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handoutMasterIdLst>
    <p:handoutMasterId r:id="rId22"/>
  </p:handoutMasterIdLst>
  <p:sldIdLst>
    <p:sldId id="257" r:id="rId2"/>
    <p:sldId id="258" r:id="rId3"/>
    <p:sldId id="264" r:id="rId4"/>
    <p:sldId id="259" r:id="rId5"/>
    <p:sldId id="260" r:id="rId6"/>
    <p:sldId id="261" r:id="rId7"/>
    <p:sldId id="262" r:id="rId8"/>
    <p:sldId id="263" r:id="rId9"/>
    <p:sldId id="265" r:id="rId10"/>
    <p:sldId id="266"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9942513" cy="676116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17" autoAdjust="0"/>
  </p:normalViewPr>
  <p:slideViewPr>
    <p:cSldViewPr>
      <p:cViewPr varScale="1">
        <p:scale>
          <a:sx n="82" d="100"/>
          <a:sy n="82" d="100"/>
        </p:scale>
        <p:origin x="-1474"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0"/>
            <a:ext cx="4309434" cy="337897"/>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5630745" y="0"/>
            <a:ext cx="4309434" cy="337897"/>
          </a:xfrm>
          <a:prstGeom prst="rect">
            <a:avLst/>
          </a:prstGeom>
        </p:spPr>
        <p:txBody>
          <a:bodyPr vert="horz" lIns="91440" tIns="45720" rIns="91440" bIns="45720" rtlCol="0"/>
          <a:lstStyle>
            <a:lvl1pPr algn="r">
              <a:defRPr sz="1200"/>
            </a:lvl1pPr>
          </a:lstStyle>
          <a:p>
            <a:fld id="{D57B4EC1-5D64-4DA4-A669-3AA93338AC71}" type="datetimeFigureOut">
              <a:rPr lang="zh-CN" altLang="en-US" smtClean="0"/>
              <a:t>2023-12-13</a:t>
            </a:fld>
            <a:endParaRPr lang="zh-CN" altLang="en-US"/>
          </a:p>
        </p:txBody>
      </p:sp>
      <p:sp>
        <p:nvSpPr>
          <p:cNvPr id="4" name="页脚占位符 3"/>
          <p:cNvSpPr>
            <a:spLocks noGrp="1"/>
          </p:cNvSpPr>
          <p:nvPr>
            <p:ph type="ftr" sz="quarter" idx="2"/>
          </p:nvPr>
        </p:nvSpPr>
        <p:spPr>
          <a:xfrm>
            <a:off x="1" y="6422188"/>
            <a:ext cx="4309434" cy="337896"/>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630745" y="6422188"/>
            <a:ext cx="4309434" cy="337896"/>
          </a:xfrm>
          <a:prstGeom prst="rect">
            <a:avLst/>
          </a:prstGeom>
        </p:spPr>
        <p:txBody>
          <a:bodyPr vert="horz" lIns="91440" tIns="45720" rIns="91440" bIns="45720" rtlCol="0" anchor="b"/>
          <a:lstStyle>
            <a:lvl1pPr algn="r">
              <a:defRPr sz="1200"/>
            </a:lvl1pPr>
          </a:lstStyle>
          <a:p>
            <a:fld id="{7E5C0711-A534-42DE-8F94-1AF1C21196B2}" type="slidenum">
              <a:rPr lang="zh-CN" altLang="en-US" smtClean="0"/>
              <a:t>‹#›</a:t>
            </a:fld>
            <a:endParaRPr lang="zh-CN" altLang="en-US"/>
          </a:p>
        </p:txBody>
      </p:sp>
    </p:spTree>
    <p:extLst>
      <p:ext uri="{BB962C8B-B14F-4D97-AF65-F5344CB8AC3E}">
        <p14:creationId xmlns:p14="http://schemas.microsoft.com/office/powerpoint/2010/main" val="29600558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4530006C-B649-4E6B-A078-FC2ACF78EE1D}" type="datetime1">
              <a:rPr kumimoji="0" lang="zh-CN" altLang="en-US" sz="1400" b="0" i="0" u="none" strike="noStrike" kern="1200" cap="none" spc="0" normalizeH="0" baseline="0" noProof="0">
                <a:ln>
                  <a:noFill/>
                </a:ln>
                <a:solidFill>
                  <a:schemeClr val="tx1"/>
                </a:solidFill>
                <a:effectLst/>
                <a:uLnTx/>
                <a:uFillTx/>
                <a:latin typeface="+mn-lt"/>
                <a:ea typeface="+mn-ea"/>
                <a:cs typeface="+mn-cs"/>
              </a:rPr>
              <a:t>2023-12-13</a:t>
            </a:fld>
            <a:endParaRPr kumimoji="0" lang="zh-CN" altLang="en-US" sz="1400" b="0" i="0" u="none" strike="noStrike" kern="1200" cap="none" spc="0" normalizeH="0" baseline="0" noProof="0">
              <a:ln>
                <a:noFill/>
              </a:ln>
              <a:solidFill>
                <a:schemeClr val="tx1"/>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DejaVu Sans" panose="020B0603030804020204" charset="2"/>
              <a:ea typeface="+mn-ea"/>
              <a:cs typeface="+mn-cs"/>
            </a:endParaRPr>
          </a:p>
        </p:txBody>
      </p:sp>
      <p:sp>
        <p:nvSpPr>
          <p:cNvPr id="5" name="灯片编号占位符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6FECB4F-04BD-4E78-AD27-D4ECF1843D5A}" type="slidenum">
              <a:rPr kumimoji="0" lang="zh-CN" altLang="en-US"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a:t>
            </a:fld>
            <a:endParaRPr kumimoji="0" lang="zh-CN" alt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199644418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8" name="Title 7"/>
          <p:cNvSpPr>
            <a:spLocks noGrp="1"/>
          </p:cNvSpPr>
          <p:nvPr>
            <p:ph type="title"/>
          </p:nvPr>
        </p:nvSpPr>
        <p:spPr/>
        <p:txBody>
          <a:bodyPr/>
          <a:lstStyle/>
          <a:p>
            <a:r>
              <a:rPr lang="zh-CN" altLang="en-US" smtClean="0"/>
              <a:t>单击此处编辑母版标题样式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8" name="Title 7"/>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zh-CN" altLang="en-US" smtClean="0"/>
              <a:t>单击此处编辑母版文本样式</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10" name="Title 9"/>
          <p:cNvSpPr>
            <a:spLocks noGrp="1"/>
          </p:cNvSpPr>
          <p:nvPr>
            <p:ph type="title"/>
          </p:nvPr>
        </p:nvSpPr>
        <p:spPr/>
        <p:txBody>
          <a:body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530820CF-B880-4189-942D-D702A7CBA730}" type="datetimeFigureOut">
              <a:rPr lang="zh-CN" altLang="en-US" smtClean="0"/>
              <a:t>2023-12-13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530820CF-B880-4189-942D-D702A7CBA730}" type="datetimeFigureOut">
              <a:rPr lang="zh-CN" altLang="en-US" smtClean="0"/>
              <a:t>2023-12-13</a:t>
            </a:fld>
            <a:endParaRPr lang="zh-CN" alt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zh-CN"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9" name="组合 1"/>
          <p:cNvGrpSpPr/>
          <p:nvPr/>
        </p:nvGrpSpPr>
        <p:grpSpPr>
          <a:xfrm>
            <a:off x="530224" y="1628800"/>
            <a:ext cx="7870825" cy="3349601"/>
            <a:chOff x="924477" y="3359785"/>
            <a:chExt cx="8942687" cy="2692575"/>
          </a:xfrm>
        </p:grpSpPr>
        <p:sp>
          <p:nvSpPr>
            <p:cNvPr id="5" name="圆角矩形 4"/>
            <p:cNvSpPr/>
            <p:nvPr/>
          </p:nvSpPr>
          <p:spPr>
            <a:xfrm>
              <a:off x="924477" y="3359785"/>
              <a:ext cx="8856110" cy="2692575"/>
            </a:xfrm>
            <a:prstGeom prst="roundRect">
              <a:avLst/>
            </a:prstGeom>
            <a:solidFill>
              <a:schemeClr val="bg1">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schemeClr val="lt1"/>
                </a:solidFill>
                <a:effectLst/>
                <a:uLnTx/>
                <a:uFillTx/>
                <a:latin typeface="+mn-lt"/>
                <a:ea typeface="+mn-ea"/>
                <a:cs typeface="+mn-cs"/>
              </a:endParaRPr>
            </a:p>
          </p:txBody>
        </p:sp>
        <p:sp>
          <p:nvSpPr>
            <p:cNvPr id="9" name="文本框 8"/>
            <p:cNvSpPr txBox="1"/>
            <p:nvPr/>
          </p:nvSpPr>
          <p:spPr>
            <a:xfrm>
              <a:off x="1142217" y="3799570"/>
              <a:ext cx="8724947" cy="1459696"/>
            </a:xfrm>
            <a:prstGeom prst="rect">
              <a:avLst/>
            </a:prstGeom>
            <a:noFill/>
          </p:spPr>
          <p:txBody>
            <a:bodyPr>
              <a:spAutoFit/>
            </a:bodyPr>
            <a:lstStyle/>
            <a:p>
              <a:pPr marR="0" algn="ctr" defTabSz="914400" fontAlgn="auto">
                <a:spcBef>
                  <a:spcPts val="0"/>
                </a:spcBef>
                <a:spcAft>
                  <a:spcPts val="0"/>
                </a:spcAft>
                <a:buClrTx/>
                <a:buSzTx/>
                <a:buFontTx/>
                <a:buNone/>
                <a:defRPr/>
              </a:pPr>
              <a:r>
                <a:rPr lang="zh-CN" altLang="en-US" sz="40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与国库工作相关的会计核算交流</a:t>
              </a:r>
              <a:endParaRPr lang="en-US" altLang="zh-CN" sz="4000" b="1"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R="0" algn="ctr" defTabSz="914400" fontAlgn="auto">
                <a:spcBef>
                  <a:spcPts val="0"/>
                </a:spcBef>
                <a:spcAft>
                  <a:spcPts val="0"/>
                </a:spcAft>
                <a:buClrTx/>
                <a:buSzTx/>
                <a:buFontTx/>
                <a:buNone/>
                <a:defRPr/>
              </a:pPr>
              <a:endParaRPr kumimoji="0" lang="en-US" altLang="zh-CN" sz="3600" b="1"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R="0" algn="ctr" defTabSz="914400" fontAlgn="auto">
                <a:spcBef>
                  <a:spcPts val="0"/>
                </a:spcBef>
                <a:spcAft>
                  <a:spcPts val="0"/>
                </a:spcAft>
                <a:buClrTx/>
                <a:buSzTx/>
                <a:buFontTx/>
                <a:buNone/>
                <a:defRPr/>
              </a:pPr>
              <a:r>
                <a:rPr kumimoji="0" lang="en-US" altLang="zh-CN" sz="3600" b="1"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2023</a:t>
              </a:r>
              <a:r>
                <a:rPr kumimoji="0" lang="zh-CN" altLang="en-US" sz="3600" b="1" kern="1200" cap="none" spc="0" normalizeH="0" baseline="0" noProof="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年</a:t>
              </a:r>
              <a:r>
                <a:rPr kumimoji="0" lang="en-US" altLang="zh-CN" sz="3600" b="1" kern="1200" cap="none" spc="0" normalizeH="0" baseline="0" noProof="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12</a:t>
              </a:r>
              <a:r>
                <a:rPr kumimoji="0" lang="zh-CN" altLang="en-US" sz="3600" b="1" kern="1200" cap="none" spc="0" normalizeH="0" baseline="0" noProof="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月</a:t>
              </a:r>
            </a:p>
          </p:txBody>
        </p:sp>
      </p:grpSp>
    </p:spTree>
    <p:extLst>
      <p:ext uri="{BB962C8B-B14F-4D97-AF65-F5344CB8AC3E}">
        <p14:creationId xmlns:p14="http://schemas.microsoft.com/office/powerpoint/2010/main" val="3737201250"/>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723325" y="404664"/>
            <a:ext cx="7848872" cy="5424562"/>
          </a:xfrm>
          <a:prstGeom prst="rect">
            <a:avLst/>
          </a:prstGeom>
          <a:noFill/>
        </p:spPr>
        <p:txBody>
          <a:bodyPr wrap="square">
            <a:spAutoFit/>
          </a:bodyPr>
          <a:lstStyle/>
          <a:p>
            <a:pPr>
              <a:defRPr/>
            </a:pP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四、相关会计核算与会计准则制度解释</a:t>
            </a:r>
            <a:endParaRPr lang="en-US" altLang="zh-CN"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defRPr/>
            </a:pP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lnSpc>
                <a:spcPct val="150000"/>
              </a:lnSpc>
              <a:defRPr/>
            </a:pP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（一）常见事项：</a:t>
            </a: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lvl="1">
              <a:lnSpc>
                <a:spcPct val="150000"/>
              </a:lnSpc>
              <a:defRPr/>
            </a:pPr>
            <a:r>
              <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1</a:t>
            </a: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a:t>
            </a:r>
            <a:r>
              <a:rPr lang="zh-CN" altLang="en-US" sz="33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支出退回</a:t>
            </a: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a:t>
            </a: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lvl="1">
              <a:lnSpc>
                <a:spcPct val="150000"/>
              </a:lnSpc>
              <a:defRPr/>
            </a:pPr>
            <a:r>
              <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2</a:t>
            </a: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、上缴存量；</a:t>
            </a: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lvl="1">
              <a:lnSpc>
                <a:spcPct val="150000"/>
              </a:lnSpc>
              <a:defRPr/>
            </a:pPr>
            <a:r>
              <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3</a:t>
            </a: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、归垫资金；</a:t>
            </a: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lvl="1">
              <a:lnSpc>
                <a:spcPct val="150000"/>
              </a:lnSpc>
              <a:defRPr/>
            </a:pPr>
            <a:r>
              <a:rPr lang="en-US" altLang="zh-CN" sz="33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4</a:t>
            </a: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、缴入财政代管资金户。</a:t>
            </a: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defRPr/>
            </a:pP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6" name="圆角矩形 5"/>
          <p:cNvSpPr/>
          <p:nvPr/>
        </p:nvSpPr>
        <p:spPr>
          <a:xfrm>
            <a:off x="755576" y="1484784"/>
            <a:ext cx="7200800" cy="424847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772129890"/>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823015796"/>
              </p:ext>
            </p:extLst>
          </p:nvPr>
        </p:nvGraphicFramePr>
        <p:xfrm>
          <a:off x="611560" y="1196752"/>
          <a:ext cx="8064896" cy="4248472"/>
        </p:xfrm>
        <a:graphic>
          <a:graphicData uri="http://schemas.openxmlformats.org/drawingml/2006/table">
            <a:tbl>
              <a:tblPr/>
              <a:tblGrid>
                <a:gridCol w="960056"/>
                <a:gridCol w="3333135"/>
                <a:gridCol w="3771705"/>
              </a:tblGrid>
              <a:tr h="955700">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dirty="0">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dirty="0">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1727">
                <a:tc>
                  <a:txBody>
                    <a:bodyPr/>
                    <a:lstStyle/>
                    <a:p>
                      <a:pPr algn="ctr" fontAlgn="ctr"/>
                      <a:r>
                        <a:rPr lang="zh-CN" altLang="en-US" sz="1600" b="1" i="0" u="none" strike="noStrike" dirty="0">
                          <a:solidFill>
                            <a:srgbClr val="000000"/>
                          </a:solidFill>
                          <a:effectLst/>
                          <a:latin typeface="华文仿宋"/>
                        </a:rPr>
                        <a:t>第</a:t>
                      </a:r>
                      <a:r>
                        <a:rPr lang="en-US" altLang="zh-CN" sz="1600" b="1" i="0" u="none" strike="noStrike" dirty="0">
                          <a:solidFill>
                            <a:srgbClr val="000000"/>
                          </a:solidFill>
                          <a:effectLst/>
                          <a:latin typeface="华文仿宋"/>
                        </a:rPr>
                        <a:t>1</a:t>
                      </a:r>
                      <a:r>
                        <a:rPr lang="zh-CN" altLang="en-US" sz="1600" b="1" i="0" u="none" strike="noStrike" dirty="0">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三、关于单位年末暂收暂付非财政资金的会计处理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年末</a:t>
                      </a:r>
                      <a:r>
                        <a:rPr lang="zh-CN" altLang="en-US" sz="1600" b="1" i="0" u="none" strike="noStrike" dirty="0" smtClean="0">
                          <a:solidFill>
                            <a:srgbClr val="000000"/>
                          </a:solidFill>
                          <a:effectLst/>
                          <a:latin typeface="华文仿宋"/>
                        </a:rPr>
                        <a:t>区分是否纳入</a:t>
                      </a:r>
                      <a:r>
                        <a:rPr lang="zh-CN" altLang="en-US" sz="1600" b="1" i="0" u="none" strike="noStrike" dirty="0">
                          <a:solidFill>
                            <a:srgbClr val="000000"/>
                          </a:solidFill>
                          <a:effectLst/>
                          <a:latin typeface="华文仿宋"/>
                        </a:rPr>
                        <a:t>预算年度进行会计处理。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7591">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1</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四、关于由有关部门统一管理，但由其他部门占有、使用的固定资产的会计处理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smtClean="0">
                          <a:solidFill>
                            <a:srgbClr val="000000"/>
                          </a:solidFill>
                          <a:effectLst/>
                          <a:latin typeface="华文仿宋"/>
                        </a:rPr>
                        <a:t>固定资产不</a:t>
                      </a:r>
                      <a:r>
                        <a:rPr lang="zh-CN" altLang="en-US" sz="1600" b="1" i="0" u="none" strike="noStrike" dirty="0">
                          <a:solidFill>
                            <a:srgbClr val="000000"/>
                          </a:solidFill>
                          <a:effectLst/>
                          <a:latin typeface="华文仿宋"/>
                        </a:rPr>
                        <a:t>重不</a:t>
                      </a:r>
                      <a:r>
                        <a:rPr lang="zh-CN" altLang="en-US" sz="1600" b="1" i="0" u="none" strike="noStrike" dirty="0" smtClean="0">
                          <a:solidFill>
                            <a:srgbClr val="000000"/>
                          </a:solidFill>
                          <a:effectLst/>
                          <a:latin typeface="华文仿宋"/>
                        </a:rPr>
                        <a:t>漏。</a:t>
                      </a:r>
                      <a:endParaRPr lang="zh-CN" altLang="en-US" sz="1600" b="1" i="0" u="none" strike="noStrike" dirty="0">
                        <a:solidFill>
                          <a:srgbClr val="000000"/>
                        </a:solidFill>
                        <a:effectLst/>
                        <a:latin typeface="华文仿宋"/>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1727">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1</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五、关于单位无偿调入资产的账务处理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区分账面价值大小和是否名义价值进行处理。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1727">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1</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六、关于“业务活动费用”和“单位管理费用”科目的核算范围</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区分行政单位和事业单位使用。</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矩形 2"/>
          <p:cNvSpPr/>
          <p:nvPr/>
        </p:nvSpPr>
        <p:spPr>
          <a:xfrm>
            <a:off x="406488" y="332656"/>
            <a:ext cx="5101616"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a:t>
            </a:r>
            <a:r>
              <a:rPr lang="zh-CN" altLang="en-US" sz="24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Tree>
    <p:extLst>
      <p:ext uri="{BB962C8B-B14F-4D97-AF65-F5344CB8AC3E}">
        <p14:creationId xmlns:p14="http://schemas.microsoft.com/office/powerpoint/2010/main" val="3625380094"/>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5245632"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a:t>
            </a:r>
            <a:r>
              <a:rPr lang="zh-CN" altLang="en-US" sz="24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4036852117"/>
              </p:ext>
            </p:extLst>
          </p:nvPr>
        </p:nvGraphicFramePr>
        <p:xfrm>
          <a:off x="650302" y="1268760"/>
          <a:ext cx="7987412" cy="4248472"/>
        </p:xfrm>
        <a:graphic>
          <a:graphicData uri="http://schemas.openxmlformats.org/drawingml/2006/table">
            <a:tbl>
              <a:tblPr/>
              <a:tblGrid>
                <a:gridCol w="1331236"/>
                <a:gridCol w="3122650"/>
                <a:gridCol w="3533526"/>
              </a:tblGrid>
              <a:tr h="606924">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内容要点</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10387">
                <a:tc>
                  <a:txBody>
                    <a:bodyPr/>
                    <a:lstStyle/>
                    <a:p>
                      <a:pPr algn="ctr" fontAlgn="ctr"/>
                      <a:r>
                        <a:rPr lang="zh-CN" altLang="en-US" sz="1600" b="1" i="0" u="none" strike="noStrike" dirty="0">
                          <a:solidFill>
                            <a:srgbClr val="000000"/>
                          </a:solidFill>
                          <a:effectLst/>
                          <a:latin typeface="华文仿宋"/>
                        </a:rPr>
                        <a:t>第</a:t>
                      </a:r>
                      <a:r>
                        <a:rPr lang="en-US" altLang="zh-CN" sz="1600" b="1" i="0" u="none" strike="noStrike" dirty="0">
                          <a:solidFill>
                            <a:srgbClr val="000000"/>
                          </a:solidFill>
                          <a:effectLst/>
                          <a:latin typeface="华文仿宋"/>
                        </a:rPr>
                        <a:t>1</a:t>
                      </a:r>
                      <a:r>
                        <a:rPr lang="zh-CN" altLang="en-US" sz="1600" b="1" i="0" u="none" strike="noStrike" dirty="0">
                          <a:solidFill>
                            <a:srgbClr val="000000"/>
                          </a:solidFill>
                          <a:effectLst/>
                          <a:latin typeface="华文仿宋"/>
                        </a:rPr>
                        <a:t>号</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八、关于第三方支付平台账户资金的会计科目适用问题</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通过“其他货币资金”科目</a:t>
                      </a:r>
                      <a:r>
                        <a:rPr lang="zh-CN" altLang="en-US" sz="1600" b="1" i="0" u="none" strike="noStrike" dirty="0" smtClean="0">
                          <a:solidFill>
                            <a:srgbClr val="000000"/>
                          </a:solidFill>
                          <a:effectLst/>
                          <a:latin typeface="华文仿宋"/>
                        </a:rPr>
                        <a:t>核算。</a:t>
                      </a:r>
                      <a:endParaRPr lang="zh-CN" altLang="en-US" sz="1600" b="1" i="0" u="none" strike="noStrike" dirty="0">
                        <a:solidFill>
                          <a:srgbClr val="000000"/>
                        </a:solidFill>
                        <a:effectLst/>
                        <a:latin typeface="华文仿宋"/>
                      </a:endParaRP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10387">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1</a:t>
                      </a:r>
                      <a:r>
                        <a:rPr lang="zh-CN" altLang="en-US" sz="1600" b="1" i="0" u="none" strike="noStrike">
                          <a:solidFill>
                            <a:srgbClr val="000000"/>
                          </a:solidFill>
                          <a:effectLst/>
                          <a:latin typeface="华文仿宋"/>
                        </a:rPr>
                        <a:t>号</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九、关于有关往来科目和收入、费用科目明细信息的披露</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按往来对象明细核算和披露。</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10387">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1</a:t>
                      </a:r>
                      <a:r>
                        <a:rPr lang="zh-CN" altLang="en-US" sz="1600" b="1" i="0" u="none" strike="noStrike">
                          <a:solidFill>
                            <a:srgbClr val="000000"/>
                          </a:solidFill>
                          <a:effectLst/>
                          <a:latin typeface="华文仿宋"/>
                        </a:rPr>
                        <a:t>号</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十、关于单位售房款的会计处理</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zh-CN" sz="1600" b="1" i="0" u="none" strike="noStrike" dirty="0">
                          <a:solidFill>
                            <a:srgbClr val="000000"/>
                          </a:solidFill>
                          <a:effectLst/>
                          <a:latin typeface="华文仿宋"/>
                        </a:rPr>
                        <a:t>1</a:t>
                      </a:r>
                      <a:r>
                        <a:rPr lang="zh-CN" altLang="en-US" sz="1600" b="1" i="0" u="none" strike="noStrike" dirty="0">
                          <a:solidFill>
                            <a:srgbClr val="000000"/>
                          </a:solidFill>
                          <a:effectLst/>
                          <a:latin typeface="华文仿宋"/>
                        </a:rPr>
                        <a:t>、纳入预算</a:t>
                      </a:r>
                      <a:r>
                        <a:rPr lang="zh-CN" altLang="en-US" sz="1600" b="1" i="0" u="none" strike="noStrike" dirty="0" smtClean="0">
                          <a:solidFill>
                            <a:srgbClr val="000000"/>
                          </a:solidFill>
                          <a:effectLst/>
                          <a:latin typeface="华文仿宋"/>
                        </a:rPr>
                        <a:t>收支；</a:t>
                      </a:r>
                      <a:r>
                        <a:rPr lang="en-US" altLang="zh-CN" sz="1600" b="1" i="0" u="none" strike="noStrike" dirty="0">
                          <a:solidFill>
                            <a:srgbClr val="000000"/>
                          </a:solidFill>
                          <a:effectLst/>
                          <a:latin typeface="华文仿宋"/>
                        </a:rPr>
                        <a:t>2</a:t>
                      </a:r>
                      <a:r>
                        <a:rPr lang="zh-CN" altLang="en-US" sz="1600" b="1" i="0" u="none" strike="noStrike" dirty="0" smtClean="0">
                          <a:solidFill>
                            <a:srgbClr val="000000"/>
                          </a:solidFill>
                          <a:effectLst/>
                          <a:latin typeface="华文仿宋"/>
                        </a:rPr>
                        <a:t>、并账；</a:t>
                      </a:r>
                      <a:r>
                        <a:rPr lang="en-US" altLang="zh-CN" sz="1600" b="1" i="0" u="none" strike="noStrike" dirty="0" smtClean="0">
                          <a:solidFill>
                            <a:srgbClr val="000000"/>
                          </a:solidFill>
                          <a:effectLst/>
                          <a:latin typeface="华文仿宋"/>
                        </a:rPr>
                        <a:t>3</a:t>
                      </a:r>
                      <a:r>
                        <a:rPr lang="zh-CN" altLang="en-US" sz="1600" b="1" i="0" u="none" strike="noStrike" dirty="0" smtClean="0">
                          <a:solidFill>
                            <a:srgbClr val="000000"/>
                          </a:solidFill>
                          <a:effectLst/>
                          <a:latin typeface="华文仿宋"/>
                        </a:rPr>
                        <a:t>、科目对接累计</a:t>
                      </a:r>
                      <a:r>
                        <a:rPr lang="zh-CN" altLang="en-US" sz="1600" b="1" i="0" u="none" strike="noStrike" dirty="0">
                          <a:solidFill>
                            <a:srgbClr val="000000"/>
                          </a:solidFill>
                          <a:effectLst/>
                          <a:latin typeface="华文仿宋"/>
                        </a:rPr>
                        <a:t>盈余和非财政拨款</a:t>
                      </a:r>
                      <a:r>
                        <a:rPr lang="zh-CN" altLang="en-US" sz="1600" b="1" i="0" u="none" strike="noStrike" dirty="0" smtClean="0">
                          <a:solidFill>
                            <a:srgbClr val="000000"/>
                          </a:solidFill>
                          <a:effectLst/>
                          <a:latin typeface="华文仿宋"/>
                        </a:rPr>
                        <a:t>结转。</a:t>
                      </a:r>
                      <a:endParaRPr lang="zh-CN" altLang="en-US" sz="1600" b="1" i="0" u="none" strike="noStrike" dirty="0">
                        <a:solidFill>
                          <a:srgbClr val="000000"/>
                        </a:solidFill>
                        <a:effectLst/>
                        <a:latin typeface="华文仿宋"/>
                      </a:endParaRP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10387">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1</a:t>
                      </a:r>
                      <a:r>
                        <a:rPr lang="zh-CN" altLang="en-US" sz="1600" b="1" i="0" u="none" strike="noStrike">
                          <a:solidFill>
                            <a:srgbClr val="000000"/>
                          </a:solidFill>
                          <a:effectLst/>
                          <a:latin typeface="华文仿宋"/>
                        </a:rPr>
                        <a:t>号</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十一、关于单位集中管理的住宅专项维修资金的会计处理</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区分售房收入和个人缴存处理。</a:t>
                      </a:r>
                    </a:p>
                  </a:txBody>
                  <a:tcPr marL="4023" marR="4023" marT="402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49472588"/>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4237520"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649814990"/>
              </p:ext>
            </p:extLst>
          </p:nvPr>
        </p:nvGraphicFramePr>
        <p:xfrm>
          <a:off x="683568" y="1340768"/>
          <a:ext cx="7992889" cy="4464495"/>
        </p:xfrm>
        <a:graphic>
          <a:graphicData uri="http://schemas.openxmlformats.org/drawingml/2006/table">
            <a:tbl>
              <a:tblPr/>
              <a:tblGrid>
                <a:gridCol w="1332148"/>
                <a:gridCol w="3124792"/>
                <a:gridCol w="3535949"/>
              </a:tblGrid>
              <a:tr h="884826">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dirty="0">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2413">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一、关于归垫资金的账务处理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报</a:t>
                      </a:r>
                      <a:r>
                        <a:rPr lang="zh-CN" altLang="en-US" sz="1600" b="1" i="0" u="none" strike="noStrike" dirty="0" smtClean="0">
                          <a:solidFill>
                            <a:srgbClr val="000000"/>
                          </a:solidFill>
                          <a:effectLst/>
                          <a:latin typeface="华文仿宋"/>
                        </a:rPr>
                        <a:t>经财政同意</a:t>
                      </a:r>
                      <a:r>
                        <a:rPr lang="zh-CN" altLang="en-US" sz="1600" b="1" i="0" u="none" strike="noStrike" dirty="0">
                          <a:solidFill>
                            <a:srgbClr val="000000"/>
                          </a:solidFill>
                          <a:effectLst/>
                          <a:latin typeface="华文仿宋"/>
                        </a:rPr>
                        <a:t>后，归垫时列支出。</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25190">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二、关于从本单位零余额账户向本单位实有资金账户划转资金的账务处理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实际用于支出时</a:t>
                      </a:r>
                      <a:r>
                        <a:rPr lang="zh-CN" altLang="en-US" sz="1600" b="1" i="0" u="none" strike="noStrike" dirty="0" smtClean="0">
                          <a:solidFill>
                            <a:srgbClr val="000000"/>
                          </a:solidFill>
                          <a:effectLst/>
                          <a:latin typeface="华文仿宋"/>
                        </a:rPr>
                        <a:t>列支。</a:t>
                      </a:r>
                      <a:endParaRPr lang="zh-CN" altLang="en-US" sz="1600" b="1" i="0" u="none" strike="noStrike" dirty="0">
                        <a:solidFill>
                          <a:srgbClr val="000000"/>
                        </a:solidFill>
                        <a:effectLst/>
                        <a:latin typeface="华文仿宋"/>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27240">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四、关于事业单位按规定需将长期股权投资持有期间取得的投资收益上缴财政的账务处理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确认投资收益，收到银行存款记应缴，同时反向冲投资收益</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84826">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五、关于收取差旅伙食费和市内交通费的账务处理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接待单位区分是否承担支出责任处理。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63812059"/>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4237520"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1080547228"/>
              </p:ext>
            </p:extLst>
          </p:nvPr>
        </p:nvGraphicFramePr>
        <p:xfrm>
          <a:off x="755576" y="1268760"/>
          <a:ext cx="7776864" cy="4392488"/>
        </p:xfrm>
        <a:graphic>
          <a:graphicData uri="http://schemas.openxmlformats.org/drawingml/2006/table">
            <a:tbl>
              <a:tblPr/>
              <a:tblGrid>
                <a:gridCol w="1296144"/>
                <a:gridCol w="3040338"/>
                <a:gridCol w="3440382"/>
              </a:tblGrid>
              <a:tr h="825752">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4740">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六、关于专利权维护费的会计处理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在发生时计入当期费用</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25752">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八、关于单位基本建设会计有关问题</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明确了会计核算主体、代建制项目会计处理</a:t>
                      </a:r>
                      <a:r>
                        <a:rPr lang="zh-CN" altLang="en-US" sz="1600" b="1" i="0" u="none" strike="noStrike" dirty="0" smtClean="0">
                          <a:solidFill>
                            <a:srgbClr val="000000"/>
                          </a:solidFill>
                          <a:effectLst/>
                          <a:latin typeface="华文仿宋"/>
                        </a:rPr>
                        <a:t>、竣工验收账</a:t>
                      </a:r>
                      <a:r>
                        <a:rPr lang="zh-CN" altLang="en-US" sz="1600" b="1" i="0" u="none" strike="noStrike" dirty="0">
                          <a:solidFill>
                            <a:srgbClr val="000000"/>
                          </a:solidFill>
                          <a:effectLst/>
                          <a:latin typeface="华文仿宋"/>
                        </a:rPr>
                        <a:t>务处理</a:t>
                      </a:r>
                      <a:r>
                        <a:rPr lang="zh-CN" altLang="en-US" sz="1600" b="1" i="0" u="none" strike="noStrike" dirty="0" smtClean="0">
                          <a:solidFill>
                            <a:srgbClr val="000000"/>
                          </a:solidFill>
                          <a:effectLst/>
                          <a:latin typeface="华文仿宋"/>
                        </a:rPr>
                        <a:t>和通过明细或</a:t>
                      </a:r>
                      <a:r>
                        <a:rPr lang="zh-CN" altLang="en-US" sz="1600" b="1" i="0" u="none" strike="noStrike" dirty="0">
                          <a:solidFill>
                            <a:srgbClr val="000000"/>
                          </a:solidFill>
                          <a:effectLst/>
                          <a:latin typeface="华文仿宋"/>
                        </a:rPr>
                        <a:t>辅助核算。</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25752">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九、关于部门（单位）合并财务报表范围</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明确合并的一般原则、应纳入和不纳入的会计主体范围</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4740">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十、关于工会系统适用的会计制度</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区分主体明确。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25752">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2</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十一、关于纳入部门预决算管理的社会组织适用的会计制度</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按原执行会计制度决定。</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06655006"/>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4237520"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96507403"/>
              </p:ext>
            </p:extLst>
          </p:nvPr>
        </p:nvGraphicFramePr>
        <p:xfrm>
          <a:off x="755576" y="1484784"/>
          <a:ext cx="7920880" cy="3744415"/>
        </p:xfrm>
        <a:graphic>
          <a:graphicData uri="http://schemas.openxmlformats.org/drawingml/2006/table">
            <a:tbl>
              <a:tblPr/>
              <a:tblGrid>
                <a:gridCol w="1320147"/>
                <a:gridCol w="3096640"/>
                <a:gridCol w="3504093"/>
              </a:tblGrid>
              <a:tr h="911084">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5621">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3</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一、 关于接受捐赠业务的会计处理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区分需上缴财政、受托转赠及其他情况处理。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11084">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3</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二、 关于政府对外投资业务的会计处理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smtClean="0">
                          <a:solidFill>
                            <a:srgbClr val="000000"/>
                          </a:solidFill>
                          <a:effectLst/>
                          <a:latin typeface="华文仿宋"/>
                        </a:rPr>
                        <a:t>授权代表</a:t>
                      </a:r>
                      <a:r>
                        <a:rPr lang="zh-CN" altLang="en-US" sz="1600" b="1" i="0" u="none" strike="noStrike" dirty="0">
                          <a:solidFill>
                            <a:srgbClr val="000000"/>
                          </a:solidFill>
                          <a:effectLst/>
                          <a:latin typeface="华文仿宋"/>
                        </a:rPr>
                        <a:t>本</a:t>
                      </a:r>
                      <a:r>
                        <a:rPr lang="zh-CN" altLang="en-US" sz="1600" b="1" i="0" u="none" strike="noStrike" dirty="0" smtClean="0">
                          <a:solidFill>
                            <a:srgbClr val="000000"/>
                          </a:solidFill>
                          <a:effectLst/>
                          <a:latin typeface="华文仿宋"/>
                        </a:rPr>
                        <a:t>级政府</a:t>
                      </a:r>
                      <a:r>
                        <a:rPr lang="zh-CN" altLang="en-US" sz="1600" b="1" i="0" u="none" strike="noStrike" dirty="0">
                          <a:solidFill>
                            <a:srgbClr val="000000"/>
                          </a:solidFill>
                          <a:effectLst/>
                          <a:latin typeface="华文仿宋"/>
                        </a:rPr>
                        <a:t>对</a:t>
                      </a:r>
                      <a:r>
                        <a:rPr lang="zh-CN" altLang="en-US" sz="1600" b="1" i="0" u="none" strike="noStrike" dirty="0">
                          <a:solidFill>
                            <a:schemeClr val="tx1"/>
                          </a:solidFill>
                          <a:effectLst/>
                          <a:latin typeface="华文仿宋"/>
                        </a:rPr>
                        <a:t>国家出资企业</a:t>
                      </a:r>
                      <a:r>
                        <a:rPr lang="zh-CN" altLang="en-US" sz="1600" b="1" i="0" u="none" strike="noStrike" dirty="0">
                          <a:solidFill>
                            <a:srgbClr val="000000"/>
                          </a:solidFill>
                          <a:effectLst/>
                          <a:latin typeface="华文仿宋"/>
                        </a:rPr>
                        <a:t>履行出资人职责的</a:t>
                      </a:r>
                      <a:r>
                        <a:rPr lang="zh-CN" altLang="en-US" sz="1600" b="1" i="0" u="none" strike="noStrike" dirty="0" smtClean="0">
                          <a:solidFill>
                            <a:srgbClr val="000000"/>
                          </a:solidFill>
                          <a:effectLst/>
                          <a:latin typeface="华文仿宋"/>
                        </a:rPr>
                        <a:t>单位，不</a:t>
                      </a:r>
                      <a:r>
                        <a:rPr lang="zh-CN" altLang="en-US" sz="1600" b="1" i="0" u="none" strike="noStrike" dirty="0">
                          <a:solidFill>
                            <a:srgbClr val="000000"/>
                          </a:solidFill>
                          <a:effectLst/>
                          <a:latin typeface="华文仿宋"/>
                        </a:rPr>
                        <a:t>存在股权投资关系。</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66626">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3</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四、 关于报告日后调整事项的会计处理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区分报告日以后发生的调整事项、报告</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期以前期间的重大会计差错、非重大会计差错予以处理。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67508455"/>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4237520"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3460089019"/>
              </p:ext>
            </p:extLst>
          </p:nvPr>
        </p:nvGraphicFramePr>
        <p:xfrm>
          <a:off x="755576" y="1412776"/>
          <a:ext cx="7920880" cy="4392490"/>
        </p:xfrm>
        <a:graphic>
          <a:graphicData uri="http://schemas.openxmlformats.org/drawingml/2006/table">
            <a:tbl>
              <a:tblPr/>
              <a:tblGrid>
                <a:gridCol w="1320147"/>
                <a:gridCol w="3096640"/>
                <a:gridCol w="3504093"/>
              </a:tblGrid>
              <a:tr h="847586">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7586">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4</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一、 关于参照公务员法管理的事业单位适用的会计科目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根据执行的单位财务规则选择对应科目。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7586">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4</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二、 关于在建工程按照估计价值转固相关会计处理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 明确估计价值的确定和按实际成本调整暂估价值的会计处理。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7586">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4</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三、 关于固定资产、 公共基础设施后续支出的会计处理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明确后续支出资本化和费用化的划分、改扩建后资产成本的确定。</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02146">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4</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四、 关于自行研究开发项目形成的无形资产成本的确定</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smtClean="0">
                          <a:solidFill>
                            <a:srgbClr val="000000"/>
                          </a:solidFill>
                          <a:effectLst/>
                          <a:latin typeface="华文仿宋"/>
                        </a:rPr>
                        <a:t>明确自行</a:t>
                      </a:r>
                      <a:r>
                        <a:rPr lang="zh-CN" altLang="en-US" sz="1600" b="1" i="0" u="none" strike="noStrike" dirty="0">
                          <a:solidFill>
                            <a:srgbClr val="000000"/>
                          </a:solidFill>
                          <a:effectLst/>
                          <a:latin typeface="华文仿宋"/>
                        </a:rPr>
                        <a:t>研究开发项目的识别、支出的范围及会计处理、以及研究阶段和开发阶段的划分。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56069909"/>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4237520"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053749989"/>
              </p:ext>
            </p:extLst>
          </p:nvPr>
        </p:nvGraphicFramePr>
        <p:xfrm>
          <a:off x="683568" y="1412776"/>
          <a:ext cx="8064895" cy="4104455"/>
        </p:xfrm>
        <a:graphic>
          <a:graphicData uri="http://schemas.openxmlformats.org/drawingml/2006/table">
            <a:tbl>
              <a:tblPr/>
              <a:tblGrid>
                <a:gridCol w="1344149"/>
                <a:gridCol w="3152943"/>
                <a:gridCol w="3567803"/>
              </a:tblGrid>
              <a:tr h="819379">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23159">
                <a:tc>
                  <a:txBody>
                    <a:bodyPr/>
                    <a:lstStyle/>
                    <a:p>
                      <a:pPr algn="ctr" fontAlgn="ctr"/>
                      <a:r>
                        <a:rPr lang="zh-CN" altLang="en-US" sz="1600" b="1" i="0" u="none" strike="noStrike" dirty="0">
                          <a:solidFill>
                            <a:srgbClr val="000000"/>
                          </a:solidFill>
                          <a:effectLst/>
                          <a:latin typeface="华文仿宋"/>
                        </a:rPr>
                        <a:t>第</a:t>
                      </a:r>
                      <a:r>
                        <a:rPr lang="en-US" altLang="zh-CN" sz="1600" b="1" i="0" u="none" strike="noStrike" dirty="0">
                          <a:solidFill>
                            <a:srgbClr val="000000"/>
                          </a:solidFill>
                          <a:effectLst/>
                          <a:latin typeface="华文仿宋"/>
                        </a:rPr>
                        <a:t>4</a:t>
                      </a:r>
                      <a:r>
                        <a:rPr lang="zh-CN" altLang="en-US" sz="1600" b="1" i="0" u="none" strike="noStrike" dirty="0">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五、 关于财政国库集中支付结余不再按权责发生制列支的相关会计处理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smtClean="0">
                          <a:solidFill>
                            <a:srgbClr val="000000"/>
                          </a:solidFill>
                          <a:effectLst/>
                          <a:latin typeface="华文仿宋"/>
                        </a:rPr>
                        <a:t>市县不再使用财政应返还额度会计科目。</a:t>
                      </a:r>
                      <a:endParaRPr lang="zh-CN" altLang="en-US" sz="1600" b="1" i="0" u="none" strike="noStrike" dirty="0">
                        <a:solidFill>
                          <a:srgbClr val="000000"/>
                        </a:solidFill>
                        <a:effectLst/>
                        <a:latin typeface="华文仿宋"/>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9379">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4</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六、 关于单位取得代扣代收代征税款手续费的会计处理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smtClean="0">
                          <a:solidFill>
                            <a:srgbClr val="000000"/>
                          </a:solidFill>
                          <a:effectLst/>
                          <a:latin typeface="华文仿宋"/>
                        </a:rPr>
                        <a:t>记入单位的其他</a:t>
                      </a:r>
                      <a:r>
                        <a:rPr lang="zh-CN" altLang="en-US" sz="1600" b="1" i="0" u="none" strike="noStrike" dirty="0">
                          <a:solidFill>
                            <a:srgbClr val="000000"/>
                          </a:solidFill>
                          <a:effectLst/>
                          <a:latin typeface="华文仿宋"/>
                        </a:rPr>
                        <a:t>收入。</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9379">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4</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七、 关于部门（单位） 合并财务报表范围中所属事业单位的确认</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一是财政预算拨款关系；二是经费自理单位按举办单位。</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23159">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4</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八、 关于部门（单位） 合并财务报表的编制程序和抵销事项的处理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明确基础工作要求、编制程序、抵销内部业务或事项的会计处理</a:t>
                      </a:r>
                      <a:r>
                        <a:rPr lang="zh-CN" altLang="en-US" sz="1600" b="1" i="0" u="none" strike="noStrike" dirty="0" smtClean="0">
                          <a:solidFill>
                            <a:srgbClr val="000000"/>
                          </a:solidFill>
                          <a:effectLst/>
                          <a:latin typeface="华文仿宋"/>
                        </a:rPr>
                        <a:t>及相关会计核算</a:t>
                      </a:r>
                      <a:r>
                        <a:rPr lang="zh-CN" altLang="en-US" sz="1600" b="1" i="0" u="none" strike="noStrike" dirty="0">
                          <a:solidFill>
                            <a:srgbClr val="000000"/>
                          </a:solidFill>
                          <a:effectLst/>
                          <a:latin typeface="华文仿宋"/>
                        </a:rPr>
                        <a:t>要求。</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17058431"/>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4237520"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3039104145"/>
              </p:ext>
            </p:extLst>
          </p:nvPr>
        </p:nvGraphicFramePr>
        <p:xfrm>
          <a:off x="683568" y="1196752"/>
          <a:ext cx="7920880" cy="4176464"/>
        </p:xfrm>
        <a:graphic>
          <a:graphicData uri="http://schemas.openxmlformats.org/drawingml/2006/table">
            <a:tbl>
              <a:tblPr/>
              <a:tblGrid>
                <a:gridCol w="1320147"/>
                <a:gridCol w="2424269"/>
                <a:gridCol w="4176464"/>
              </a:tblGrid>
              <a:tr h="820505">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61516">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5</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一、 关于预算管理一体化相关会计处理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a:t>
                      </a:r>
                      <a:r>
                        <a:rPr lang="en-US" altLang="zh-CN" sz="1600" b="1" i="0" u="none" strike="noStrike" dirty="0">
                          <a:solidFill>
                            <a:srgbClr val="000000"/>
                          </a:solidFill>
                          <a:effectLst/>
                          <a:latin typeface="华文仿宋"/>
                        </a:rPr>
                        <a:t>1</a:t>
                      </a:r>
                      <a:r>
                        <a:rPr lang="zh-CN" altLang="en-US" sz="1600" b="1" i="0" u="none" strike="noStrike" dirty="0">
                          <a:solidFill>
                            <a:srgbClr val="000000"/>
                          </a:solidFill>
                          <a:effectLst/>
                          <a:latin typeface="华文仿宋"/>
                        </a:rPr>
                        <a:t>）不再使用“零余额账户用款额度</a:t>
                      </a:r>
                      <a:r>
                        <a:rPr lang="zh-CN" altLang="en-US" sz="1600" b="1" i="0" u="none" strike="noStrike" dirty="0" smtClean="0">
                          <a:solidFill>
                            <a:srgbClr val="000000"/>
                          </a:solidFill>
                          <a:effectLst/>
                          <a:latin typeface="华文仿宋"/>
                        </a:rPr>
                        <a:t>”、“财政应返还额度”、“财政直接</a:t>
                      </a:r>
                      <a:r>
                        <a:rPr lang="en-US" altLang="zh-CN" sz="1600" b="1" i="0" u="none" strike="noStrike" dirty="0" smtClean="0">
                          <a:solidFill>
                            <a:srgbClr val="000000"/>
                          </a:solidFill>
                          <a:effectLst/>
                          <a:latin typeface="华文仿宋"/>
                        </a:rPr>
                        <a:t>/</a:t>
                      </a:r>
                      <a:r>
                        <a:rPr lang="zh-CN" altLang="en-US" sz="1600" b="1" i="0" u="none" strike="noStrike" dirty="0" smtClean="0">
                          <a:solidFill>
                            <a:srgbClr val="000000"/>
                          </a:solidFill>
                          <a:effectLst/>
                          <a:latin typeface="华文仿宋"/>
                        </a:rPr>
                        <a:t>授权支付” 等科目</a:t>
                      </a:r>
                      <a:r>
                        <a:rPr lang="zh-CN" altLang="en-US" sz="1600" b="1" i="0" u="none" strike="noStrike" dirty="0">
                          <a:solidFill>
                            <a:srgbClr val="000000"/>
                          </a:solidFill>
                          <a:effectLst/>
                          <a:latin typeface="华文仿宋"/>
                        </a:rPr>
                        <a:t>；</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a:t>
                      </a:r>
                      <a:r>
                        <a:rPr lang="en-US" altLang="zh-CN" sz="1600" b="1" i="0" u="none" strike="noStrike" dirty="0">
                          <a:solidFill>
                            <a:srgbClr val="000000"/>
                          </a:solidFill>
                          <a:effectLst/>
                          <a:latin typeface="华文仿宋"/>
                        </a:rPr>
                        <a:t>2</a:t>
                      </a:r>
                      <a:r>
                        <a:rPr lang="zh-CN" altLang="en-US" sz="1600" b="1" i="0" u="none" strike="noStrike" dirty="0">
                          <a:solidFill>
                            <a:srgbClr val="000000"/>
                          </a:solidFill>
                          <a:effectLst/>
                          <a:latin typeface="华文仿宋"/>
                        </a:rPr>
                        <a:t>）向本单位实有资金账户划转</a:t>
                      </a:r>
                      <a:r>
                        <a:rPr lang="zh-CN" altLang="en-US" sz="1600" b="1" i="0" u="none" strike="noStrike" dirty="0" smtClean="0">
                          <a:solidFill>
                            <a:srgbClr val="000000"/>
                          </a:solidFill>
                          <a:effectLst/>
                          <a:latin typeface="华文仿宋"/>
                        </a:rPr>
                        <a:t>财政资金</a:t>
                      </a:r>
                      <a:r>
                        <a:rPr lang="zh-CN" altLang="en-US" sz="1600" b="1" i="0" u="none" strike="noStrike" dirty="0">
                          <a:solidFill>
                            <a:srgbClr val="000000"/>
                          </a:solidFill>
                          <a:effectLst/>
                          <a:latin typeface="华文仿宋"/>
                        </a:rPr>
                        <a:t>：先列收入，后用于支出时</a:t>
                      </a:r>
                      <a:r>
                        <a:rPr lang="zh-CN" altLang="en-US" sz="1600" b="1" i="0" u="none" strike="noStrike" dirty="0" smtClean="0">
                          <a:solidFill>
                            <a:srgbClr val="000000"/>
                          </a:solidFill>
                          <a:effectLst/>
                          <a:latin typeface="华文仿宋"/>
                        </a:rPr>
                        <a:t>列支；</a:t>
                      </a:r>
                      <a:r>
                        <a:rPr lang="zh-CN" altLang="en-US" sz="1600" b="1" i="0" u="none" strike="noStrike" dirty="0">
                          <a:solidFill>
                            <a:srgbClr val="000000"/>
                          </a:solidFill>
                          <a:effectLst/>
                          <a:latin typeface="华文仿宋"/>
                        </a:rPr>
                        <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a:t>
                      </a:r>
                      <a:r>
                        <a:rPr lang="en-US" altLang="zh-CN" sz="1600" b="1" i="0" u="none" strike="noStrike" dirty="0">
                          <a:solidFill>
                            <a:srgbClr val="000000"/>
                          </a:solidFill>
                          <a:effectLst/>
                          <a:latin typeface="华文仿宋"/>
                        </a:rPr>
                        <a:t>3</a:t>
                      </a:r>
                      <a:r>
                        <a:rPr lang="zh-CN" altLang="en-US" sz="1600" b="1" i="0" u="none" strike="noStrike" dirty="0">
                          <a:solidFill>
                            <a:srgbClr val="000000"/>
                          </a:solidFill>
                          <a:effectLst/>
                          <a:latin typeface="华文仿宋"/>
                        </a:rPr>
                        <a:t>）结余资金上缴国库：冲减累计盈余</a:t>
                      </a:r>
                      <a:r>
                        <a:rPr lang="en-US" altLang="zh-CN" sz="1600" b="1" i="0" u="none" strike="noStrike" dirty="0">
                          <a:solidFill>
                            <a:srgbClr val="000000"/>
                          </a:solidFill>
                          <a:effectLst/>
                          <a:latin typeface="华文仿宋"/>
                        </a:rPr>
                        <a:t>/</a:t>
                      </a:r>
                      <a:r>
                        <a:rPr lang="zh-CN" altLang="en-US" sz="1600" b="1" i="0" u="none" strike="noStrike" dirty="0">
                          <a:solidFill>
                            <a:srgbClr val="000000"/>
                          </a:solidFill>
                          <a:effectLst/>
                          <a:latin typeface="华文仿宋"/>
                        </a:rPr>
                        <a:t>财政拨款结余和银行存款</a:t>
                      </a:r>
                      <a:r>
                        <a:rPr lang="en-US" altLang="zh-CN" sz="1600" b="1" i="0" u="none" strike="noStrike" dirty="0">
                          <a:solidFill>
                            <a:srgbClr val="000000"/>
                          </a:solidFill>
                          <a:effectLst/>
                          <a:latin typeface="华文仿宋"/>
                        </a:rPr>
                        <a:t>/</a:t>
                      </a:r>
                      <a:r>
                        <a:rPr lang="zh-CN" altLang="en-US" sz="1600" b="1" i="0" u="none" strike="noStrike" dirty="0">
                          <a:solidFill>
                            <a:srgbClr val="000000"/>
                          </a:solidFill>
                          <a:effectLst/>
                          <a:latin typeface="华文仿宋"/>
                        </a:rPr>
                        <a:t>资金结存。</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94443">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5</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二、 关于从结余中提取的专用基金的会计处理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专用基金纳入预算管理，使用通过列支出，年末通过支出结转冲减专用基金。</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8525385"/>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06488" y="332656"/>
            <a:ext cx="4237520" cy="461665"/>
          </a:xfrm>
          <a:prstGeom prst="rect">
            <a:avLst/>
          </a:prstGeom>
        </p:spPr>
        <p:txBody>
          <a:bodyPr wrap="square">
            <a:spAutoFit/>
          </a:bodyPr>
          <a:lstStyle/>
          <a:p>
            <a:pPr>
              <a:defRPr/>
            </a:pPr>
            <a:r>
              <a:rPr lang="zh-CN" altLang="en-US"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（二）政府会计准则制度解释：</a:t>
            </a:r>
            <a:endParaRPr lang="en-US" altLang="zh-CN" sz="24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36268563"/>
              </p:ext>
            </p:extLst>
          </p:nvPr>
        </p:nvGraphicFramePr>
        <p:xfrm>
          <a:off x="683568" y="1268760"/>
          <a:ext cx="7992888" cy="4608512"/>
        </p:xfrm>
        <a:graphic>
          <a:graphicData uri="http://schemas.openxmlformats.org/drawingml/2006/table">
            <a:tbl>
              <a:tblPr/>
              <a:tblGrid>
                <a:gridCol w="1332148"/>
                <a:gridCol w="3124792"/>
                <a:gridCol w="3535948"/>
              </a:tblGrid>
              <a:tr h="622071">
                <a:tc>
                  <a:txBody>
                    <a:bodyPr/>
                    <a:lstStyle/>
                    <a:p>
                      <a:pPr algn="ctr" fontAlgn="ctr"/>
                      <a:r>
                        <a:rPr lang="zh-CN" altLang="en-US" sz="1600" b="1" i="0" u="none" strike="noStrike" dirty="0">
                          <a:solidFill>
                            <a:srgbClr val="000000"/>
                          </a:solidFill>
                          <a:effectLst/>
                          <a:latin typeface="华文仿宋"/>
                        </a:rPr>
                        <a:t>准则制度</a:t>
                      </a:r>
                      <a:br>
                        <a:rPr lang="zh-CN" altLang="en-US" sz="1600" b="1" i="0" u="none" strike="noStrike" dirty="0">
                          <a:solidFill>
                            <a:srgbClr val="000000"/>
                          </a:solidFill>
                          <a:effectLst/>
                          <a:latin typeface="华文仿宋"/>
                        </a:rPr>
                      </a:br>
                      <a:r>
                        <a:rPr lang="zh-CN" altLang="en-US" sz="1600" b="1" i="0" u="none" strike="noStrike" dirty="0">
                          <a:solidFill>
                            <a:srgbClr val="000000"/>
                          </a:solidFill>
                          <a:effectLst/>
                          <a:latin typeface="华文仿宋"/>
                        </a:rPr>
                        <a:t>解释编号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具体条款</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1600" b="1" i="0" u="none" strike="noStrike">
                          <a:solidFill>
                            <a:srgbClr val="000000"/>
                          </a:solidFill>
                          <a:effectLst/>
                          <a:latin typeface="华文仿宋"/>
                        </a:rPr>
                        <a:t>内容要点</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0114">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6</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一、 关于固定资产的明细核算</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资产</a:t>
                      </a:r>
                      <a:r>
                        <a:rPr lang="zh-CN" altLang="en-US" sz="1600" b="1" i="0" u="none" strike="noStrike" dirty="0" smtClean="0">
                          <a:solidFill>
                            <a:srgbClr val="000000"/>
                          </a:solidFill>
                          <a:effectLst/>
                          <a:latin typeface="华文仿宋"/>
                        </a:rPr>
                        <a:t>类别重分类。</a:t>
                      </a:r>
                      <a:endParaRPr lang="zh-CN" altLang="en-US" sz="1600" b="1" i="0" u="none" strike="noStrike" dirty="0">
                        <a:solidFill>
                          <a:srgbClr val="000000"/>
                        </a:solidFill>
                        <a:effectLst/>
                        <a:latin typeface="华文仿宋"/>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2071">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6</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二、 关于工程项目专门借款利息的会计处理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区分建设</a:t>
                      </a:r>
                      <a:r>
                        <a:rPr lang="zh-CN" altLang="en-US" sz="1600" b="1" i="0" u="none" strike="noStrike" dirty="0" smtClean="0">
                          <a:solidFill>
                            <a:srgbClr val="000000"/>
                          </a:solidFill>
                          <a:effectLst/>
                          <a:latin typeface="华文仿宋"/>
                        </a:rPr>
                        <a:t>期间和非建设期间进行会计</a:t>
                      </a:r>
                      <a:r>
                        <a:rPr lang="zh-CN" altLang="en-US" sz="1600" b="1" i="0" u="none" strike="noStrike" dirty="0">
                          <a:solidFill>
                            <a:srgbClr val="000000"/>
                          </a:solidFill>
                          <a:effectLst/>
                          <a:latin typeface="华文仿宋"/>
                        </a:rPr>
                        <a:t>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2071">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6</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三、 关于以前年度社会保险费结算的会计处理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区分社保经办机构轧差退回和轧差补收分别处理。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2071">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6</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四、 关于事业单位开办资金的会计处理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财务会计记入累计盈余、预算会计记入预算收入。</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60114">
                <a:tc>
                  <a:txBody>
                    <a:bodyPr/>
                    <a:lstStyle/>
                    <a:p>
                      <a:pPr algn="ctr" fontAlgn="ctr"/>
                      <a:r>
                        <a:rPr lang="zh-CN" altLang="en-US" sz="1600" b="1" i="0" u="none" strike="noStrike">
                          <a:solidFill>
                            <a:srgbClr val="000000"/>
                          </a:solidFill>
                          <a:effectLst/>
                          <a:latin typeface="华文仿宋"/>
                        </a:rPr>
                        <a:t>第</a:t>
                      </a:r>
                      <a:r>
                        <a:rPr lang="en-US" altLang="zh-CN" sz="1600" b="1" i="0" u="none" strike="noStrike">
                          <a:solidFill>
                            <a:srgbClr val="000000"/>
                          </a:solidFill>
                          <a:effectLst/>
                          <a:latin typeface="华文仿宋"/>
                        </a:rPr>
                        <a:t>6</a:t>
                      </a:r>
                      <a:r>
                        <a:rPr lang="zh-CN" altLang="en-US" sz="1600" b="1" i="0" u="none" strike="noStrike">
                          <a:solidFill>
                            <a:srgbClr val="000000"/>
                          </a:solidFill>
                          <a:effectLst/>
                          <a:latin typeface="华文仿宋"/>
                        </a:rPr>
                        <a:t>号</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a:solidFill>
                            <a:srgbClr val="000000"/>
                          </a:solidFill>
                          <a:effectLst/>
                          <a:latin typeface="华文仿宋"/>
                        </a:rPr>
                        <a:t>五、 关于由执行其他会计制度转为执行政府会计准则制度的新旧衔接处理</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1600" b="1" i="0" u="none" strike="noStrike" dirty="0">
                          <a:solidFill>
                            <a:srgbClr val="000000"/>
                          </a:solidFill>
                          <a:effectLst/>
                          <a:latin typeface="华文仿宋"/>
                        </a:rPr>
                        <a:t>会计</a:t>
                      </a:r>
                      <a:r>
                        <a:rPr lang="zh-CN" altLang="en-US" sz="1600" b="1" i="0" u="none" strike="noStrike" dirty="0" smtClean="0">
                          <a:solidFill>
                            <a:srgbClr val="000000"/>
                          </a:solidFill>
                          <a:effectLst/>
                          <a:latin typeface="华文仿宋"/>
                        </a:rPr>
                        <a:t>重分类</a:t>
                      </a:r>
                      <a:r>
                        <a:rPr lang="zh-CN" altLang="en-US" sz="1600" b="1" i="0" u="none" strike="noStrike" dirty="0">
                          <a:solidFill>
                            <a:srgbClr val="000000"/>
                          </a:solidFill>
                          <a:effectLst/>
                          <a:latin typeface="华文仿宋"/>
                        </a:rPr>
                        <a:t>、 确认和计量，编制首次</a:t>
                      </a:r>
                      <a:r>
                        <a:rPr lang="zh-CN" altLang="en-US" sz="1600" b="1" i="0" u="none" strike="noStrike" dirty="0" smtClean="0">
                          <a:solidFill>
                            <a:srgbClr val="000000"/>
                          </a:solidFill>
                          <a:effectLst/>
                          <a:latin typeface="华文仿宋"/>
                        </a:rPr>
                        <a:t>执行</a:t>
                      </a:r>
                      <a:r>
                        <a:rPr lang="zh-CN" altLang="en-US" sz="1600" b="1" i="0" u="none" strike="noStrike" dirty="0">
                          <a:solidFill>
                            <a:srgbClr val="000000"/>
                          </a:solidFill>
                          <a:effectLst/>
                          <a:latin typeface="华文仿宋"/>
                        </a:rPr>
                        <a:t>日的科目余额表，当年报表无需填列上年比较数。</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53624350"/>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467544" y="692696"/>
            <a:ext cx="8345517" cy="5047536"/>
          </a:xfrm>
          <a:prstGeom prst="rect">
            <a:avLst/>
          </a:prstGeom>
          <a:noFill/>
        </p:spPr>
        <p:txBody>
          <a:bodyPr wrap="square">
            <a:spAutoFit/>
          </a:bodyPr>
          <a:lstStyle/>
          <a:p>
            <a:pPr marR="0" algn="ctr" defTabSz="914400" fontAlgn="auto">
              <a:spcBef>
                <a:spcPts val="0"/>
              </a:spcBef>
              <a:spcAft>
                <a:spcPts val="0"/>
              </a:spcAft>
              <a:buClrTx/>
              <a:buSzTx/>
              <a:buFontTx/>
              <a:buNone/>
              <a:defRPr/>
            </a:pPr>
            <a:r>
              <a:rPr kumimoji="0" lang="zh-CN" altLang="en-US" sz="3300" b="1"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rPr>
              <a:t>一、一体化系统单位会计核算工作运用</a:t>
            </a:r>
            <a:endParaRPr kumimoji="0" lang="en-US" altLang="zh-CN" sz="3300" b="1"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endParaRPr>
          </a:p>
          <a:p>
            <a:pPr marR="0" algn="ctr" defTabSz="914400" fontAlgn="auto">
              <a:spcBef>
                <a:spcPts val="0"/>
              </a:spcBef>
              <a:spcAft>
                <a:spcPts val="0"/>
              </a:spcAft>
              <a:buClrTx/>
              <a:buSzTx/>
              <a:buFontTx/>
              <a:buNone/>
              <a:defRPr/>
            </a:pP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ü"/>
              <a:defRPr/>
            </a:pPr>
            <a:r>
              <a:rPr lang="zh-CN" altLang="en-US" sz="32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单位主体账务</a:t>
            </a:r>
            <a:endParaRPr lang="en-US" altLang="zh-CN" sz="32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ü"/>
              <a:defRPr/>
            </a:pPr>
            <a:r>
              <a:rPr lang="zh-CN" altLang="en-US" sz="32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报表生成与整合</a:t>
            </a:r>
            <a:endParaRPr lang="en-US" altLang="zh-CN" sz="32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ü"/>
              <a:defRPr/>
            </a:pPr>
            <a:r>
              <a:rPr lang="zh-CN" altLang="en-US" sz="32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日常对账与</a:t>
            </a:r>
            <a:r>
              <a:rPr lang="zh-CN" altLang="en-US" sz="32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考核</a:t>
            </a:r>
            <a:endParaRPr lang="en-US" altLang="zh-CN" sz="32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ü"/>
              <a:defRPr/>
            </a:pPr>
            <a:r>
              <a:rPr kumimoji="0" lang="zh-CN" altLang="en-US" sz="3200"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审计工作</a:t>
            </a:r>
            <a:endParaRPr kumimoji="0" lang="zh-CN" altLang="en-US" sz="3200" kern="1200" cap="none" spc="0" normalizeH="0" baseline="0" noProof="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4" name="圆角矩形 3"/>
          <p:cNvSpPr/>
          <p:nvPr/>
        </p:nvSpPr>
        <p:spPr>
          <a:xfrm>
            <a:off x="757807" y="1612573"/>
            <a:ext cx="7846641" cy="411143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030727229"/>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03648" y="2924944"/>
            <a:ext cx="6264696" cy="830997"/>
          </a:xfrm>
          <a:prstGeom prst="rect">
            <a:avLst/>
          </a:prstGeom>
          <a:noFill/>
        </p:spPr>
        <p:txBody>
          <a:bodyPr wrap="square" rtlCol="0">
            <a:spAutoFit/>
          </a:bodyPr>
          <a:lstStyle/>
          <a:p>
            <a:r>
              <a:rPr lang="zh-CN" altLang="en-US" sz="4800" dirty="0" smtClean="0"/>
              <a:t>分享结束，谢谢大家！</a:t>
            </a:r>
            <a:endParaRPr lang="zh-CN" altLang="en-US" sz="4800" dirty="0"/>
          </a:p>
        </p:txBody>
      </p:sp>
    </p:spTree>
    <p:extLst>
      <p:ext uri="{BB962C8B-B14F-4D97-AF65-F5344CB8AC3E}">
        <p14:creationId xmlns:p14="http://schemas.microsoft.com/office/powerpoint/2010/main" val="2574837813"/>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719572" y="620688"/>
            <a:ext cx="8208912" cy="4916731"/>
          </a:xfrm>
          <a:prstGeom prst="rect">
            <a:avLst/>
          </a:prstGeom>
          <a:noFill/>
        </p:spPr>
        <p:txBody>
          <a:bodyPr wrap="square">
            <a:spAutoFit/>
          </a:bodyPr>
          <a:lstStyle/>
          <a:p>
            <a:pPr marR="0" defTabSz="914400" fontAlgn="auto">
              <a:spcBef>
                <a:spcPts val="0"/>
              </a:spcBef>
              <a:spcAft>
                <a:spcPts val="0"/>
              </a:spcAft>
              <a:buClrTx/>
              <a:buSzTx/>
              <a:buFontTx/>
              <a:buNone/>
              <a:defRPr/>
            </a:pPr>
            <a:r>
              <a:rPr kumimoji="0" lang="zh-CN" altLang="en-US" sz="3300" b="1"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rPr>
              <a:t>二、一体化系统单位会计核算工作规范</a:t>
            </a:r>
            <a:endParaRPr kumimoji="0" lang="en-US" altLang="zh-CN" sz="3300" b="1"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endParaRPr>
          </a:p>
          <a:p>
            <a:pPr marR="0" defTabSz="914400" fontAlgn="auto">
              <a:spcBef>
                <a:spcPts val="0"/>
              </a:spcBef>
              <a:spcAft>
                <a:spcPts val="0"/>
              </a:spcAft>
              <a:buClrTx/>
              <a:buSzTx/>
              <a:buFontTx/>
              <a:buNone/>
              <a:defRPr/>
            </a:pPr>
            <a:endParaRPr lang="en-US" altLang="zh-CN" sz="3300" b="1"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71550" lvl="1" indent="-514350">
              <a:lnSpc>
                <a:spcPct val="150000"/>
              </a:lnSpc>
              <a:buFont typeface="Wingdings" pitchFamily="2" charset="2"/>
              <a:buChar char="p"/>
              <a:defRPr/>
            </a:pP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建立账套</a:t>
            </a: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71550" lvl="1" indent="-514350">
              <a:lnSpc>
                <a:spcPct val="150000"/>
              </a:lnSpc>
              <a:buFont typeface="Wingdings" pitchFamily="2" charset="2"/>
              <a:buChar char="p"/>
              <a:defRPr/>
            </a:pPr>
            <a:r>
              <a:rPr kumimoji="0" lang="zh-CN" altLang="en-US" sz="3300"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rPr>
              <a:t>会计凭证审核与登记</a:t>
            </a:r>
            <a:endParaRPr kumimoji="0" lang="en-US" altLang="zh-CN" sz="3300"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endParaRPr>
          </a:p>
          <a:p>
            <a:pPr marL="971550" lvl="1" indent="-514350">
              <a:lnSpc>
                <a:spcPct val="150000"/>
              </a:lnSpc>
              <a:buFont typeface="Wingdings" pitchFamily="2" charset="2"/>
              <a:buChar char="p"/>
              <a:defRPr/>
            </a:pPr>
            <a:r>
              <a:rPr lang="zh-CN" altLang="en-US"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结账</a:t>
            </a: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71550" lvl="1" indent="-514350">
              <a:lnSpc>
                <a:spcPct val="150000"/>
              </a:lnSpc>
              <a:buFont typeface="Wingdings" pitchFamily="2" charset="2"/>
              <a:buChar char="p"/>
              <a:defRPr/>
            </a:pPr>
            <a:r>
              <a:rPr kumimoji="0" lang="zh-CN" altLang="en-US" sz="3300"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rPr>
              <a:t>编制会计报表</a:t>
            </a:r>
            <a:endParaRPr kumimoji="0" lang="en-US" altLang="zh-CN" sz="3300" kern="1200" cap="none" spc="0" normalizeH="0" baseline="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endParaRPr>
          </a:p>
          <a:p>
            <a:pPr marL="971550" lvl="1" indent="-514350">
              <a:lnSpc>
                <a:spcPct val="150000"/>
              </a:lnSpc>
              <a:buFont typeface="Wingdings" pitchFamily="2" charset="2"/>
              <a:buChar char="p"/>
              <a:defRPr/>
            </a:pPr>
            <a:r>
              <a:rPr lang="zh-CN" altLang="en-US" sz="3300" noProof="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会计档案管理</a:t>
            </a:r>
            <a:endParaRPr kumimoji="0" lang="zh-CN" altLang="en-US" sz="3300" kern="1200" cap="none" spc="0" normalizeH="0" baseline="0" noProof="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mn-cs"/>
            </a:endParaRPr>
          </a:p>
        </p:txBody>
      </p:sp>
      <p:sp>
        <p:nvSpPr>
          <p:cNvPr id="6" name="圆角矩形 5"/>
          <p:cNvSpPr/>
          <p:nvPr/>
        </p:nvSpPr>
        <p:spPr>
          <a:xfrm>
            <a:off x="752736" y="1607810"/>
            <a:ext cx="7851712" cy="396044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000319423"/>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683568" y="908720"/>
            <a:ext cx="7834103" cy="3693319"/>
          </a:xfrm>
          <a:prstGeom prst="rect">
            <a:avLst/>
          </a:prstGeom>
          <a:noFill/>
        </p:spPr>
        <p:txBody>
          <a:bodyPr wrap="square">
            <a:spAutoFit/>
          </a:bodyPr>
          <a:lstStyle/>
          <a:p>
            <a:pPr marR="0" defTabSz="914400" fontAlgn="auto">
              <a:spcBef>
                <a:spcPts val="0"/>
              </a:spcBef>
              <a:spcAft>
                <a:spcPts val="0"/>
              </a:spcAft>
              <a:buClrTx/>
              <a:buSzTx/>
              <a:defRPr/>
            </a:pP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（一）建立账套</a:t>
            </a:r>
            <a:endParaRPr lang="en-US" altLang="zh-CN"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457200" marR="0" indent="-457200" defTabSz="914400" fontAlgn="auto">
              <a:spcBef>
                <a:spcPts val="0"/>
              </a:spcBef>
              <a:spcAft>
                <a:spcPts val="0"/>
              </a:spcAft>
              <a:buClrTx/>
              <a:buSzTx/>
              <a:buFont typeface="Wingdings" pitchFamily="2" charset="2"/>
              <a:buChar char="p"/>
              <a:defRPr/>
            </a:pP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20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会计账簿保证真实</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完整；</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20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全面</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记录和反映单位所有资金的流动情况，包括财政资金与单位资金。</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6" name="圆角矩形 5"/>
          <p:cNvSpPr/>
          <p:nvPr/>
        </p:nvSpPr>
        <p:spPr>
          <a:xfrm>
            <a:off x="656997" y="1844824"/>
            <a:ext cx="7803435" cy="321888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032694642"/>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244476" y="764704"/>
            <a:ext cx="8431980" cy="4985980"/>
          </a:xfrm>
          <a:prstGeom prst="rect">
            <a:avLst/>
          </a:prstGeom>
          <a:noFill/>
        </p:spPr>
        <p:txBody>
          <a:bodyPr wrap="square">
            <a:spAutoFit/>
          </a:bodyPr>
          <a:lstStyle/>
          <a:p>
            <a:pPr>
              <a:defRPr/>
            </a:pP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（二）会计</a:t>
            </a:r>
            <a:r>
              <a:rPr lang="zh-CN" altLang="en-US" sz="3300" b="1"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凭证审核与</a:t>
            </a: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登记</a:t>
            </a:r>
            <a:endParaRPr lang="en-US" altLang="zh-CN"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defRPr/>
            </a:pPr>
            <a:endParaRPr lang="en-US" altLang="zh-CN" sz="33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15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将</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原始凭证及时传递单位会计办理</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核算；</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15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采取</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平行记账的</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方式。</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15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对</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财政资金的核算结果应与财政总会计核算结果保持</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衔接。</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15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与资产</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管理模块记录的资产存量情况保持</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一致。</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15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对</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资金往来对象进行辅助</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核算。</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6" name="圆角矩形 5"/>
          <p:cNvSpPr/>
          <p:nvPr/>
        </p:nvSpPr>
        <p:spPr>
          <a:xfrm>
            <a:off x="395536" y="1628800"/>
            <a:ext cx="8208912" cy="432048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22351289"/>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224396" y="620688"/>
            <a:ext cx="8884108" cy="3693319"/>
          </a:xfrm>
          <a:prstGeom prst="rect">
            <a:avLst/>
          </a:prstGeom>
          <a:noFill/>
        </p:spPr>
        <p:txBody>
          <a:bodyPr wrap="square">
            <a:spAutoFit/>
          </a:bodyPr>
          <a:lstStyle/>
          <a:p>
            <a:pPr>
              <a:defRPr/>
            </a:pP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（三）结账</a:t>
            </a:r>
            <a:endParaRPr lang="en-US" altLang="zh-CN"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defRPr/>
            </a:pPr>
            <a:endParaRPr lang="zh-CN" altLang="en-US" sz="33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20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按照</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会计期间进行结账；</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20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定期</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与往来单位、部门进行会计对</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账；</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914400" lvl="1" indent="-457200">
              <a:lnSpc>
                <a:spcPct val="200000"/>
              </a:lnSpc>
              <a:buFont typeface="Wingdings" pitchFamily="2" charset="2"/>
              <a:buChar char="Ø"/>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定期</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与财政部门进行账务核对</a:t>
            </a: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6" name="圆角矩形 5"/>
          <p:cNvSpPr/>
          <p:nvPr/>
        </p:nvSpPr>
        <p:spPr>
          <a:xfrm>
            <a:off x="467544" y="1628800"/>
            <a:ext cx="8136904" cy="321888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712507224"/>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611560" y="764704"/>
            <a:ext cx="7560840" cy="3693319"/>
          </a:xfrm>
          <a:prstGeom prst="rect">
            <a:avLst/>
          </a:prstGeom>
          <a:noFill/>
        </p:spPr>
        <p:txBody>
          <a:bodyPr wrap="square">
            <a:spAutoFit/>
          </a:bodyPr>
          <a:lstStyle/>
          <a:p>
            <a:pPr>
              <a:defRPr/>
            </a:pP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（四）编制会计报表</a:t>
            </a:r>
            <a:endParaRPr lang="en-US" altLang="zh-CN"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defRPr/>
            </a:pPr>
            <a:endParaRPr lang="zh-CN" altLang="en-US" sz="33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lnSpc>
                <a:spcPct val="200000"/>
              </a:lnSpc>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会计报表</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应当依据会计核算结果编制，除特殊事项外，会计报表数据应自动从单位会计核算结果中获取。</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6" name="圆角矩形 5"/>
          <p:cNvSpPr/>
          <p:nvPr/>
        </p:nvSpPr>
        <p:spPr>
          <a:xfrm>
            <a:off x="467544" y="1772816"/>
            <a:ext cx="7992888" cy="321888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200875004"/>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323528" y="692696"/>
            <a:ext cx="7776864" cy="3693319"/>
          </a:xfrm>
          <a:prstGeom prst="rect">
            <a:avLst/>
          </a:prstGeom>
          <a:noFill/>
        </p:spPr>
        <p:txBody>
          <a:bodyPr wrap="square">
            <a:spAutoFit/>
          </a:bodyPr>
          <a:lstStyle/>
          <a:p>
            <a:pPr>
              <a:defRPr/>
            </a:pP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（五）会计</a:t>
            </a:r>
            <a:r>
              <a:rPr lang="zh-CN" altLang="en-US" sz="3300" b="1"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档案</a:t>
            </a: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管理</a:t>
            </a:r>
            <a:endParaRPr lang="en-US" altLang="zh-CN"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defRPr/>
            </a:pPr>
            <a:endParaRPr lang="zh-CN" altLang="en-US" sz="33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lnSpc>
                <a:spcPct val="200000"/>
              </a:lnSpc>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单位</a:t>
            </a:r>
            <a:r>
              <a:rPr lang="zh-CN" altLang="en-US" sz="2800"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会计应当加强会计档案管理工作，保证会计档案的真实、完整、可用、安全，逐步推进实现会计档案电子化管理。</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6" name="圆角矩形 5"/>
          <p:cNvSpPr/>
          <p:nvPr/>
        </p:nvSpPr>
        <p:spPr>
          <a:xfrm>
            <a:off x="334278" y="1556792"/>
            <a:ext cx="7848872" cy="321888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694523616"/>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202693" y="476672"/>
            <a:ext cx="8884108" cy="4555093"/>
          </a:xfrm>
          <a:prstGeom prst="rect">
            <a:avLst/>
          </a:prstGeom>
          <a:noFill/>
        </p:spPr>
        <p:txBody>
          <a:bodyPr wrap="square">
            <a:spAutoFit/>
          </a:bodyPr>
          <a:lstStyle/>
          <a:p>
            <a:pPr>
              <a:defRPr/>
            </a:pP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三、</a:t>
            </a:r>
            <a:r>
              <a:rPr lang="zh-CN" altLang="en-US" sz="3300" b="1" dirty="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一体化系统单位</a:t>
            </a:r>
            <a:r>
              <a:rPr lang="zh-CN" altLang="en-US"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会计核算实际操作问题</a:t>
            </a:r>
            <a:endParaRPr lang="en-US" altLang="zh-CN" sz="3300" b="1"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a:defRPr/>
            </a:pPr>
            <a:endParaRPr lang="en-US" altLang="zh-CN" sz="33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u"/>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会计科目设置方面</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u"/>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机制凭证分录场景设置方面</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u"/>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会计凭证完整性与准确性方面</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a:p>
            <a:pPr marL="1371600" lvl="2" indent="-457200">
              <a:lnSpc>
                <a:spcPct val="200000"/>
              </a:lnSpc>
              <a:buFont typeface="Wingdings" pitchFamily="2" charset="2"/>
              <a:buChar char="u"/>
              <a:defRPr/>
            </a:pPr>
            <a:r>
              <a:rPr lang="zh-CN" altLang="en-US"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rPr>
              <a:t>会计核算及时性方面</a:t>
            </a:r>
            <a:endParaRPr lang="en-US" altLang="zh-CN" sz="2800" dirty="0" smtClean="0">
              <a:gradFill>
                <a:gsLst>
                  <a:gs pos="0">
                    <a:srgbClr val="012D86"/>
                  </a:gs>
                  <a:gs pos="100000">
                    <a:srgbClr val="0E2557"/>
                  </a:gs>
                </a:gsLst>
                <a:lin ang="5400000" scaled="0"/>
              </a:gra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endParaRPr>
          </a:p>
        </p:txBody>
      </p:sp>
      <p:sp>
        <p:nvSpPr>
          <p:cNvPr id="6" name="圆角矩形 5"/>
          <p:cNvSpPr/>
          <p:nvPr/>
        </p:nvSpPr>
        <p:spPr>
          <a:xfrm>
            <a:off x="395536" y="1484785"/>
            <a:ext cx="8064896" cy="381642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307708287"/>
      </p:ext>
    </p:extLst>
  </p:cSld>
  <p:clrMapOvr>
    <a:masterClrMapping/>
  </p:clrMapOvr>
  <mc:AlternateContent xmlns:mc="http://schemas.openxmlformats.org/markup-compatibility/2006">
    <mc:Choice xmlns:p14="http://schemas.microsoft.com/office/powerpoint/2010/main" Requires="p14">
      <p:transition p14:dur="0" advTm="11580"/>
    </mc:Choice>
    <mc:Fallback>
      <p:transition advTm="11580"/>
    </mc:Fallback>
  </mc:AlternateContent>
  <p:timing>
    <p:tnLst>
      <p:par>
        <p:cTn id="1" dur="indefinite" restart="never" nodeType="tmRoot"/>
      </p:par>
    </p:tnLst>
  </p:timing>
</p:sld>
</file>

<file path=ppt/theme/theme1.xml><?xml version="1.0" encoding="utf-8"?>
<a:theme xmlns:a="http://schemas.openxmlformats.org/drawingml/2006/main" name="气流">
  <a:themeElements>
    <a:clrScheme name="气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气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气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522</TotalTime>
  <Words>1468</Words>
  <Application>Microsoft Office PowerPoint</Application>
  <PresentationFormat>全屏显示(4:3)</PresentationFormat>
  <Paragraphs>193</Paragraphs>
  <Slides>20</Slides>
  <Notes>0</Notes>
  <HiddenSlides>0</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气流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Lenovo</cp:lastModifiedBy>
  <cp:revision>34</cp:revision>
  <cp:lastPrinted>2023-12-13T06:24:00Z</cp:lastPrinted>
  <dcterms:created xsi:type="dcterms:W3CDTF">2023-12-12T06:08:45Z</dcterms:created>
  <dcterms:modified xsi:type="dcterms:W3CDTF">2023-12-13T08:38:06Z</dcterms:modified>
</cp:coreProperties>
</file>