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97"/>
  </p:handoutMasterIdLst>
  <p:sldIdLst>
    <p:sldId id="259" r:id="rId3"/>
    <p:sldId id="467" r:id="rId4"/>
    <p:sldId id="939" r:id="rId5"/>
    <p:sldId id="945" r:id="rId6"/>
    <p:sldId id="1735" r:id="rId7"/>
    <p:sldId id="1824" r:id="rId8"/>
    <p:sldId id="1736" r:id="rId9"/>
    <p:sldId id="1738" r:id="rId10"/>
    <p:sldId id="1737" r:id="rId11"/>
    <p:sldId id="1739" r:id="rId12"/>
    <p:sldId id="1740" r:id="rId13"/>
    <p:sldId id="1821" r:id="rId14"/>
    <p:sldId id="1803" r:id="rId15"/>
    <p:sldId id="948" r:id="rId16"/>
    <p:sldId id="1806" r:id="rId17"/>
    <p:sldId id="1147" r:id="rId18"/>
    <p:sldId id="1065" r:id="rId20"/>
    <p:sldId id="1145" r:id="rId21"/>
    <p:sldId id="1140" r:id="rId22"/>
    <p:sldId id="1141" r:id="rId23"/>
    <p:sldId id="1785" r:id="rId24"/>
    <p:sldId id="1826" r:id="rId25"/>
    <p:sldId id="1786" r:id="rId26"/>
    <p:sldId id="1811" r:id="rId27"/>
    <p:sldId id="1818" r:id="rId28"/>
    <p:sldId id="1819" r:id="rId29"/>
    <p:sldId id="1820" r:id="rId30"/>
    <p:sldId id="1825" r:id="rId31"/>
    <p:sldId id="1787" r:id="rId32"/>
    <p:sldId id="1913" r:id="rId33"/>
    <p:sldId id="1828" r:id="rId34"/>
    <p:sldId id="1829" r:id="rId35"/>
    <p:sldId id="1830" r:id="rId36"/>
    <p:sldId id="1912" r:id="rId37"/>
    <p:sldId id="1831" r:id="rId38"/>
    <p:sldId id="1788" r:id="rId39"/>
    <p:sldId id="1744" r:id="rId40"/>
    <p:sldId id="1810" r:id="rId41"/>
    <p:sldId id="1789" r:id="rId42"/>
    <p:sldId id="1166" r:id="rId43"/>
    <p:sldId id="1743" r:id="rId44"/>
    <p:sldId id="1790" r:id="rId45"/>
    <p:sldId id="1172" r:id="rId46"/>
    <p:sldId id="1748" r:id="rId47"/>
    <p:sldId id="1747" r:id="rId48"/>
    <p:sldId id="1174" r:id="rId49"/>
    <p:sldId id="1176" r:id="rId50"/>
    <p:sldId id="1177" r:id="rId51"/>
    <p:sldId id="1179" r:id="rId52"/>
    <p:sldId id="1791" r:id="rId53"/>
    <p:sldId id="1183" r:id="rId54"/>
    <p:sldId id="1792" r:id="rId55"/>
    <p:sldId id="1751" r:id="rId56"/>
    <p:sldId id="1750" r:id="rId57"/>
    <p:sldId id="1752" r:id="rId58"/>
    <p:sldId id="1793" r:id="rId59"/>
    <p:sldId id="1754" r:id="rId60"/>
    <p:sldId id="1219" r:id="rId61"/>
    <p:sldId id="1221" r:id="rId62"/>
    <p:sldId id="1236" r:id="rId63"/>
    <p:sldId id="1238" r:id="rId64"/>
    <p:sldId id="1794" r:id="rId65"/>
    <p:sldId id="1795" r:id="rId66"/>
    <p:sldId id="1796" r:id="rId67"/>
    <p:sldId id="1262" r:id="rId68"/>
    <p:sldId id="1755" r:id="rId69"/>
    <p:sldId id="1263" r:id="rId70"/>
    <p:sldId id="1265" r:id="rId71"/>
    <p:sldId id="1756" r:id="rId72"/>
    <p:sldId id="1797" r:id="rId73"/>
    <p:sldId id="1269" r:id="rId74"/>
    <p:sldId id="1270" r:id="rId75"/>
    <p:sldId id="1798" r:id="rId76"/>
    <p:sldId id="1799" r:id="rId77"/>
    <p:sldId id="1757" r:id="rId78"/>
    <p:sldId id="1800" r:id="rId79"/>
    <p:sldId id="1801" r:id="rId80"/>
    <p:sldId id="1761" r:id="rId81"/>
    <p:sldId id="1758" r:id="rId82"/>
    <p:sldId id="1802" r:id="rId83"/>
    <p:sldId id="1827" r:id="rId84"/>
    <p:sldId id="1294" r:id="rId85"/>
    <p:sldId id="1762" r:id="rId86"/>
    <p:sldId id="1297" r:id="rId87"/>
    <p:sldId id="1763" r:id="rId88"/>
    <p:sldId id="1300" r:id="rId89"/>
    <p:sldId id="1764" r:id="rId90"/>
    <p:sldId id="1777" r:id="rId91"/>
    <p:sldId id="1765" r:id="rId92"/>
    <p:sldId id="1766" r:id="rId93"/>
    <p:sldId id="1823" r:id="rId94"/>
    <p:sldId id="1767" r:id="rId95"/>
    <p:sldId id="350" r:id="rId96"/>
  </p:sldIdLst>
  <p:sldSz cx="9144000" cy="5143500" type="screen16x9"/>
  <p:notesSz cx="6802120" cy="9934575"/>
  <p:custDataLst>
    <p:tags r:id="rId10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498" userDrawn="1">
          <p15:clr>
            <a:srgbClr val="A4A3A4"/>
          </p15:clr>
        </p15:guide>
        <p15:guide id="2" pos="28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进鹏" initials="A" lastIdx="2" clrIdx="0"/>
  <p:cmAuthor id="2" name="ztcsm" initials="z" lastIdx="1" clrIdx="1"/>
  <p:cmAuthor id="3" name="Lenovo" initials="L" lastIdx="24"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4F95"/>
    <a:srgbClr val="FFFFFF"/>
    <a:srgbClr val="D9D9D9"/>
    <a:srgbClr val="D1D1D1"/>
    <a:srgbClr val="0F4480"/>
    <a:srgbClr val="FEFEFE"/>
    <a:srgbClr val="C5C5C5"/>
    <a:srgbClr val="CACACA"/>
    <a:srgbClr val="FFC000"/>
    <a:srgbClr val="ED6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01" autoAdjust="0"/>
  </p:normalViewPr>
  <p:slideViewPr>
    <p:cSldViewPr snapToGrid="0" showGuides="1">
      <p:cViewPr varScale="1">
        <p:scale>
          <a:sx n="110" d="100"/>
          <a:sy n="110" d="100"/>
        </p:scale>
        <p:origin x="-888" y="-67"/>
      </p:cViewPr>
      <p:guideLst>
        <p:guide orient="horz" pos="1498"/>
        <p:guide pos="28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viewProps" Target="viewProps.xml"/><Relationship Id="rId98" Type="http://schemas.openxmlformats.org/officeDocument/2006/relationships/presProps" Target="presProps.xml"/><Relationship Id="rId97" Type="http://schemas.openxmlformats.org/officeDocument/2006/relationships/handoutMaster" Target="handoutMasters/handoutMaster1.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2" Type="http://schemas.openxmlformats.org/officeDocument/2006/relationships/tags" Target="tags/tag2.xml"/><Relationship Id="rId101" Type="http://schemas.openxmlformats.org/officeDocument/2006/relationships/commentAuthors" Target="commentAuthors.xml"/><Relationship Id="rId100" Type="http://schemas.openxmlformats.org/officeDocument/2006/relationships/tableStyles" Target="tableStyles.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3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D0CF74F-5184-4BF8-ADFC-4A34BF47CBE8}" type="doc">
      <dgm:prSet loTypeId="urn:microsoft.com/office/officeart/2005/8/layout/radial5" loCatId="relationship" qsTypeId="urn:microsoft.com/office/officeart/2005/8/quickstyle/simple5#1" qsCatId="simple" csTypeId="urn:microsoft.com/office/officeart/2005/8/colors/accent2_2#1" csCatId="accent1" phldr="1"/>
      <dgm:spPr/>
      <dgm:t>
        <a:bodyPr/>
        <a:lstStyle/>
        <a:p>
          <a:endParaRPr lang="zh-CN" altLang="en-US"/>
        </a:p>
      </dgm:t>
    </dgm:pt>
    <dgm:pt modelId="{CCE0103B-B686-4E13-BE64-5FBC39911845}">
      <dgm:prSet phldrT="[文本]" phldr="0" custT="1"/>
      <dgm:spPr/>
      <dgm:t>
        <a:bodyPr vert="horz" wrap="square"/>
        <a:lstStyle/>
        <a:p>
          <a:pPr>
            <a:lnSpc>
              <a:spcPct val="100000"/>
            </a:lnSpc>
            <a:spcBef>
              <a:spcPct val="0"/>
            </a:spcBef>
            <a:spcAft>
              <a:spcPct val="35000"/>
            </a:spcAft>
          </a:pPr>
          <a:r>
            <a:rPr lang="zh-CN" altLang="en-US" sz="1400" b="1" dirty="0">
              <a:latin typeface="微软雅黑" panose="020B0503020204020204" charset="-122"/>
              <a:ea typeface="微软雅黑" panose="020B0503020204020204" charset="-122"/>
            </a:rPr>
            <a:t>报告</a:t>
          </a:r>
        </a:p>
        <a:p>
          <a:pPr>
            <a:lnSpc>
              <a:spcPct val="100000"/>
            </a:lnSpc>
            <a:spcBef>
              <a:spcPct val="0"/>
            </a:spcBef>
            <a:spcAft>
              <a:spcPct val="35000"/>
            </a:spcAft>
          </a:pPr>
          <a:r>
            <a:rPr lang="zh-CN" altLang="en-US" sz="1400" b="1" dirty="0">
              <a:latin typeface="微软雅黑" panose="020B0503020204020204" charset="-122"/>
              <a:ea typeface="微软雅黑" panose="020B0503020204020204" charset="-122"/>
            </a:rPr>
            <a:t>体系</a:t>
          </a:r>
        </a:p>
      </dgm:t>
    </dgm:pt>
    <dgm:pt modelId="{436E46E1-AD19-4B96-9C33-9732DBCC6835}" cxnId="{52B940C5-F131-4792-937D-7565E43ADC66}" type="parTrans">
      <dgm:prSet/>
      <dgm:spPr/>
      <dgm:t>
        <a:bodyPr/>
        <a:lstStyle/>
        <a:p>
          <a:endParaRPr lang="zh-CN" altLang="en-US">
            <a:latin typeface="微软雅黑" panose="020B0503020204020204" charset="-122"/>
            <a:ea typeface="微软雅黑" panose="020B0503020204020204" charset="-122"/>
          </a:endParaRPr>
        </a:p>
      </dgm:t>
    </dgm:pt>
    <dgm:pt modelId="{D0785D9F-7DE2-4FD1-8531-7F009C0D0A50}" cxnId="{52B940C5-F131-4792-937D-7565E43ADC66}" type="sibTrans">
      <dgm:prSet/>
      <dgm:spPr/>
      <dgm:t>
        <a:bodyPr/>
        <a:lstStyle/>
        <a:p>
          <a:endParaRPr lang="zh-CN" altLang="en-US">
            <a:latin typeface="微软雅黑" panose="020B0503020204020204" charset="-122"/>
            <a:ea typeface="微软雅黑" panose="020B0503020204020204" charset="-122"/>
          </a:endParaRPr>
        </a:p>
      </dgm:t>
    </dgm:pt>
    <dgm:pt modelId="{78BB965C-19A7-42F1-BA47-4116862411E1}">
      <dgm:prSet phldrT="[文本]" phldr="0" custT="1"/>
      <dgm:spPr/>
      <dgm:t>
        <a:bodyPr vert="horz" wrap="square"/>
        <a:lstStyle/>
        <a:p>
          <a:pPr>
            <a:lnSpc>
              <a:spcPct val="100000"/>
            </a:lnSpc>
            <a:spcBef>
              <a:spcPct val="0"/>
            </a:spcBef>
            <a:spcAft>
              <a:spcPct val="35000"/>
            </a:spcAft>
          </a:pPr>
          <a:r>
            <a:rPr lang="zh-CN" altLang="en-US" sz="1400" b="1" dirty="0" smtClean="0">
              <a:latin typeface="微软雅黑" panose="020B0503020204020204" charset="-122"/>
              <a:ea typeface="微软雅黑" panose="020B0503020204020204" charset="-122"/>
            </a:rPr>
            <a:t>决算</a:t>
          </a:r>
          <a:endParaRPr lang="en-US" altLang="zh-CN" sz="1400" b="1" dirty="0" smtClean="0">
            <a:latin typeface="微软雅黑" panose="020B0503020204020204" charset="-122"/>
            <a:ea typeface="微软雅黑" panose="020B0503020204020204" charset="-122"/>
          </a:endParaRPr>
        </a:p>
        <a:p>
          <a:pPr>
            <a:lnSpc>
              <a:spcPct val="100000"/>
            </a:lnSpc>
            <a:spcBef>
              <a:spcPct val="0"/>
            </a:spcBef>
            <a:spcAft>
              <a:spcPct val="35000"/>
            </a:spcAft>
          </a:pPr>
          <a:r>
            <a:rPr lang="zh-CN" altLang="en-US" sz="1400" b="1" dirty="0" smtClean="0">
              <a:latin typeface="微软雅黑" panose="020B0503020204020204" charset="-122"/>
              <a:ea typeface="微软雅黑" panose="020B0503020204020204" charset="-122"/>
            </a:rPr>
            <a:t>报表</a:t>
          </a:r>
          <a:endParaRPr lang="en-US" altLang="zh-CN" sz="1400" b="1" dirty="0">
            <a:latin typeface="微软雅黑" panose="020B0503020204020204" charset="-122"/>
            <a:ea typeface="微软雅黑" panose="020B0503020204020204" charset="-122"/>
          </a:endParaRPr>
        </a:p>
      </dgm:t>
    </dgm:pt>
    <dgm:pt modelId="{0F47D09E-7291-4423-891A-3DD585E66E5F}" cxnId="{31BF4A16-B0B2-44D7-934F-D9392670C8B0}" type="parTrans">
      <dgm:prSet/>
      <dgm:spPr/>
      <dgm:t>
        <a:bodyPr/>
        <a:lstStyle/>
        <a:p>
          <a:endParaRPr lang="zh-CN" altLang="en-US">
            <a:latin typeface="微软雅黑" panose="020B0503020204020204" charset="-122"/>
            <a:ea typeface="微软雅黑" panose="020B0503020204020204" charset="-122"/>
          </a:endParaRPr>
        </a:p>
      </dgm:t>
    </dgm:pt>
    <dgm:pt modelId="{4C1578C2-60CF-4BCC-ABE2-0F7C2E61D89D}" cxnId="{31BF4A16-B0B2-44D7-934F-D9392670C8B0}" type="sibTrans">
      <dgm:prSet/>
      <dgm:spPr/>
      <dgm:t>
        <a:bodyPr/>
        <a:lstStyle/>
        <a:p>
          <a:endParaRPr lang="zh-CN" altLang="en-US">
            <a:latin typeface="微软雅黑" panose="020B0503020204020204" charset="-122"/>
            <a:ea typeface="微软雅黑" panose="020B0503020204020204" charset="-122"/>
          </a:endParaRPr>
        </a:p>
      </dgm:t>
    </dgm:pt>
    <dgm:pt modelId="{7790C0FC-2CE7-4E51-BFD8-2B5A8DEBAE57}">
      <dgm:prSet phldrT="[文本]" phldr="0" custT="1"/>
      <dgm:spPr/>
      <dgm:t>
        <a:bodyPr vert="horz" wrap="square"/>
        <a:lstStyle/>
        <a:p>
          <a:pPr>
            <a:lnSpc>
              <a:spcPct val="100000"/>
            </a:lnSpc>
            <a:spcBef>
              <a:spcPct val="0"/>
            </a:spcBef>
            <a:spcAft>
              <a:spcPct val="35000"/>
            </a:spcAft>
          </a:pPr>
          <a:r>
            <a:rPr lang="zh-CN" altLang="en-US" sz="1400" b="1" dirty="0">
              <a:latin typeface="微软雅黑" panose="020B0503020204020204" charset="-122"/>
              <a:ea typeface="微软雅黑" panose="020B0503020204020204" charset="-122"/>
            </a:rPr>
            <a:t>分析</a:t>
          </a:r>
          <a:endParaRPr lang="en-US" altLang="zh-CN" sz="1400" b="1" dirty="0">
            <a:latin typeface="微软雅黑" panose="020B0503020204020204" charset="-122"/>
            <a:ea typeface="微软雅黑" panose="020B0503020204020204" charset="-122"/>
          </a:endParaRPr>
        </a:p>
        <a:p>
          <a:pPr>
            <a:lnSpc>
              <a:spcPct val="100000"/>
            </a:lnSpc>
            <a:spcBef>
              <a:spcPct val="0"/>
            </a:spcBef>
            <a:spcAft>
              <a:spcPct val="35000"/>
            </a:spcAft>
          </a:pPr>
          <a:r>
            <a:rPr lang="zh-CN" altLang="en-US" sz="1400" b="1" dirty="0">
              <a:latin typeface="微软雅黑" panose="020B0503020204020204" charset="-122"/>
              <a:ea typeface="微软雅黑" panose="020B0503020204020204" charset="-122"/>
            </a:rPr>
            <a:t>报告</a:t>
          </a:r>
        </a:p>
      </dgm:t>
    </dgm:pt>
    <dgm:pt modelId="{D6255EBC-9F95-42D0-9FA9-6B67731F0D00}" cxnId="{F05DFE17-5293-4434-93BA-62EF615765C2}" type="parTrans">
      <dgm:prSet/>
      <dgm:spPr/>
      <dgm:t>
        <a:bodyPr/>
        <a:lstStyle/>
        <a:p>
          <a:endParaRPr lang="zh-CN" altLang="en-US">
            <a:latin typeface="微软雅黑" panose="020B0503020204020204" charset="-122"/>
            <a:ea typeface="微软雅黑" panose="020B0503020204020204" charset="-122"/>
          </a:endParaRPr>
        </a:p>
      </dgm:t>
    </dgm:pt>
    <dgm:pt modelId="{7C8FCEF2-847C-4A7D-8714-1B20D4DE2565}" cxnId="{F05DFE17-5293-4434-93BA-62EF615765C2}" type="sibTrans">
      <dgm:prSet/>
      <dgm:spPr/>
      <dgm:t>
        <a:bodyPr/>
        <a:lstStyle/>
        <a:p>
          <a:endParaRPr lang="zh-CN" altLang="en-US">
            <a:latin typeface="微软雅黑" panose="020B0503020204020204" charset="-122"/>
            <a:ea typeface="微软雅黑" panose="020B0503020204020204" charset="-122"/>
          </a:endParaRPr>
        </a:p>
      </dgm:t>
    </dgm:pt>
    <dgm:pt modelId="{068588FB-3D61-425A-8840-2F85C9654F60}">
      <dgm:prSet phldr="0" custT="0"/>
      <dgm:spPr/>
      <dgm:t>
        <a:bodyPr vert="horz" wrap="square"/>
        <a:lstStyle/>
        <a:p>
          <a:pPr>
            <a:lnSpc>
              <a:spcPct val="100000"/>
            </a:lnSpc>
            <a:spcBef>
              <a:spcPct val="0"/>
            </a:spcBef>
            <a:spcAft>
              <a:spcPct val="35000"/>
            </a:spcAft>
          </a:pPr>
          <a:r>
            <a:rPr lang="zh-CN" altLang="en-US" b="1" dirty="0" smtClean="0">
              <a:latin typeface="微软雅黑" panose="020B0503020204020204" charset="-122"/>
              <a:ea typeface="微软雅黑" panose="020B0503020204020204" charset="-122"/>
              <a:sym typeface="+mn-ea"/>
            </a:rPr>
            <a:t>报表</a:t>
          </a:r>
          <a:endParaRPr lang="en-US" altLang="zh-CN" b="1" dirty="0" smtClean="0">
            <a:latin typeface="微软雅黑" panose="020B0503020204020204" charset="-122"/>
            <a:ea typeface="微软雅黑" panose="020B0503020204020204" charset="-122"/>
            <a:sym typeface="+mn-ea"/>
          </a:endParaRPr>
        </a:p>
        <a:p>
          <a:pPr>
            <a:lnSpc>
              <a:spcPct val="100000"/>
            </a:lnSpc>
            <a:spcBef>
              <a:spcPct val="0"/>
            </a:spcBef>
            <a:spcAft>
              <a:spcPct val="35000"/>
            </a:spcAft>
          </a:pPr>
          <a:r>
            <a:rPr lang="zh-CN" altLang="en-US" b="1" dirty="0" smtClean="0">
              <a:latin typeface="微软雅黑" panose="020B0503020204020204" charset="-122"/>
              <a:ea typeface="微软雅黑" panose="020B0503020204020204" charset="-122"/>
              <a:sym typeface="+mn-ea"/>
            </a:rPr>
            <a:t>说明</a:t>
          </a:r>
          <a:endParaRPr lang="en-US" altLang="zh-CN" b="1" dirty="0">
            <a:latin typeface="微软雅黑" panose="020B0503020204020204" charset="-122"/>
            <a:ea typeface="微软雅黑" panose="020B0503020204020204" charset="-122"/>
            <a:sym typeface="+mn-ea"/>
          </a:endParaRPr>
        </a:p>
      </dgm:t>
    </dgm:pt>
    <dgm:pt modelId="{395F227C-8483-457F-B13E-71D8BF5EA38E}" cxnId="{A84121D1-8768-452A-9031-12BAF60BF694}" type="parTrans">
      <dgm:prSet/>
      <dgm:spPr/>
      <dgm:t>
        <a:bodyPr/>
        <a:lstStyle/>
        <a:p>
          <a:endParaRPr lang="zh-CN" altLang="en-US"/>
        </a:p>
      </dgm:t>
    </dgm:pt>
    <dgm:pt modelId="{C7E04439-46C9-409E-8EBD-E28CE8270EF8}" cxnId="{A84121D1-8768-452A-9031-12BAF60BF694}" type="sibTrans">
      <dgm:prSet/>
      <dgm:spPr/>
      <dgm:t>
        <a:bodyPr/>
        <a:lstStyle/>
        <a:p>
          <a:endParaRPr lang="zh-CN" altLang="en-US"/>
        </a:p>
      </dgm:t>
    </dgm:pt>
    <dgm:pt modelId="{A8BAF7F2-8C66-4297-AB00-51D4D6175F14}" type="pres">
      <dgm:prSet presAssocID="{BD0CF74F-5184-4BF8-ADFC-4A34BF47CBE8}" presName="Name0" presStyleCnt="0">
        <dgm:presLayoutVars>
          <dgm:chMax val="1"/>
          <dgm:dir/>
          <dgm:animLvl val="ctr"/>
          <dgm:resizeHandles val="exact"/>
        </dgm:presLayoutVars>
      </dgm:prSet>
      <dgm:spPr/>
      <dgm:t>
        <a:bodyPr/>
        <a:lstStyle/>
        <a:p>
          <a:endParaRPr lang="zh-CN" altLang="en-US"/>
        </a:p>
      </dgm:t>
    </dgm:pt>
    <dgm:pt modelId="{414D579B-9A35-4EA1-9D89-C2E6390120C7}" type="pres">
      <dgm:prSet presAssocID="{CCE0103B-B686-4E13-BE64-5FBC39911845}" presName="centerShape" presStyleLbl="node0" presStyleIdx="0" presStyleCnt="1" custScaleX="103884" custScaleY="79413"/>
      <dgm:spPr/>
      <dgm:t>
        <a:bodyPr/>
        <a:lstStyle/>
        <a:p>
          <a:endParaRPr lang="zh-CN" altLang="en-US"/>
        </a:p>
      </dgm:t>
    </dgm:pt>
    <dgm:pt modelId="{8FB28CB5-8AAA-4524-9518-F1779032CD29}" type="pres">
      <dgm:prSet presAssocID="{0F47D09E-7291-4423-891A-3DD585E66E5F}" presName="parTrans" presStyleLbl="sibTrans2D1" presStyleIdx="0" presStyleCnt="3"/>
      <dgm:spPr/>
      <dgm:t>
        <a:bodyPr/>
        <a:lstStyle/>
        <a:p>
          <a:endParaRPr lang="zh-CN" altLang="en-US"/>
        </a:p>
      </dgm:t>
    </dgm:pt>
    <dgm:pt modelId="{BC97134A-50F1-4DFD-9CCD-BD84302F855C}" type="pres">
      <dgm:prSet presAssocID="{0F47D09E-7291-4423-891A-3DD585E66E5F}" presName="connectorText" presStyleLbl="sibTrans2D1" presStyleIdx="0" presStyleCnt="3"/>
      <dgm:spPr/>
      <dgm:t>
        <a:bodyPr/>
        <a:lstStyle/>
        <a:p>
          <a:endParaRPr lang="zh-CN" altLang="en-US"/>
        </a:p>
      </dgm:t>
    </dgm:pt>
    <dgm:pt modelId="{2BEF5CC7-F1D6-4824-A592-028E3AD9E94C}" type="pres">
      <dgm:prSet presAssocID="{78BB965C-19A7-42F1-BA47-4116862411E1}" presName="node" presStyleLbl="node1" presStyleIdx="0" presStyleCnt="3" custScaleX="127123" custScaleY="127123" custRadScaleRad="100052" custRadScaleInc="-4116">
        <dgm:presLayoutVars>
          <dgm:bulletEnabled val="1"/>
        </dgm:presLayoutVars>
      </dgm:prSet>
      <dgm:spPr/>
      <dgm:t>
        <a:bodyPr/>
        <a:lstStyle/>
        <a:p>
          <a:endParaRPr lang="zh-CN" altLang="en-US"/>
        </a:p>
      </dgm:t>
    </dgm:pt>
    <dgm:pt modelId="{B713F380-6759-429B-A410-7244112FB29B}" type="pres">
      <dgm:prSet presAssocID="{D6255EBC-9F95-42D0-9FA9-6B67731F0D00}" presName="parTrans" presStyleLbl="sibTrans2D1" presStyleIdx="1" presStyleCnt="3"/>
      <dgm:spPr/>
      <dgm:t>
        <a:bodyPr/>
        <a:lstStyle/>
        <a:p>
          <a:endParaRPr lang="zh-CN" altLang="en-US"/>
        </a:p>
      </dgm:t>
    </dgm:pt>
    <dgm:pt modelId="{C0CEF7EE-828D-4E90-A3EB-3994BB5B9EFD}" type="pres">
      <dgm:prSet presAssocID="{D6255EBC-9F95-42D0-9FA9-6B67731F0D00}" presName="connectorText" presStyleLbl="sibTrans2D1" presStyleIdx="1" presStyleCnt="3"/>
      <dgm:spPr/>
      <dgm:t>
        <a:bodyPr/>
        <a:lstStyle/>
        <a:p>
          <a:endParaRPr lang="zh-CN" altLang="en-US"/>
        </a:p>
      </dgm:t>
    </dgm:pt>
    <dgm:pt modelId="{2CFADE38-AE25-4159-B899-23928B99183A}" type="pres">
      <dgm:prSet presAssocID="{7790C0FC-2CE7-4E51-BFD8-2B5A8DEBAE57}" presName="node" presStyleLbl="node1" presStyleIdx="1" presStyleCnt="3" custScaleX="127123" custScaleY="127123" custRadScaleRad="100021" custRadScaleInc="2600">
        <dgm:presLayoutVars>
          <dgm:bulletEnabled val="1"/>
        </dgm:presLayoutVars>
      </dgm:prSet>
      <dgm:spPr/>
      <dgm:t>
        <a:bodyPr/>
        <a:lstStyle/>
        <a:p>
          <a:endParaRPr lang="zh-CN" altLang="en-US"/>
        </a:p>
      </dgm:t>
    </dgm:pt>
    <dgm:pt modelId="{DC19E7A3-252F-4803-BC43-7C59AD3C5B80}" type="pres">
      <dgm:prSet presAssocID="{395F227C-8483-457F-B13E-71D8BF5EA38E}" presName="parTrans" presStyleLbl="sibTrans2D1" presStyleIdx="2" presStyleCnt="3"/>
      <dgm:spPr/>
      <dgm:t>
        <a:bodyPr/>
        <a:lstStyle/>
        <a:p>
          <a:endParaRPr lang="zh-CN" altLang="en-US"/>
        </a:p>
      </dgm:t>
    </dgm:pt>
    <dgm:pt modelId="{D3E3FF51-8797-4B19-8A6E-DD35DD9D8771}" type="pres">
      <dgm:prSet presAssocID="{395F227C-8483-457F-B13E-71D8BF5EA38E}" presName="connectorText" presStyleLbl="sibTrans2D1" presStyleIdx="2" presStyleCnt="3"/>
      <dgm:spPr/>
      <dgm:t>
        <a:bodyPr/>
        <a:lstStyle/>
        <a:p>
          <a:endParaRPr lang="zh-CN" altLang="en-US"/>
        </a:p>
      </dgm:t>
    </dgm:pt>
    <dgm:pt modelId="{BA34F9F0-970F-427F-BB51-7363F5086CB8}" type="pres">
      <dgm:prSet presAssocID="{068588FB-3D61-425A-8840-2F85C9654F60}" presName="node" presStyleLbl="node1" presStyleIdx="2" presStyleCnt="3" custScaleX="129614" custScaleY="130078">
        <dgm:presLayoutVars>
          <dgm:bulletEnabled val="1"/>
        </dgm:presLayoutVars>
      </dgm:prSet>
      <dgm:spPr/>
      <dgm:t>
        <a:bodyPr/>
        <a:lstStyle/>
        <a:p>
          <a:endParaRPr lang="zh-CN" altLang="en-US"/>
        </a:p>
      </dgm:t>
    </dgm:pt>
  </dgm:ptLst>
  <dgm:cxnLst>
    <dgm:cxn modelId="{A84121D1-8768-452A-9031-12BAF60BF694}" srcId="{CCE0103B-B686-4E13-BE64-5FBC39911845}" destId="{068588FB-3D61-425A-8840-2F85C9654F60}" srcOrd="2" destOrd="0" parTransId="{395F227C-8483-457F-B13E-71D8BF5EA38E}" sibTransId="{C7E04439-46C9-409E-8EBD-E28CE8270EF8}"/>
    <dgm:cxn modelId="{CDBCAFFF-F395-4C33-B468-15514DD24099}" type="presOf" srcId="{7790C0FC-2CE7-4E51-BFD8-2B5A8DEBAE57}" destId="{2CFADE38-AE25-4159-B899-23928B99183A}" srcOrd="0" destOrd="0" presId="urn:microsoft.com/office/officeart/2005/8/layout/radial5"/>
    <dgm:cxn modelId="{CD84C5B3-2EA4-48DE-A538-780EEFF76879}" type="presOf" srcId="{D6255EBC-9F95-42D0-9FA9-6B67731F0D00}" destId="{C0CEF7EE-828D-4E90-A3EB-3994BB5B9EFD}" srcOrd="1" destOrd="0" presId="urn:microsoft.com/office/officeart/2005/8/layout/radial5"/>
    <dgm:cxn modelId="{E37E51A0-7248-49EA-9577-C77527123EC7}" type="presOf" srcId="{395F227C-8483-457F-B13E-71D8BF5EA38E}" destId="{D3E3FF51-8797-4B19-8A6E-DD35DD9D8771}" srcOrd="1" destOrd="0" presId="urn:microsoft.com/office/officeart/2005/8/layout/radial5"/>
    <dgm:cxn modelId="{0A960341-2D0C-4E11-8386-33009DB12404}" type="presOf" srcId="{0F47D09E-7291-4423-891A-3DD585E66E5F}" destId="{BC97134A-50F1-4DFD-9CCD-BD84302F855C}" srcOrd="1" destOrd="0" presId="urn:microsoft.com/office/officeart/2005/8/layout/radial5"/>
    <dgm:cxn modelId="{EEE0E7CA-1B95-4F7F-9080-048CC71D4F68}" type="presOf" srcId="{CCE0103B-B686-4E13-BE64-5FBC39911845}" destId="{414D579B-9A35-4EA1-9D89-C2E6390120C7}" srcOrd="0" destOrd="0" presId="urn:microsoft.com/office/officeart/2005/8/layout/radial5"/>
    <dgm:cxn modelId="{52B940C5-F131-4792-937D-7565E43ADC66}" srcId="{BD0CF74F-5184-4BF8-ADFC-4A34BF47CBE8}" destId="{CCE0103B-B686-4E13-BE64-5FBC39911845}" srcOrd="0" destOrd="0" parTransId="{436E46E1-AD19-4B96-9C33-9732DBCC6835}" sibTransId="{D0785D9F-7DE2-4FD1-8531-7F009C0D0A50}"/>
    <dgm:cxn modelId="{31BF4A16-B0B2-44D7-934F-D9392670C8B0}" srcId="{CCE0103B-B686-4E13-BE64-5FBC39911845}" destId="{78BB965C-19A7-42F1-BA47-4116862411E1}" srcOrd="0" destOrd="0" parTransId="{0F47D09E-7291-4423-891A-3DD585E66E5F}" sibTransId="{4C1578C2-60CF-4BCC-ABE2-0F7C2E61D89D}"/>
    <dgm:cxn modelId="{F05DFE17-5293-4434-93BA-62EF615765C2}" srcId="{CCE0103B-B686-4E13-BE64-5FBC39911845}" destId="{7790C0FC-2CE7-4E51-BFD8-2B5A8DEBAE57}" srcOrd="1" destOrd="0" parTransId="{D6255EBC-9F95-42D0-9FA9-6B67731F0D00}" sibTransId="{7C8FCEF2-847C-4A7D-8714-1B20D4DE2565}"/>
    <dgm:cxn modelId="{1B9C4BA0-8349-446C-8DB7-3542126E0366}" type="presOf" srcId="{BD0CF74F-5184-4BF8-ADFC-4A34BF47CBE8}" destId="{A8BAF7F2-8C66-4297-AB00-51D4D6175F14}" srcOrd="0" destOrd="0" presId="urn:microsoft.com/office/officeart/2005/8/layout/radial5"/>
    <dgm:cxn modelId="{565644D4-0691-419A-9E49-16FEC5B61F17}" type="presOf" srcId="{068588FB-3D61-425A-8840-2F85C9654F60}" destId="{BA34F9F0-970F-427F-BB51-7363F5086CB8}" srcOrd="0" destOrd="0" presId="urn:microsoft.com/office/officeart/2005/8/layout/radial5"/>
    <dgm:cxn modelId="{38928FB7-CDA6-449A-B3D4-3C5E65C4105C}" type="presOf" srcId="{D6255EBC-9F95-42D0-9FA9-6B67731F0D00}" destId="{B713F380-6759-429B-A410-7244112FB29B}" srcOrd="0" destOrd="0" presId="urn:microsoft.com/office/officeart/2005/8/layout/radial5"/>
    <dgm:cxn modelId="{793E0097-34E6-4EDC-BF7B-8A6555C78C14}" type="presOf" srcId="{0F47D09E-7291-4423-891A-3DD585E66E5F}" destId="{8FB28CB5-8AAA-4524-9518-F1779032CD29}" srcOrd="0" destOrd="0" presId="urn:microsoft.com/office/officeart/2005/8/layout/radial5"/>
    <dgm:cxn modelId="{939EE2D7-C0DF-49A4-B956-37797BAEFCAA}" type="presOf" srcId="{78BB965C-19A7-42F1-BA47-4116862411E1}" destId="{2BEF5CC7-F1D6-4824-A592-028E3AD9E94C}" srcOrd="0" destOrd="0" presId="urn:microsoft.com/office/officeart/2005/8/layout/radial5"/>
    <dgm:cxn modelId="{DCA88F24-DC1D-4D2B-BA1B-4C58DFBDC3CC}" type="presOf" srcId="{395F227C-8483-457F-B13E-71D8BF5EA38E}" destId="{DC19E7A3-252F-4803-BC43-7C59AD3C5B80}" srcOrd="0" destOrd="0" presId="urn:microsoft.com/office/officeart/2005/8/layout/radial5"/>
    <dgm:cxn modelId="{0ECEA489-80BC-4DE0-86EA-42EE178B87A1}" type="presParOf" srcId="{A8BAF7F2-8C66-4297-AB00-51D4D6175F14}" destId="{414D579B-9A35-4EA1-9D89-C2E6390120C7}" srcOrd="0" destOrd="0" presId="urn:microsoft.com/office/officeart/2005/8/layout/radial5"/>
    <dgm:cxn modelId="{3063F6C0-7354-4440-AF23-B6C240697048}" type="presParOf" srcId="{A8BAF7F2-8C66-4297-AB00-51D4D6175F14}" destId="{8FB28CB5-8AAA-4524-9518-F1779032CD29}" srcOrd="1" destOrd="0" presId="urn:microsoft.com/office/officeart/2005/8/layout/radial5"/>
    <dgm:cxn modelId="{62AAA709-78E9-40F4-82CA-A9F7A5D0FE52}" type="presParOf" srcId="{8FB28CB5-8AAA-4524-9518-F1779032CD29}" destId="{BC97134A-50F1-4DFD-9CCD-BD84302F855C}" srcOrd="0" destOrd="0" presId="urn:microsoft.com/office/officeart/2005/8/layout/radial5"/>
    <dgm:cxn modelId="{D4D301C2-2C87-40E5-AC67-C4029AA93DE9}" type="presParOf" srcId="{A8BAF7F2-8C66-4297-AB00-51D4D6175F14}" destId="{2BEF5CC7-F1D6-4824-A592-028E3AD9E94C}" srcOrd="2" destOrd="0" presId="urn:microsoft.com/office/officeart/2005/8/layout/radial5"/>
    <dgm:cxn modelId="{3F8E2637-5FF2-40EA-A8C1-6A7AC8678FDC}" type="presParOf" srcId="{A8BAF7F2-8C66-4297-AB00-51D4D6175F14}" destId="{B713F380-6759-429B-A410-7244112FB29B}" srcOrd="3" destOrd="0" presId="urn:microsoft.com/office/officeart/2005/8/layout/radial5"/>
    <dgm:cxn modelId="{007BE924-D9C9-4ED4-A3A2-5F246BE25CED}" type="presParOf" srcId="{B713F380-6759-429B-A410-7244112FB29B}" destId="{C0CEF7EE-828D-4E90-A3EB-3994BB5B9EFD}" srcOrd="0" destOrd="0" presId="urn:microsoft.com/office/officeart/2005/8/layout/radial5"/>
    <dgm:cxn modelId="{B86F7DD9-AFB2-4DB9-BAFD-BD41CDA7578F}" type="presParOf" srcId="{A8BAF7F2-8C66-4297-AB00-51D4D6175F14}" destId="{2CFADE38-AE25-4159-B899-23928B99183A}" srcOrd="4" destOrd="0" presId="urn:microsoft.com/office/officeart/2005/8/layout/radial5"/>
    <dgm:cxn modelId="{A10496E8-B344-4D83-BFD0-37A8EB7FF8E1}" type="presParOf" srcId="{A8BAF7F2-8C66-4297-AB00-51D4D6175F14}" destId="{DC19E7A3-252F-4803-BC43-7C59AD3C5B80}" srcOrd="5" destOrd="0" presId="urn:microsoft.com/office/officeart/2005/8/layout/radial5"/>
    <dgm:cxn modelId="{EE1967A0-51C8-4CE9-89F7-EE136A661093}" type="presParOf" srcId="{DC19E7A3-252F-4803-BC43-7C59AD3C5B80}" destId="{D3E3FF51-8797-4B19-8A6E-DD35DD9D8771}" srcOrd="0" destOrd="0" presId="urn:microsoft.com/office/officeart/2005/8/layout/radial5"/>
    <dgm:cxn modelId="{40A3BBB8-F074-4967-A5DB-ECC78200CF87}" type="presParOf" srcId="{A8BAF7F2-8C66-4297-AB00-51D4D6175F14}" destId="{BA34F9F0-970F-427F-BB51-7363F5086CB8}" srcOrd="6"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4984B-11E4-48B7-A8EE-59DBF4C497CD}" type="doc">
      <dgm:prSet loTypeId="urn:microsoft.com/office/officeart/2005/8/layout/vList4#1" loCatId="list" qsTypeId="urn:microsoft.com/office/officeart/2005/8/quickstyle/simple1#1" qsCatId="simple" csTypeId="urn:microsoft.com/office/officeart/2005/8/colors/colorful3#1" csCatId="colorful" phldr="1"/>
      <dgm:spPr/>
      <dgm:t>
        <a:bodyPr/>
        <a:lstStyle/>
        <a:p>
          <a:endParaRPr lang="zh-CN" altLang="en-US"/>
        </a:p>
      </dgm:t>
    </dgm:pt>
    <dgm:pt modelId="{0DF22C0A-EA67-4666-88C6-E2FAB52F6D9D}">
      <dgm:prSet phldrT="[文本]">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b="1" dirty="0">
              <a:solidFill>
                <a:schemeClr val="tx1"/>
              </a:solidFill>
            </a:rPr>
            <a:t>内容完整性</a:t>
          </a:r>
        </a:p>
      </dgm:t>
    </dgm:pt>
    <dgm:pt modelId="{92DF82E6-5D79-418C-8652-61C9FD70AC1A}" cxnId="{A110A1AA-753F-4A65-A757-8666CCF39026}" type="parTrans">
      <dgm:prSet/>
      <dgm:spPr/>
      <dgm:t>
        <a:bodyPr/>
        <a:lstStyle/>
        <a:p>
          <a:endParaRPr lang="zh-CN" altLang="en-US"/>
        </a:p>
      </dgm:t>
    </dgm:pt>
    <dgm:pt modelId="{6B79E31F-8244-4992-8660-CB3427804FC5}" cxnId="{A110A1AA-753F-4A65-A757-8666CCF39026}" type="sibTrans">
      <dgm:prSet/>
      <dgm:spPr/>
      <dgm:t>
        <a:bodyPr/>
        <a:lstStyle/>
        <a:p>
          <a:endParaRPr lang="zh-CN" altLang="en-US"/>
        </a:p>
      </dgm:t>
    </dgm:pt>
    <dgm:pt modelId="{B86825C8-4D54-4F39-BBF7-C1CD85DE6329}">
      <dgm:prSet phldrT="[文本]">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b="1" dirty="0">
              <a:solidFill>
                <a:schemeClr val="tx1"/>
              </a:solidFill>
            </a:rPr>
            <a:t>（</a:t>
          </a:r>
          <a:r>
            <a:rPr lang="en-US" altLang="zh-CN" b="1" dirty="0">
              <a:solidFill>
                <a:schemeClr val="tx1"/>
              </a:solidFill>
            </a:rPr>
            <a:t>1</a:t>
          </a:r>
          <a:r>
            <a:rPr lang="zh-CN" altLang="en-US" b="1" dirty="0">
              <a:solidFill>
                <a:schemeClr val="tx1"/>
              </a:solidFill>
            </a:rPr>
            <a:t>）按照参考模板写，不能漏项；</a:t>
          </a:r>
        </a:p>
      </dgm:t>
    </dgm:pt>
    <dgm:pt modelId="{DF870062-A5E4-4B31-B42A-7D29C2E84C61}" cxnId="{66245B55-AF8B-4F5D-8273-7082C2CA9547}" type="parTrans">
      <dgm:prSet/>
      <dgm:spPr/>
      <dgm:t>
        <a:bodyPr/>
        <a:lstStyle/>
        <a:p>
          <a:endParaRPr lang="zh-CN" altLang="en-US"/>
        </a:p>
      </dgm:t>
    </dgm:pt>
    <dgm:pt modelId="{E2243ABC-7415-44A6-B6E4-11EC5A6E058E}" cxnId="{66245B55-AF8B-4F5D-8273-7082C2CA9547}" type="sibTrans">
      <dgm:prSet/>
      <dgm:spPr/>
      <dgm:t>
        <a:bodyPr/>
        <a:lstStyle/>
        <a:p>
          <a:endParaRPr lang="zh-CN" altLang="en-US"/>
        </a:p>
      </dgm:t>
    </dgm:pt>
    <dgm:pt modelId="{3CD83EDD-C054-47E1-9A9A-659F7D3CE984}">
      <dgm:prSet phldrT="[文本]">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b="1" dirty="0">
              <a:solidFill>
                <a:schemeClr val="tx1"/>
              </a:solidFill>
            </a:rPr>
            <a:t>（</a:t>
          </a:r>
          <a:r>
            <a:rPr lang="en-US" altLang="zh-CN" b="1" dirty="0">
              <a:solidFill>
                <a:schemeClr val="tx1"/>
              </a:solidFill>
            </a:rPr>
            <a:t>2</a:t>
          </a:r>
          <a:r>
            <a:rPr lang="zh-CN" altLang="en-US" b="1" dirty="0">
              <a:solidFill>
                <a:schemeClr val="tx1"/>
              </a:solidFill>
            </a:rPr>
            <a:t>）对相关内容进行详细说明。</a:t>
          </a:r>
        </a:p>
      </dgm:t>
    </dgm:pt>
    <dgm:pt modelId="{2B6F564A-7B6D-4253-8523-93E881DC35CD}" cxnId="{18A6F903-9E60-4C4B-A5F1-52325D177C37}" type="parTrans">
      <dgm:prSet/>
      <dgm:spPr/>
      <dgm:t>
        <a:bodyPr/>
        <a:lstStyle/>
        <a:p>
          <a:endParaRPr lang="zh-CN" altLang="en-US"/>
        </a:p>
      </dgm:t>
    </dgm:pt>
    <dgm:pt modelId="{722A6BB9-58A1-4A08-A0B0-FBAC33FB2641}" cxnId="{18A6F903-9E60-4C4B-A5F1-52325D177C37}" type="sibTrans">
      <dgm:prSet/>
      <dgm:spPr/>
      <dgm:t>
        <a:bodyPr/>
        <a:lstStyle/>
        <a:p>
          <a:endParaRPr lang="zh-CN" altLang="en-US"/>
        </a:p>
      </dgm:t>
    </dgm:pt>
    <dgm:pt modelId="{A3C53DC7-22F5-411A-B129-8444F2D84A72}">
      <dgm:prSet phldrT="[文本]">
        <dgm:style>
          <a:lnRef idx="1">
            <a:schemeClr val="accent6"/>
          </a:lnRef>
          <a:fillRef idx="2">
            <a:schemeClr val="accent6"/>
          </a:fillRef>
          <a:effectRef idx="1">
            <a:schemeClr val="accent6"/>
          </a:effectRef>
          <a:fontRef idx="minor">
            <a:schemeClr val="dk1"/>
          </a:fontRef>
        </dgm:style>
      </dgm:prSet>
      <dgm:spPr/>
      <dgm:t>
        <a:bodyPr/>
        <a:lstStyle/>
        <a:p>
          <a:r>
            <a:rPr lang="zh-CN" altLang="en-US" b="1" dirty="0"/>
            <a:t>数据准确性</a:t>
          </a:r>
        </a:p>
      </dgm:t>
    </dgm:pt>
    <dgm:pt modelId="{136FFE34-1408-49D5-A0A1-D8E1AC1445C9}" cxnId="{0CAF6FEB-E604-4A8A-A939-6622A2B3371D}" type="parTrans">
      <dgm:prSet/>
      <dgm:spPr/>
      <dgm:t>
        <a:bodyPr/>
        <a:lstStyle/>
        <a:p>
          <a:endParaRPr lang="zh-CN" altLang="en-US"/>
        </a:p>
      </dgm:t>
    </dgm:pt>
    <dgm:pt modelId="{DCEB7D1F-A8A5-475E-88E5-E85AEE0B5BE1}" cxnId="{0CAF6FEB-E604-4A8A-A939-6622A2B3371D}" type="sibTrans">
      <dgm:prSet/>
      <dgm:spPr/>
      <dgm:t>
        <a:bodyPr/>
        <a:lstStyle/>
        <a:p>
          <a:endParaRPr lang="zh-CN" altLang="en-US"/>
        </a:p>
      </dgm:t>
    </dgm:pt>
    <dgm:pt modelId="{3B36BEC0-3581-41BE-8E65-F0D600E76715}">
      <dgm:prSet phldrT="[文本]">
        <dgm:style>
          <a:lnRef idx="1">
            <a:schemeClr val="accent6"/>
          </a:lnRef>
          <a:fillRef idx="2">
            <a:schemeClr val="accent6"/>
          </a:fillRef>
          <a:effectRef idx="1">
            <a:schemeClr val="accent6"/>
          </a:effectRef>
          <a:fontRef idx="minor">
            <a:schemeClr val="dk1"/>
          </a:fontRef>
        </dgm:style>
      </dgm:prSet>
      <dgm:spPr/>
      <dgm:t>
        <a:bodyPr/>
        <a:lstStyle/>
        <a:p>
          <a:r>
            <a:rPr lang="zh-CN" altLang="en-US" b="1" dirty="0"/>
            <a:t>（</a:t>
          </a:r>
          <a:r>
            <a:rPr lang="en-US" altLang="zh-CN" b="1" dirty="0"/>
            <a:t>1</a:t>
          </a:r>
          <a:r>
            <a:rPr lang="zh-CN" altLang="en-US" b="1" dirty="0"/>
            <a:t>）与报表数据一致，与单位账一致；</a:t>
          </a:r>
        </a:p>
      </dgm:t>
    </dgm:pt>
    <dgm:pt modelId="{A9E46AF4-719F-4F4F-8BA9-B583A1DB0CBD}" cxnId="{42B9FA3D-377F-4BCF-86FE-56A2341484A9}" type="parTrans">
      <dgm:prSet/>
      <dgm:spPr/>
      <dgm:t>
        <a:bodyPr/>
        <a:lstStyle/>
        <a:p>
          <a:endParaRPr lang="zh-CN" altLang="en-US"/>
        </a:p>
      </dgm:t>
    </dgm:pt>
    <dgm:pt modelId="{40870BD8-074D-4E03-8768-68B96B06AA6A}" cxnId="{42B9FA3D-377F-4BCF-86FE-56A2341484A9}" type="sibTrans">
      <dgm:prSet/>
      <dgm:spPr/>
      <dgm:t>
        <a:bodyPr/>
        <a:lstStyle/>
        <a:p>
          <a:endParaRPr lang="zh-CN" altLang="en-US"/>
        </a:p>
      </dgm:t>
    </dgm:pt>
    <dgm:pt modelId="{28C830EF-42BE-412C-B6DE-3C01F2EC0E4B}">
      <dgm:prSet phldrT="[文本]">
        <dgm:style>
          <a:lnRef idx="1">
            <a:schemeClr val="accent6"/>
          </a:lnRef>
          <a:fillRef idx="2">
            <a:schemeClr val="accent6"/>
          </a:fillRef>
          <a:effectRef idx="1">
            <a:schemeClr val="accent6"/>
          </a:effectRef>
          <a:fontRef idx="minor">
            <a:schemeClr val="dk1"/>
          </a:fontRef>
        </dgm:style>
      </dgm:prSet>
      <dgm:spPr/>
      <dgm:t>
        <a:bodyPr/>
        <a:lstStyle/>
        <a:p>
          <a:r>
            <a:rPr lang="zh-CN" altLang="en-US" b="1" dirty="0"/>
            <a:t>（</a:t>
          </a:r>
          <a:r>
            <a:rPr lang="en-US" altLang="zh-CN" b="1" dirty="0"/>
            <a:t>2</a:t>
          </a:r>
          <a:r>
            <a:rPr lang="zh-CN" altLang="en-US" b="1" dirty="0"/>
            <a:t>）注意图表数据和文字表述的一致性。</a:t>
          </a:r>
        </a:p>
      </dgm:t>
    </dgm:pt>
    <dgm:pt modelId="{A024F08D-8654-40EE-A465-E7756191C033}" cxnId="{FBBC324F-41E5-4CFF-BA50-DF6914CF9107}" type="parTrans">
      <dgm:prSet/>
      <dgm:spPr/>
      <dgm:t>
        <a:bodyPr/>
        <a:lstStyle/>
        <a:p>
          <a:endParaRPr lang="zh-CN" altLang="en-US"/>
        </a:p>
      </dgm:t>
    </dgm:pt>
    <dgm:pt modelId="{5B8AF02E-DDF0-48BF-8DDA-5A5073586453}" cxnId="{FBBC324F-41E5-4CFF-BA50-DF6914CF9107}" type="sibTrans">
      <dgm:prSet/>
      <dgm:spPr/>
      <dgm:t>
        <a:bodyPr/>
        <a:lstStyle/>
        <a:p>
          <a:endParaRPr lang="zh-CN" altLang="en-US"/>
        </a:p>
      </dgm:t>
    </dgm:pt>
    <dgm:pt modelId="{4454F6AD-5CF3-4823-A4AD-F9F204E9BFF6}">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1800" b="1" dirty="0">
              <a:solidFill>
                <a:schemeClr val="bg1"/>
              </a:solidFill>
              <a:latin typeface="微软雅黑" panose="020B0503020204020204" charset="-122"/>
              <a:ea typeface="微软雅黑" panose="020B0503020204020204" charset="-122"/>
            </a:rPr>
            <a:t>分析评价详实</a:t>
          </a:r>
          <a:endParaRPr lang="zh-CN" altLang="en-US" sz="1600" b="1" dirty="0">
            <a:solidFill>
              <a:schemeClr val="bg1"/>
            </a:solidFill>
            <a:latin typeface="微软雅黑" panose="020B0503020204020204" charset="-122"/>
            <a:ea typeface="微软雅黑" panose="020B0503020204020204" charset="-122"/>
          </a:endParaRPr>
        </a:p>
      </dgm:t>
    </dgm:pt>
    <dgm:pt modelId="{05FD5AF6-A1AA-4B99-AA97-5B78DE6CFFE4}" cxnId="{C680BD33-C071-4C0D-A13B-C71E643671E7}" type="parTrans">
      <dgm:prSet/>
      <dgm:spPr/>
      <dgm:t>
        <a:bodyPr/>
        <a:lstStyle/>
        <a:p>
          <a:endParaRPr lang="zh-CN" altLang="en-US"/>
        </a:p>
      </dgm:t>
    </dgm:pt>
    <dgm:pt modelId="{1A1AB697-2535-49E6-98F5-481A9C8EDA7F}" cxnId="{C680BD33-C071-4C0D-A13B-C71E643671E7}" type="sibTrans">
      <dgm:prSet/>
      <dgm:spPr/>
      <dgm:t>
        <a:bodyPr/>
        <a:lstStyle/>
        <a:p>
          <a:endParaRPr lang="zh-CN" altLang="en-US"/>
        </a:p>
      </dgm:t>
    </dgm:pt>
    <dgm:pt modelId="{B603E325-8E37-440E-B654-6CD9C5CD88F3}">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1</a:t>
          </a:r>
          <a:r>
            <a:rPr lang="zh-CN" altLang="en-US" sz="1400" b="1" dirty="0">
              <a:solidFill>
                <a:schemeClr val="bg1"/>
              </a:solidFill>
              <a:latin typeface="微软雅黑" panose="020B0503020204020204" charset="-122"/>
              <a:ea typeface="微软雅黑" panose="020B0503020204020204" charset="-122"/>
            </a:rPr>
            <a:t>）利用对比分析、图表分析等形式进行分析</a:t>
          </a:r>
        </a:p>
      </dgm:t>
    </dgm:pt>
    <dgm:pt modelId="{42D98D95-D069-4C6E-8B74-33705F1784DC}" cxnId="{52144645-C223-43B4-838B-BD273742B6F9}" type="parTrans">
      <dgm:prSet/>
      <dgm:spPr/>
      <dgm:t>
        <a:bodyPr/>
        <a:lstStyle/>
        <a:p>
          <a:endParaRPr lang="zh-CN" altLang="en-US"/>
        </a:p>
      </dgm:t>
    </dgm:pt>
    <dgm:pt modelId="{EABDFCE4-F625-4C2E-B899-43BB4B813669}" cxnId="{52144645-C223-43B4-838B-BD273742B6F9}" type="sibTrans">
      <dgm:prSet/>
      <dgm:spPr/>
      <dgm:t>
        <a:bodyPr/>
        <a:lstStyle/>
        <a:p>
          <a:endParaRPr lang="zh-CN" altLang="en-US"/>
        </a:p>
      </dgm:t>
    </dgm:pt>
    <dgm:pt modelId="{AE87B6B8-D977-4EBC-A9DC-6A1F39C60938}">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2</a:t>
          </a:r>
          <a:r>
            <a:rPr lang="zh-CN" altLang="en-US" sz="1400" b="1" dirty="0">
              <a:solidFill>
                <a:schemeClr val="bg1"/>
              </a:solidFill>
              <a:latin typeface="微软雅黑" panose="020B0503020204020204" charset="-122"/>
              <a:ea typeface="微软雅黑" panose="020B0503020204020204" charset="-122"/>
            </a:rPr>
            <a:t>）分析评价符合单位实际，详实深入</a:t>
          </a:r>
          <a:r>
            <a:rPr lang="zh-CN" altLang="en-US" sz="1800" b="1" dirty="0">
              <a:solidFill>
                <a:schemeClr val="bg1"/>
              </a:solidFill>
              <a:latin typeface="微软雅黑" panose="020B0503020204020204" charset="-122"/>
              <a:ea typeface="微软雅黑" panose="020B0503020204020204" charset="-122"/>
            </a:rPr>
            <a:t>。</a:t>
          </a:r>
        </a:p>
      </dgm:t>
    </dgm:pt>
    <dgm:pt modelId="{BE194C59-E452-42B3-B669-2E69CA26B9BA}" cxnId="{3BBE33DD-FC69-4282-97A8-2575CC97D68A}" type="parTrans">
      <dgm:prSet/>
      <dgm:spPr/>
      <dgm:t>
        <a:bodyPr/>
        <a:lstStyle/>
        <a:p>
          <a:endParaRPr lang="zh-CN" altLang="en-US"/>
        </a:p>
      </dgm:t>
    </dgm:pt>
    <dgm:pt modelId="{E93C3C57-D322-47DD-9D60-3CDA0CCC323B}" cxnId="{3BBE33DD-FC69-4282-97A8-2575CC97D68A}" type="sibTrans">
      <dgm:prSet/>
      <dgm:spPr/>
      <dgm:t>
        <a:bodyPr/>
        <a:lstStyle/>
        <a:p>
          <a:endParaRPr lang="zh-CN" altLang="en-US"/>
        </a:p>
      </dgm:t>
    </dgm:pt>
    <dgm:pt modelId="{A27AAB02-2560-4BF0-BD5B-6D6EADBA5B5D}" type="pres">
      <dgm:prSet presAssocID="{D8D4984B-11E4-48B7-A8EE-59DBF4C497CD}" presName="linear" presStyleCnt="0">
        <dgm:presLayoutVars>
          <dgm:dir/>
          <dgm:resizeHandles val="exact"/>
        </dgm:presLayoutVars>
      </dgm:prSet>
      <dgm:spPr/>
      <dgm:t>
        <a:bodyPr/>
        <a:lstStyle/>
        <a:p>
          <a:endParaRPr lang="zh-CN" altLang="en-US"/>
        </a:p>
      </dgm:t>
    </dgm:pt>
    <dgm:pt modelId="{70C43103-3B22-4E84-9AC9-EC402416534A}" type="pres">
      <dgm:prSet presAssocID="{0DF22C0A-EA67-4666-88C6-E2FAB52F6D9D}" presName="comp" presStyleCnt="0"/>
      <dgm:spPr/>
    </dgm:pt>
    <dgm:pt modelId="{C383708E-F2B3-4A88-836D-142396D258BC}" type="pres">
      <dgm:prSet presAssocID="{0DF22C0A-EA67-4666-88C6-E2FAB52F6D9D}" presName="box" presStyleLbl="node1" presStyleIdx="0" presStyleCnt="3"/>
      <dgm:spPr/>
      <dgm:t>
        <a:bodyPr/>
        <a:lstStyle/>
        <a:p>
          <a:endParaRPr lang="zh-CN" altLang="en-US"/>
        </a:p>
      </dgm:t>
    </dgm:pt>
    <dgm:pt modelId="{90F1CC8B-774E-4A5F-A9AF-10FCBBBC832D}" type="pres">
      <dgm:prSet presAssocID="{0DF22C0A-EA67-4666-88C6-E2FAB52F6D9D}" presName="img" presStyleLbl="fgImgPlace1" presStyleIdx="0" presStyleCnt="3"/>
      <dgm:spPr>
        <a:blipFill rotWithShape="0">
          <a:blip xmlns:r="http://schemas.openxmlformats.org/officeDocument/2006/relationships" r:embed="rId1"/>
          <a:stretch>
            <a:fillRect/>
          </a:stretch>
        </a:blipFill>
      </dgm:spPr>
    </dgm:pt>
    <dgm:pt modelId="{D9956ADC-DEB0-4D51-A6F4-449D3124FEFA}" type="pres">
      <dgm:prSet presAssocID="{0DF22C0A-EA67-4666-88C6-E2FAB52F6D9D}" presName="text" presStyleLbl="node1" presStyleIdx="0" presStyleCnt="3">
        <dgm:presLayoutVars>
          <dgm:bulletEnabled val="1"/>
        </dgm:presLayoutVars>
      </dgm:prSet>
      <dgm:spPr/>
      <dgm:t>
        <a:bodyPr/>
        <a:lstStyle/>
        <a:p>
          <a:endParaRPr lang="zh-CN" altLang="en-US"/>
        </a:p>
      </dgm:t>
    </dgm:pt>
    <dgm:pt modelId="{FCFF6627-084C-4AF8-B9DA-1CD9D0763CE5}" type="pres">
      <dgm:prSet presAssocID="{6B79E31F-8244-4992-8660-CB3427804FC5}" presName="spacer" presStyleCnt="0"/>
      <dgm:spPr/>
    </dgm:pt>
    <dgm:pt modelId="{493016D9-B693-41AA-8BDB-62BCDBDBA633}" type="pres">
      <dgm:prSet presAssocID="{A3C53DC7-22F5-411A-B129-8444F2D84A72}" presName="comp" presStyleCnt="0"/>
      <dgm:spPr/>
    </dgm:pt>
    <dgm:pt modelId="{7AD76BD5-09DA-4A4D-A4A4-847121E29DC3}" type="pres">
      <dgm:prSet presAssocID="{A3C53DC7-22F5-411A-B129-8444F2D84A72}" presName="box" presStyleLbl="node1" presStyleIdx="1" presStyleCnt="3"/>
      <dgm:spPr/>
      <dgm:t>
        <a:bodyPr/>
        <a:lstStyle/>
        <a:p>
          <a:endParaRPr lang="zh-CN" altLang="en-US"/>
        </a:p>
      </dgm:t>
    </dgm:pt>
    <dgm:pt modelId="{A2A31F2B-4964-4C8E-8142-9AB5E29E7A29}" type="pres">
      <dgm:prSet presAssocID="{A3C53DC7-22F5-411A-B129-8444F2D84A72}" presName="img" presStyleLbl="fgImgPlace1" presStyleIdx="1" presStyleCnt="3"/>
      <dgm:spPr>
        <a:blipFill rotWithShape="0">
          <a:blip xmlns:r="http://schemas.openxmlformats.org/officeDocument/2006/relationships" r:embed="rId1"/>
          <a:stretch>
            <a:fillRect/>
          </a:stretch>
        </a:blipFill>
      </dgm:spPr>
    </dgm:pt>
    <dgm:pt modelId="{3EEF25BF-170D-4A5C-A089-55593DE75CE7}" type="pres">
      <dgm:prSet presAssocID="{A3C53DC7-22F5-411A-B129-8444F2D84A72}" presName="text" presStyleLbl="node1" presStyleIdx="1" presStyleCnt="3">
        <dgm:presLayoutVars>
          <dgm:bulletEnabled val="1"/>
        </dgm:presLayoutVars>
      </dgm:prSet>
      <dgm:spPr/>
      <dgm:t>
        <a:bodyPr/>
        <a:lstStyle/>
        <a:p>
          <a:endParaRPr lang="zh-CN" altLang="en-US"/>
        </a:p>
      </dgm:t>
    </dgm:pt>
    <dgm:pt modelId="{DCCADC32-80F3-4DBE-8476-93E9B0591C47}" type="pres">
      <dgm:prSet presAssocID="{DCEB7D1F-A8A5-475E-88E5-E85AEE0B5BE1}" presName="spacer" presStyleCnt="0"/>
      <dgm:spPr/>
    </dgm:pt>
    <dgm:pt modelId="{8DA18599-FD9D-4744-8314-6701322DF2A7}" type="pres">
      <dgm:prSet presAssocID="{4454F6AD-5CF3-4823-A4AD-F9F204E9BFF6}" presName="comp" presStyleCnt="0"/>
      <dgm:spPr/>
    </dgm:pt>
    <dgm:pt modelId="{0CFC1DDF-C2AB-4591-AFDC-2008152DA608}" type="pres">
      <dgm:prSet presAssocID="{4454F6AD-5CF3-4823-A4AD-F9F204E9BFF6}" presName="box" presStyleLbl="node1" presStyleIdx="2" presStyleCnt="3"/>
      <dgm:spPr/>
      <dgm:t>
        <a:bodyPr/>
        <a:lstStyle/>
        <a:p>
          <a:endParaRPr lang="zh-CN" altLang="en-US"/>
        </a:p>
      </dgm:t>
    </dgm:pt>
    <dgm:pt modelId="{B38BD1E2-6E07-4FCF-9874-65A9380084D2}" type="pres">
      <dgm:prSet presAssocID="{4454F6AD-5CF3-4823-A4AD-F9F204E9BFF6}" presName="img" presStyleLbl="fgImgPlace1" presStyleIdx="2" presStyleCnt="3"/>
      <dgm:spPr>
        <a:blipFill rotWithShape="0">
          <a:blip xmlns:r="http://schemas.openxmlformats.org/officeDocument/2006/relationships" r:embed="rId1"/>
          <a:stretch>
            <a:fillRect/>
          </a:stretch>
        </a:blipFill>
      </dgm:spPr>
    </dgm:pt>
    <dgm:pt modelId="{43A67FE7-8E80-4DA2-85CD-72CB5B9E8CF0}" type="pres">
      <dgm:prSet presAssocID="{4454F6AD-5CF3-4823-A4AD-F9F204E9BFF6}" presName="text" presStyleLbl="node1" presStyleIdx="2" presStyleCnt="3">
        <dgm:presLayoutVars>
          <dgm:bulletEnabled val="1"/>
        </dgm:presLayoutVars>
      </dgm:prSet>
      <dgm:spPr/>
      <dgm:t>
        <a:bodyPr/>
        <a:lstStyle/>
        <a:p>
          <a:endParaRPr lang="zh-CN" altLang="en-US"/>
        </a:p>
      </dgm:t>
    </dgm:pt>
  </dgm:ptLst>
  <dgm:cxnLst>
    <dgm:cxn modelId="{A110A1AA-753F-4A65-A757-8666CCF39026}" srcId="{D8D4984B-11E4-48B7-A8EE-59DBF4C497CD}" destId="{0DF22C0A-EA67-4666-88C6-E2FAB52F6D9D}" srcOrd="0" destOrd="0" parTransId="{92DF82E6-5D79-418C-8652-61C9FD70AC1A}" sibTransId="{6B79E31F-8244-4992-8660-CB3427804FC5}"/>
    <dgm:cxn modelId="{B2BDEE1A-DCEE-487D-A3EF-40E4AFFE0D6B}" type="presOf" srcId="{B603E325-8E37-440E-B654-6CD9C5CD88F3}" destId="{0CFC1DDF-C2AB-4591-AFDC-2008152DA608}" srcOrd="0" destOrd="1" presId="urn:microsoft.com/office/officeart/2005/8/layout/vList4#1"/>
    <dgm:cxn modelId="{141010D8-ED5F-4A97-B978-A26CB4F4EAAE}" type="presOf" srcId="{0DF22C0A-EA67-4666-88C6-E2FAB52F6D9D}" destId="{C383708E-F2B3-4A88-836D-142396D258BC}" srcOrd="0" destOrd="0" presId="urn:microsoft.com/office/officeart/2005/8/layout/vList4#1"/>
    <dgm:cxn modelId="{66245B55-AF8B-4F5D-8273-7082C2CA9547}" srcId="{0DF22C0A-EA67-4666-88C6-E2FAB52F6D9D}" destId="{B86825C8-4D54-4F39-BBF7-C1CD85DE6329}" srcOrd="0" destOrd="0" parTransId="{DF870062-A5E4-4B31-B42A-7D29C2E84C61}" sibTransId="{E2243ABC-7415-44A6-B6E4-11EC5A6E058E}"/>
    <dgm:cxn modelId="{9DE7929C-BA7A-4983-893A-EEF797AF6B3D}" type="presOf" srcId="{0DF22C0A-EA67-4666-88C6-E2FAB52F6D9D}" destId="{D9956ADC-DEB0-4D51-A6F4-449D3124FEFA}" srcOrd="1" destOrd="0" presId="urn:microsoft.com/office/officeart/2005/8/layout/vList4#1"/>
    <dgm:cxn modelId="{2A4DBA12-3A99-4246-A5C6-373CA98D8F62}" type="presOf" srcId="{B603E325-8E37-440E-B654-6CD9C5CD88F3}" destId="{43A67FE7-8E80-4DA2-85CD-72CB5B9E8CF0}" srcOrd="1" destOrd="1" presId="urn:microsoft.com/office/officeart/2005/8/layout/vList4#1"/>
    <dgm:cxn modelId="{152D2D58-C3D0-4D76-B9EF-21ACEDBBD79E}" type="presOf" srcId="{4454F6AD-5CF3-4823-A4AD-F9F204E9BFF6}" destId="{0CFC1DDF-C2AB-4591-AFDC-2008152DA608}" srcOrd="0" destOrd="0" presId="urn:microsoft.com/office/officeart/2005/8/layout/vList4#1"/>
    <dgm:cxn modelId="{FBBC324F-41E5-4CFF-BA50-DF6914CF9107}" srcId="{A3C53DC7-22F5-411A-B129-8444F2D84A72}" destId="{28C830EF-42BE-412C-B6DE-3C01F2EC0E4B}" srcOrd="1" destOrd="0" parTransId="{A024F08D-8654-40EE-A465-E7756191C033}" sibTransId="{5B8AF02E-DDF0-48BF-8DDA-5A5073586453}"/>
    <dgm:cxn modelId="{9D78EBE3-5566-4645-A457-1FB2794D9C52}" type="presOf" srcId="{B86825C8-4D54-4F39-BBF7-C1CD85DE6329}" destId="{C383708E-F2B3-4A88-836D-142396D258BC}" srcOrd="0" destOrd="1" presId="urn:microsoft.com/office/officeart/2005/8/layout/vList4#1"/>
    <dgm:cxn modelId="{B4421CD5-FBAF-46A8-999A-8F4B6FF6E510}" type="presOf" srcId="{AE87B6B8-D977-4EBC-A9DC-6A1F39C60938}" destId="{0CFC1DDF-C2AB-4591-AFDC-2008152DA608}" srcOrd="0" destOrd="2" presId="urn:microsoft.com/office/officeart/2005/8/layout/vList4#1"/>
    <dgm:cxn modelId="{0CAF6FEB-E604-4A8A-A939-6622A2B3371D}" srcId="{D8D4984B-11E4-48B7-A8EE-59DBF4C497CD}" destId="{A3C53DC7-22F5-411A-B129-8444F2D84A72}" srcOrd="1" destOrd="0" parTransId="{136FFE34-1408-49D5-A0A1-D8E1AC1445C9}" sibTransId="{DCEB7D1F-A8A5-475E-88E5-E85AEE0B5BE1}"/>
    <dgm:cxn modelId="{4AE7CA04-C291-431F-94F9-1F7B7D6CD357}" type="presOf" srcId="{28C830EF-42BE-412C-B6DE-3C01F2EC0E4B}" destId="{3EEF25BF-170D-4A5C-A089-55593DE75CE7}" srcOrd="1" destOrd="2" presId="urn:microsoft.com/office/officeart/2005/8/layout/vList4#1"/>
    <dgm:cxn modelId="{4846F0EB-99ED-4D82-A376-22091536A5F8}" type="presOf" srcId="{3B36BEC0-3581-41BE-8E65-F0D600E76715}" destId="{3EEF25BF-170D-4A5C-A089-55593DE75CE7}" srcOrd="1" destOrd="1" presId="urn:microsoft.com/office/officeart/2005/8/layout/vList4#1"/>
    <dgm:cxn modelId="{5A17460E-4C2C-406F-8903-C4E9999A461E}" type="presOf" srcId="{3CD83EDD-C054-47E1-9A9A-659F7D3CE984}" destId="{D9956ADC-DEB0-4D51-A6F4-449D3124FEFA}" srcOrd="1" destOrd="2" presId="urn:microsoft.com/office/officeart/2005/8/layout/vList4#1"/>
    <dgm:cxn modelId="{C680BD33-C071-4C0D-A13B-C71E643671E7}" srcId="{D8D4984B-11E4-48B7-A8EE-59DBF4C497CD}" destId="{4454F6AD-5CF3-4823-A4AD-F9F204E9BFF6}" srcOrd="2" destOrd="0" parTransId="{05FD5AF6-A1AA-4B99-AA97-5B78DE6CFFE4}" sibTransId="{1A1AB697-2535-49E6-98F5-481A9C8EDA7F}"/>
    <dgm:cxn modelId="{3BBE33DD-FC69-4282-97A8-2575CC97D68A}" srcId="{4454F6AD-5CF3-4823-A4AD-F9F204E9BFF6}" destId="{AE87B6B8-D977-4EBC-A9DC-6A1F39C60938}" srcOrd="1" destOrd="0" parTransId="{BE194C59-E452-42B3-B669-2E69CA26B9BA}" sibTransId="{E93C3C57-D322-47DD-9D60-3CDA0CCC323B}"/>
    <dgm:cxn modelId="{18A6F903-9E60-4C4B-A5F1-52325D177C37}" srcId="{0DF22C0A-EA67-4666-88C6-E2FAB52F6D9D}" destId="{3CD83EDD-C054-47E1-9A9A-659F7D3CE984}" srcOrd="1" destOrd="0" parTransId="{2B6F564A-7B6D-4253-8523-93E881DC35CD}" sibTransId="{722A6BB9-58A1-4A08-A0B0-FBAC33FB2641}"/>
    <dgm:cxn modelId="{DF173869-BD56-4A4A-B076-AADE09D53743}" type="presOf" srcId="{A3C53DC7-22F5-411A-B129-8444F2D84A72}" destId="{3EEF25BF-170D-4A5C-A089-55593DE75CE7}" srcOrd="1" destOrd="0" presId="urn:microsoft.com/office/officeart/2005/8/layout/vList4#1"/>
    <dgm:cxn modelId="{87BF954F-9B31-4EED-942E-7E19150A2561}" type="presOf" srcId="{3B36BEC0-3581-41BE-8E65-F0D600E76715}" destId="{7AD76BD5-09DA-4A4D-A4A4-847121E29DC3}" srcOrd="0" destOrd="1" presId="urn:microsoft.com/office/officeart/2005/8/layout/vList4#1"/>
    <dgm:cxn modelId="{42B9FA3D-377F-4BCF-86FE-56A2341484A9}" srcId="{A3C53DC7-22F5-411A-B129-8444F2D84A72}" destId="{3B36BEC0-3581-41BE-8E65-F0D600E76715}" srcOrd="0" destOrd="0" parTransId="{A9E46AF4-719F-4F4F-8BA9-B583A1DB0CBD}" sibTransId="{40870BD8-074D-4E03-8768-68B96B06AA6A}"/>
    <dgm:cxn modelId="{FCFC1F71-C0FA-470C-864A-47A77EF991B0}" type="presOf" srcId="{4454F6AD-5CF3-4823-A4AD-F9F204E9BFF6}" destId="{43A67FE7-8E80-4DA2-85CD-72CB5B9E8CF0}" srcOrd="1" destOrd="0" presId="urn:microsoft.com/office/officeart/2005/8/layout/vList4#1"/>
    <dgm:cxn modelId="{0CC01D43-708C-452E-93C3-573D08B345EB}" type="presOf" srcId="{A3C53DC7-22F5-411A-B129-8444F2D84A72}" destId="{7AD76BD5-09DA-4A4D-A4A4-847121E29DC3}" srcOrd="0" destOrd="0" presId="urn:microsoft.com/office/officeart/2005/8/layout/vList4#1"/>
    <dgm:cxn modelId="{998A2F1D-3198-4908-A525-5C619597A1DF}" type="presOf" srcId="{AE87B6B8-D977-4EBC-A9DC-6A1F39C60938}" destId="{43A67FE7-8E80-4DA2-85CD-72CB5B9E8CF0}" srcOrd="1" destOrd="2" presId="urn:microsoft.com/office/officeart/2005/8/layout/vList4#1"/>
    <dgm:cxn modelId="{891AAF31-1C11-4452-B514-B6A1358326A8}" type="presOf" srcId="{B86825C8-4D54-4F39-BBF7-C1CD85DE6329}" destId="{D9956ADC-DEB0-4D51-A6F4-449D3124FEFA}" srcOrd="1" destOrd="1" presId="urn:microsoft.com/office/officeart/2005/8/layout/vList4#1"/>
    <dgm:cxn modelId="{ECFDF9A7-15AA-4DCC-83E8-C776E560E3C0}" type="presOf" srcId="{D8D4984B-11E4-48B7-A8EE-59DBF4C497CD}" destId="{A27AAB02-2560-4BF0-BD5B-6D6EADBA5B5D}" srcOrd="0" destOrd="0" presId="urn:microsoft.com/office/officeart/2005/8/layout/vList4#1"/>
    <dgm:cxn modelId="{52144645-C223-43B4-838B-BD273742B6F9}" srcId="{4454F6AD-5CF3-4823-A4AD-F9F204E9BFF6}" destId="{B603E325-8E37-440E-B654-6CD9C5CD88F3}" srcOrd="0" destOrd="0" parTransId="{42D98D95-D069-4C6E-8B74-33705F1784DC}" sibTransId="{EABDFCE4-F625-4C2E-B899-43BB4B813669}"/>
    <dgm:cxn modelId="{D964B7C3-9190-4983-941C-B0A98A4A3F3A}" type="presOf" srcId="{3CD83EDD-C054-47E1-9A9A-659F7D3CE984}" destId="{C383708E-F2B3-4A88-836D-142396D258BC}" srcOrd="0" destOrd="2" presId="urn:microsoft.com/office/officeart/2005/8/layout/vList4#1"/>
    <dgm:cxn modelId="{C9C4C5E3-7FC3-46D9-BFB0-4D693AC45744}" type="presOf" srcId="{28C830EF-42BE-412C-B6DE-3C01F2EC0E4B}" destId="{7AD76BD5-09DA-4A4D-A4A4-847121E29DC3}" srcOrd="0" destOrd="2" presId="urn:microsoft.com/office/officeart/2005/8/layout/vList4#1"/>
    <dgm:cxn modelId="{E200D2A4-8252-4E03-9F67-F6F631692CE6}" type="presParOf" srcId="{A27AAB02-2560-4BF0-BD5B-6D6EADBA5B5D}" destId="{70C43103-3B22-4E84-9AC9-EC402416534A}" srcOrd="0" destOrd="0" presId="urn:microsoft.com/office/officeart/2005/8/layout/vList4#1"/>
    <dgm:cxn modelId="{BD1324A9-AFE3-45CC-B07C-B603D3967DFA}" type="presParOf" srcId="{70C43103-3B22-4E84-9AC9-EC402416534A}" destId="{C383708E-F2B3-4A88-836D-142396D258BC}" srcOrd="0" destOrd="0" presId="urn:microsoft.com/office/officeart/2005/8/layout/vList4#1"/>
    <dgm:cxn modelId="{5AA886A6-856C-471E-8B7B-7EA9923FD137}" type="presParOf" srcId="{70C43103-3B22-4E84-9AC9-EC402416534A}" destId="{90F1CC8B-774E-4A5F-A9AF-10FCBBBC832D}" srcOrd="1" destOrd="0" presId="urn:microsoft.com/office/officeart/2005/8/layout/vList4#1"/>
    <dgm:cxn modelId="{89F02C12-2020-4918-869A-F0C8C3A6944A}" type="presParOf" srcId="{70C43103-3B22-4E84-9AC9-EC402416534A}" destId="{D9956ADC-DEB0-4D51-A6F4-449D3124FEFA}" srcOrd="2" destOrd="0" presId="urn:microsoft.com/office/officeart/2005/8/layout/vList4#1"/>
    <dgm:cxn modelId="{19D8E517-D82F-458D-B401-20D2D9FFAC37}" type="presParOf" srcId="{A27AAB02-2560-4BF0-BD5B-6D6EADBA5B5D}" destId="{FCFF6627-084C-4AF8-B9DA-1CD9D0763CE5}" srcOrd="1" destOrd="0" presId="urn:microsoft.com/office/officeart/2005/8/layout/vList4#1"/>
    <dgm:cxn modelId="{1F16446F-6305-4854-8E72-24574E5F27D7}" type="presParOf" srcId="{A27AAB02-2560-4BF0-BD5B-6D6EADBA5B5D}" destId="{493016D9-B693-41AA-8BDB-62BCDBDBA633}" srcOrd="2" destOrd="0" presId="urn:microsoft.com/office/officeart/2005/8/layout/vList4#1"/>
    <dgm:cxn modelId="{EB04FC48-E5FE-48A0-ACAF-1264E035208E}" type="presParOf" srcId="{493016D9-B693-41AA-8BDB-62BCDBDBA633}" destId="{7AD76BD5-09DA-4A4D-A4A4-847121E29DC3}" srcOrd="0" destOrd="0" presId="urn:microsoft.com/office/officeart/2005/8/layout/vList4#1"/>
    <dgm:cxn modelId="{84FAA7CC-9451-4FBB-89EB-F1E14F8B280A}" type="presParOf" srcId="{493016D9-B693-41AA-8BDB-62BCDBDBA633}" destId="{A2A31F2B-4964-4C8E-8142-9AB5E29E7A29}" srcOrd="1" destOrd="0" presId="urn:microsoft.com/office/officeart/2005/8/layout/vList4#1"/>
    <dgm:cxn modelId="{5C5FA03A-B1C9-4776-AB5A-B0155191C5B0}" type="presParOf" srcId="{493016D9-B693-41AA-8BDB-62BCDBDBA633}" destId="{3EEF25BF-170D-4A5C-A089-55593DE75CE7}" srcOrd="2" destOrd="0" presId="urn:microsoft.com/office/officeart/2005/8/layout/vList4#1"/>
    <dgm:cxn modelId="{6B9422EA-FA4D-4820-85F6-1832AB5DFA82}" type="presParOf" srcId="{A27AAB02-2560-4BF0-BD5B-6D6EADBA5B5D}" destId="{DCCADC32-80F3-4DBE-8476-93E9B0591C47}" srcOrd="3" destOrd="0" presId="urn:microsoft.com/office/officeart/2005/8/layout/vList4#1"/>
    <dgm:cxn modelId="{904F8603-0957-47D9-8B8E-07B957EA67E4}" type="presParOf" srcId="{A27AAB02-2560-4BF0-BD5B-6D6EADBA5B5D}" destId="{8DA18599-FD9D-4744-8314-6701322DF2A7}" srcOrd="4" destOrd="0" presId="urn:microsoft.com/office/officeart/2005/8/layout/vList4#1"/>
    <dgm:cxn modelId="{27F39A80-741A-48E7-AD6E-4EF76BA7FE46}" type="presParOf" srcId="{8DA18599-FD9D-4744-8314-6701322DF2A7}" destId="{0CFC1DDF-C2AB-4591-AFDC-2008152DA608}" srcOrd="0" destOrd="0" presId="urn:microsoft.com/office/officeart/2005/8/layout/vList4#1"/>
    <dgm:cxn modelId="{22BDAA78-EC62-46E0-8B8E-D0DE346E8549}" type="presParOf" srcId="{8DA18599-FD9D-4744-8314-6701322DF2A7}" destId="{B38BD1E2-6E07-4FCF-9874-65A9380084D2}" srcOrd="1" destOrd="0" presId="urn:microsoft.com/office/officeart/2005/8/layout/vList4#1"/>
    <dgm:cxn modelId="{1275E1B4-6671-478E-AA04-165F840596D5}" type="presParOf" srcId="{8DA18599-FD9D-4744-8314-6701322DF2A7}" destId="{43A67FE7-8E80-4DA2-85CD-72CB5B9E8CF0}" srcOrd="2" destOrd="0" presId="urn:microsoft.com/office/officeart/2005/8/layout/vList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868295" cy="3129915"/>
        <a:chOff x="0" y="0"/>
        <a:chExt cx="2868295" cy="3129915"/>
      </a:xfrm>
    </dsp:grpSpPr>
    <dsp:sp modelId="{414D579B-9A35-4EA1-9D89-C2E6390120C7}">
      <dsp:nvSpPr>
        <dsp:cNvPr id="3" name="椭圆 2"/>
        <dsp:cNvSpPr/>
      </dsp:nvSpPr>
      <dsp:spPr bwMode="white">
        <a:xfrm>
          <a:off x="1015403" y="1439334"/>
          <a:ext cx="837490" cy="83749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微软雅黑" panose="020B0503020204020204" charset="-122"/>
              <a:ea typeface="微软雅黑" panose="020B0503020204020204" charset="-122"/>
            </a:rPr>
            <a:t>报告</a:t>
          </a:r>
          <a:endParaRPr lang="zh-CN" altLang="en-US" sz="1400" b="1" dirty="0">
            <a:latin typeface="微软雅黑" panose="020B0503020204020204" charset="-122"/>
            <a:ea typeface="微软雅黑" panose="020B0503020204020204" charset="-122"/>
          </a:endParaRPr>
        </a:p>
        <a:p>
          <a:pPr lvl="0">
            <a:lnSpc>
              <a:spcPct val="100000"/>
            </a:lnSpc>
            <a:spcBef>
              <a:spcPct val="0"/>
            </a:spcBef>
            <a:spcAft>
              <a:spcPct val="35000"/>
            </a:spcAft>
          </a:pPr>
          <a:r>
            <a:rPr lang="zh-CN" altLang="en-US" sz="1400" b="1" dirty="0">
              <a:latin typeface="微软雅黑" panose="020B0503020204020204" charset="-122"/>
              <a:ea typeface="微软雅黑" panose="020B0503020204020204" charset="-122"/>
            </a:rPr>
            <a:t>体系</a:t>
          </a:r>
        </a:p>
      </dsp:txBody>
      <dsp:txXfrm>
        <a:off x="1015403" y="1439334"/>
        <a:ext cx="837490" cy="837490"/>
      </dsp:txXfrm>
    </dsp:sp>
    <dsp:sp modelId="{8FB28CB5-8AAA-4524-9518-F1779032CD29}">
      <dsp:nvSpPr>
        <dsp:cNvPr id="4" name="右箭头 3"/>
        <dsp:cNvSpPr/>
      </dsp:nvSpPr>
      <dsp:spPr bwMode="white">
        <a:xfrm rot="16051824">
          <a:off x="1319938" y="1129703"/>
          <a:ext cx="177871" cy="28474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Body>
        <a:bodyPr rot="10800000"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latin typeface="微软雅黑" panose="020B0503020204020204" charset="-122"/>
            <a:ea typeface="微软雅黑" panose="020B0503020204020204" charset="-122"/>
          </a:endParaRPr>
        </a:p>
      </dsp:txBody>
      <dsp:txXfrm rot="16051824">
        <a:off x="1319938" y="1129703"/>
        <a:ext cx="177871" cy="284747"/>
      </dsp:txXfrm>
    </dsp:sp>
    <dsp:sp modelId="{2BEF5CC7-F1D6-4824-A592-028E3AD9E94C}">
      <dsp:nvSpPr>
        <dsp:cNvPr id="5" name="椭圆 4"/>
        <dsp:cNvSpPr/>
      </dsp:nvSpPr>
      <dsp:spPr bwMode="white">
        <a:xfrm>
          <a:off x="964855" y="267328"/>
          <a:ext cx="837490" cy="83749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400" b="1" dirty="0" smtClean="0">
              <a:latin typeface="微软雅黑" panose="020B0503020204020204" charset="-122"/>
              <a:ea typeface="微软雅黑" panose="020B0503020204020204" charset="-122"/>
            </a:rPr>
            <a:t>决算</a:t>
          </a:r>
          <a:endParaRPr lang="en-US" altLang="zh-CN" sz="1400" b="1" dirty="0" smtClean="0">
            <a:latin typeface="微软雅黑" panose="020B0503020204020204" charset="-122"/>
            <a:ea typeface="微软雅黑" panose="020B0503020204020204" charset="-122"/>
          </a:endParaRPr>
        </a:p>
        <a:p>
          <a:pPr lvl="0">
            <a:lnSpc>
              <a:spcPct val="100000"/>
            </a:lnSpc>
            <a:spcBef>
              <a:spcPct val="0"/>
            </a:spcBef>
            <a:spcAft>
              <a:spcPct val="35000"/>
            </a:spcAft>
          </a:pPr>
          <a:r>
            <a:rPr lang="zh-CN" altLang="en-US" sz="1400" b="1" dirty="0" smtClean="0">
              <a:latin typeface="微软雅黑" panose="020B0503020204020204" charset="-122"/>
              <a:ea typeface="微软雅黑" panose="020B0503020204020204" charset="-122"/>
            </a:rPr>
            <a:t>报表</a:t>
          </a:r>
          <a:endParaRPr lang="en-US" altLang="zh-CN" sz="1400" b="1" dirty="0">
            <a:latin typeface="微软雅黑" panose="020B0503020204020204" charset="-122"/>
            <a:ea typeface="微软雅黑" panose="020B0503020204020204" charset="-122"/>
          </a:endParaRPr>
        </a:p>
      </dsp:txBody>
      <dsp:txXfrm>
        <a:off x="964855" y="267328"/>
        <a:ext cx="837490" cy="837490"/>
      </dsp:txXfrm>
    </dsp:sp>
    <dsp:sp modelId="{B713F380-6759-429B-A410-7244112FB29B}">
      <dsp:nvSpPr>
        <dsp:cNvPr id="6" name="右箭头 5"/>
        <dsp:cNvSpPr/>
      </dsp:nvSpPr>
      <dsp:spPr bwMode="white">
        <a:xfrm rot="1893600">
          <a:off x="1844946" y="2022604"/>
          <a:ext cx="177678" cy="28474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latin typeface="微软雅黑" panose="020B0503020204020204" charset="-122"/>
            <a:ea typeface="微软雅黑" panose="020B0503020204020204" charset="-122"/>
          </a:endParaRPr>
        </a:p>
      </dsp:txBody>
      <dsp:txXfrm rot="1893600">
        <a:off x="1844946" y="2022604"/>
        <a:ext cx="177678" cy="284747"/>
      </dsp:txXfrm>
    </dsp:sp>
    <dsp:sp modelId="{2CFADE38-AE25-4159-B899-23928B99183A}">
      <dsp:nvSpPr>
        <dsp:cNvPr id="7" name="椭圆 6"/>
        <dsp:cNvSpPr/>
      </dsp:nvSpPr>
      <dsp:spPr bwMode="white">
        <a:xfrm>
          <a:off x="2014679" y="2053132"/>
          <a:ext cx="837490" cy="83749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400" b="1" dirty="0">
              <a:latin typeface="微软雅黑" panose="020B0503020204020204" charset="-122"/>
              <a:ea typeface="微软雅黑" panose="020B0503020204020204" charset="-122"/>
            </a:rPr>
            <a:t>分析</a:t>
          </a:r>
          <a:endParaRPr lang="en-US" altLang="zh-CN" sz="1400" b="1" dirty="0">
            <a:latin typeface="微软雅黑" panose="020B0503020204020204" charset="-122"/>
            <a:ea typeface="微软雅黑" panose="020B0503020204020204" charset="-122"/>
          </a:endParaRPr>
        </a:p>
        <a:p>
          <a:pPr lvl="0">
            <a:lnSpc>
              <a:spcPct val="100000"/>
            </a:lnSpc>
            <a:spcBef>
              <a:spcPct val="0"/>
            </a:spcBef>
            <a:spcAft>
              <a:spcPct val="35000"/>
            </a:spcAft>
          </a:pPr>
          <a:r>
            <a:rPr lang="zh-CN" altLang="en-US" sz="1400" b="1" dirty="0">
              <a:latin typeface="微软雅黑" panose="020B0503020204020204" charset="-122"/>
              <a:ea typeface="微软雅黑" panose="020B0503020204020204" charset="-122"/>
            </a:rPr>
            <a:t>报告</a:t>
          </a:r>
        </a:p>
      </dsp:txBody>
      <dsp:txXfrm>
        <a:off x="2014679" y="2053132"/>
        <a:ext cx="837490" cy="837490"/>
      </dsp:txXfrm>
    </dsp:sp>
    <dsp:sp modelId="{DC19E7A3-252F-4803-BC43-7C59AD3C5B80}">
      <dsp:nvSpPr>
        <dsp:cNvPr id="8" name="右箭头 7"/>
        <dsp:cNvSpPr/>
      </dsp:nvSpPr>
      <dsp:spPr bwMode="white">
        <a:xfrm rot="9000000">
          <a:off x="837672" y="2008827"/>
          <a:ext cx="177548" cy="28474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Body>
        <a:bodyPr rot="10800000" lIns="0" tIns="0" rIns="0" bIns="0" anchor="ctr"/>
        <a:lstStyle>
          <a:lvl1pPr algn="ctr">
            <a:defRPr sz="11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9000000">
        <a:off x="837672" y="2008827"/>
        <a:ext cx="177548" cy="284747"/>
      </dsp:txXfrm>
    </dsp:sp>
    <dsp:sp modelId="{BA34F9F0-970F-427F-BB51-7363F5086CB8}">
      <dsp:nvSpPr>
        <dsp:cNvPr id="9" name="椭圆 8"/>
        <dsp:cNvSpPr/>
      </dsp:nvSpPr>
      <dsp:spPr bwMode="white">
        <a:xfrm>
          <a:off x="0" y="2025577"/>
          <a:ext cx="837490" cy="83749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latin typeface="微软雅黑" panose="020B0503020204020204" charset="-122"/>
              <a:ea typeface="微软雅黑" panose="020B0503020204020204" charset="-122"/>
              <a:sym typeface="+mn-ea"/>
            </a:rPr>
            <a:t>报表</a:t>
          </a:r>
          <a:endParaRPr lang="en-US" altLang="zh-CN" b="1" dirty="0" smtClean="0">
            <a:latin typeface="微软雅黑" panose="020B0503020204020204" charset="-122"/>
            <a:ea typeface="微软雅黑" panose="020B0503020204020204" charset="-122"/>
            <a:sym typeface="+mn-ea"/>
          </a:endParaRPr>
        </a:p>
        <a:p>
          <a:pPr lvl="0">
            <a:lnSpc>
              <a:spcPct val="100000"/>
            </a:lnSpc>
            <a:spcBef>
              <a:spcPct val="0"/>
            </a:spcBef>
            <a:spcAft>
              <a:spcPct val="35000"/>
            </a:spcAft>
          </a:pPr>
          <a:r>
            <a:rPr lang="zh-CN" altLang="en-US" b="1" dirty="0" smtClean="0">
              <a:latin typeface="微软雅黑" panose="020B0503020204020204" charset="-122"/>
              <a:ea typeface="微软雅黑" panose="020B0503020204020204" charset="-122"/>
              <a:sym typeface="+mn-ea"/>
            </a:rPr>
            <a:t>说明</a:t>
          </a:r>
          <a:endParaRPr lang="en-US" altLang="zh-CN" b="1" dirty="0">
            <a:latin typeface="微软雅黑" panose="020B0503020204020204" charset="-122"/>
            <a:ea typeface="微软雅黑" panose="020B0503020204020204" charset="-122"/>
            <a:sym typeface="+mn-ea"/>
          </a:endParaRPr>
        </a:p>
      </dsp:txBody>
      <dsp:txXfrm>
        <a:off x="0" y="2025577"/>
        <a:ext cx="837490" cy="837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86649" cy="3905250"/>
        <a:chOff x="0" y="0"/>
        <a:chExt cx="7486649" cy="3905250"/>
      </a:xfrm>
    </dsp:grpSpPr>
    <dsp:sp modelId="{C383708E-F2B3-4A88-836D-142396D258BC}">
      <dsp:nvSpPr>
        <dsp:cNvPr id="3" name="圆角矩形 2"/>
        <dsp:cNvSpPr/>
      </dsp:nvSpPr>
      <dsp:spPr bwMode="white">
        <a:xfrm>
          <a:off x="0" y="0"/>
          <a:ext cx="7486649" cy="1220391"/>
        </a:xfrm>
        <a:prstGeom prst="roundRect">
          <a:avLst>
            <a:gd name="adj" fmla="val 10000"/>
          </a:avLst>
        </a:prstGeom>
      </dsp:spPr>
      <dsp:style>
        <a:lnRef idx="2">
          <a:schemeClr val="accent1">
            <a:shade val="50000"/>
          </a:schemeClr>
        </a:lnRef>
        <a:fillRef idx="1">
          <a:schemeClr val="accent1"/>
        </a:fillRef>
        <a:effectRef idx="0">
          <a:schemeClr val="accent1"/>
        </a:effectRef>
        <a:fontRef idx="minor">
          <a:schemeClr val="lt1"/>
        </a:fontRef>
      </dsp:style>
      <dsp:txBody>
        <a:bodyPr lIns="87630" tIns="87630" rIns="87630" bIns="87630" anchor="t"/>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altLang="en-US" b="1" dirty="0">
              <a:solidFill>
                <a:schemeClr val="tx1"/>
              </a:solidFill>
            </a:rPr>
            <a:t>内容完整性</a:t>
          </a:r>
          <a:endParaRPr lang="zh-CN" altLang="en-US" b="1" dirty="0">
            <a:solidFill>
              <a:schemeClr val="tx1"/>
            </a:solidFill>
          </a:endParaRPr>
        </a:p>
        <a:p>
          <a:pPr lvl="1">
            <a:lnSpc>
              <a:spcPct val="100000"/>
            </a:lnSpc>
            <a:spcBef>
              <a:spcPct val="0"/>
            </a:spcBef>
            <a:spcAft>
              <a:spcPct val="15000"/>
            </a:spcAft>
            <a:buChar char="•"/>
          </a:pPr>
          <a:r>
            <a:rPr lang="zh-CN" altLang="en-US" b="1" dirty="0">
              <a:solidFill>
                <a:schemeClr val="tx1"/>
              </a:solidFill>
            </a:rPr>
            <a:t>（</a:t>
          </a:r>
          <a:r>
            <a:rPr lang="en-US" altLang="zh-CN" b="1" dirty="0">
              <a:solidFill>
                <a:schemeClr val="tx1"/>
              </a:solidFill>
            </a:rPr>
            <a:t>1</a:t>
          </a:r>
          <a:r>
            <a:rPr lang="zh-CN" altLang="en-US" b="1" dirty="0">
              <a:solidFill>
                <a:schemeClr val="tx1"/>
              </a:solidFill>
            </a:rPr>
            <a:t>）按照参考模板写，不能漏项；</a:t>
          </a:r>
          <a:endParaRPr lang="zh-CN" altLang="en-US" b="1" dirty="0">
            <a:solidFill>
              <a:schemeClr val="tx1"/>
            </a:solidFill>
          </a:endParaRPr>
        </a:p>
        <a:p>
          <a:pPr lvl="1">
            <a:lnSpc>
              <a:spcPct val="100000"/>
            </a:lnSpc>
            <a:spcBef>
              <a:spcPct val="0"/>
            </a:spcBef>
            <a:spcAft>
              <a:spcPct val="15000"/>
            </a:spcAft>
            <a:buChar char="•"/>
          </a:pPr>
          <a:r>
            <a:rPr lang="zh-CN" altLang="en-US" b="1" dirty="0">
              <a:solidFill>
                <a:schemeClr val="tx1"/>
              </a:solidFill>
            </a:rPr>
            <a:t>（</a:t>
          </a:r>
          <a:r>
            <a:rPr lang="en-US" altLang="zh-CN" b="1" dirty="0">
              <a:solidFill>
                <a:schemeClr val="tx1"/>
              </a:solidFill>
            </a:rPr>
            <a:t>2</a:t>
          </a:r>
          <a:r>
            <a:rPr lang="zh-CN" altLang="en-US" b="1" dirty="0">
              <a:solidFill>
                <a:schemeClr val="tx1"/>
              </a:solidFill>
            </a:rPr>
            <a:t>）对相关内容进行详细说明。</a:t>
          </a:r>
        </a:p>
      </dsp:txBody>
      <dsp:txXfrm>
        <a:off x="0" y="0"/>
        <a:ext cx="7486649" cy="1220391"/>
      </dsp:txXfrm>
    </dsp:sp>
    <dsp:sp modelId="{90F1CC8B-774E-4A5F-A9AF-10FCBBBC832D}">
      <dsp:nvSpPr>
        <dsp:cNvPr id="4" name="圆角矩形 3"/>
        <dsp:cNvSpPr/>
      </dsp:nvSpPr>
      <dsp:spPr bwMode="white">
        <a:xfrm>
          <a:off x="122039" y="122039"/>
          <a:ext cx="1497330" cy="976313"/>
        </a:xfrm>
        <a:prstGeom prst="roundRect">
          <a:avLst>
            <a:gd name="adj" fmla="val 10000"/>
          </a:avLst>
        </a:prstGeom>
        <a:blipFill rotWithShape="0">
          <a:blip r:embed="rId1"/>
          <a:stretch>
            <a:fillRect/>
          </a:stretch>
        </a:blipFill>
      </dsp:spPr>
      <dsp:style>
        <a:lnRef idx="2">
          <a:schemeClr val="lt1"/>
        </a:lnRef>
        <a:fillRef idx="1">
          <a:schemeClr val="accent3">
            <a:tint val="50000"/>
            <a:hueOff val="0"/>
            <a:satOff val="0"/>
            <a:lumOff val="0"/>
            <a:alpha val="100000"/>
          </a:schemeClr>
        </a:fillRef>
        <a:effectRef idx="0">
          <a:scrgbClr r="0" g="0" b="0"/>
        </a:effectRef>
        <a:fontRef idx="minor"/>
      </dsp:style>
      <dsp:txXfrm>
        <a:off x="122039" y="122039"/>
        <a:ext cx="1497330" cy="976313"/>
      </dsp:txXfrm>
    </dsp:sp>
    <dsp:sp modelId="{7AD76BD5-09DA-4A4D-A4A4-847121E29DC3}">
      <dsp:nvSpPr>
        <dsp:cNvPr id="5" name="圆角矩形 4"/>
        <dsp:cNvSpPr/>
      </dsp:nvSpPr>
      <dsp:spPr bwMode="white">
        <a:xfrm>
          <a:off x="0" y="1342430"/>
          <a:ext cx="7486649" cy="1220391"/>
        </a:xfrm>
        <a:prstGeom prst="roundRect">
          <a:avLst>
            <a:gd name="adj" fmla="val 10000"/>
          </a:avLst>
        </a:prstGeom>
      </dsp:spPr>
      <dsp:style>
        <a:lnRef idx="1">
          <a:schemeClr val="accent6"/>
        </a:lnRef>
        <a:fillRef idx="2">
          <a:schemeClr val="accent6"/>
        </a:fillRef>
        <a:effectRef idx="1">
          <a:schemeClr val="accent6"/>
        </a:effectRef>
        <a:fontRef idx="minor">
          <a:schemeClr val="dk1"/>
        </a:fontRef>
      </dsp:style>
      <dsp:txBody>
        <a:bodyPr lIns="87630" tIns="87630" rIns="87630" bIns="87630" anchor="t"/>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altLang="en-US" b="1" dirty="0"/>
            <a:t>数据准确性</a:t>
          </a:r>
          <a:endParaRPr lang="zh-CN" altLang="en-US" b="1" dirty="0"/>
        </a:p>
        <a:p>
          <a:pPr lvl="1">
            <a:lnSpc>
              <a:spcPct val="100000"/>
            </a:lnSpc>
            <a:spcBef>
              <a:spcPct val="0"/>
            </a:spcBef>
            <a:spcAft>
              <a:spcPct val="15000"/>
            </a:spcAft>
            <a:buChar char="•"/>
          </a:pPr>
          <a:r>
            <a:rPr lang="zh-CN" altLang="en-US" b="1" dirty="0"/>
            <a:t>（</a:t>
          </a:r>
          <a:r>
            <a:rPr lang="en-US" altLang="zh-CN" b="1" dirty="0"/>
            <a:t>1</a:t>
          </a:r>
          <a:r>
            <a:rPr lang="zh-CN" altLang="en-US" b="1" dirty="0"/>
            <a:t>）与报表数据一致，与单位账一致；</a:t>
          </a:r>
          <a:endParaRPr lang="zh-CN" altLang="en-US" b="1" dirty="0"/>
        </a:p>
        <a:p>
          <a:pPr lvl="1">
            <a:lnSpc>
              <a:spcPct val="100000"/>
            </a:lnSpc>
            <a:spcBef>
              <a:spcPct val="0"/>
            </a:spcBef>
            <a:spcAft>
              <a:spcPct val="15000"/>
            </a:spcAft>
            <a:buChar char="•"/>
          </a:pPr>
          <a:r>
            <a:rPr lang="zh-CN" altLang="en-US" b="1" dirty="0"/>
            <a:t>（</a:t>
          </a:r>
          <a:r>
            <a:rPr lang="en-US" altLang="zh-CN" b="1" dirty="0"/>
            <a:t>2</a:t>
          </a:r>
          <a:r>
            <a:rPr lang="zh-CN" altLang="en-US" b="1" dirty="0"/>
            <a:t>）注意图表数据和文字表述的一致性。</a:t>
          </a:r>
        </a:p>
      </dsp:txBody>
      <dsp:txXfrm>
        <a:off x="0" y="1342430"/>
        <a:ext cx="7486649" cy="1220391"/>
      </dsp:txXfrm>
    </dsp:sp>
    <dsp:sp modelId="{A2A31F2B-4964-4C8E-8142-9AB5E29E7A29}">
      <dsp:nvSpPr>
        <dsp:cNvPr id="6" name="圆角矩形 5"/>
        <dsp:cNvSpPr/>
      </dsp:nvSpPr>
      <dsp:spPr bwMode="white">
        <a:xfrm>
          <a:off x="122039" y="1464469"/>
          <a:ext cx="1497330" cy="976313"/>
        </a:xfrm>
        <a:prstGeom prst="roundRect">
          <a:avLst>
            <a:gd name="adj" fmla="val 10000"/>
          </a:avLst>
        </a:prstGeom>
        <a:blipFill rotWithShape="0">
          <a:blip r:embed="rId1"/>
          <a:stretch>
            <a:fillRect/>
          </a:stretch>
        </a:blipFill>
      </dsp:spPr>
      <dsp:style>
        <a:lnRef idx="2">
          <a:schemeClr val="lt1"/>
        </a:lnRef>
        <a:fillRef idx="1">
          <a:schemeClr val="accent3">
            <a:tint val="50000"/>
            <a:hueOff val="0"/>
            <a:satOff val="0"/>
            <a:lumOff val="-13136"/>
            <a:alpha val="100000"/>
          </a:schemeClr>
        </a:fillRef>
        <a:effectRef idx="0">
          <a:scrgbClr r="0" g="0" b="0"/>
        </a:effectRef>
        <a:fontRef idx="minor"/>
      </dsp:style>
      <dsp:txXfrm>
        <a:off x="122039" y="1464469"/>
        <a:ext cx="1497330" cy="976313"/>
      </dsp:txXfrm>
    </dsp:sp>
    <dsp:sp modelId="{0CFC1DDF-C2AB-4591-AFDC-2008152DA608}">
      <dsp:nvSpPr>
        <dsp:cNvPr id="7" name="圆角矩形 6"/>
        <dsp:cNvSpPr/>
      </dsp:nvSpPr>
      <dsp:spPr bwMode="white">
        <a:xfrm>
          <a:off x="0" y="2684859"/>
          <a:ext cx="7486649" cy="1220391"/>
        </a:xfrm>
        <a:prstGeom prst="roundRect">
          <a:avLst>
            <a:gd name="adj" fmla="val 10000"/>
          </a:avLst>
        </a:prstGeom>
      </dsp:spPr>
      <dsp:style>
        <a:lnRef idx="1">
          <a:schemeClr val="accent2"/>
        </a:lnRef>
        <a:fillRef idx="3">
          <a:schemeClr val="accent2"/>
        </a:fillRef>
        <a:effectRef idx="2">
          <a:schemeClr val="accent2"/>
        </a:effectRef>
        <a:fontRef idx="minor">
          <a:schemeClr val="lt1"/>
        </a:fontRef>
      </dsp:style>
      <dsp:txBody>
        <a:bodyPr lIns="68580" tIns="68580" rIns="68580" bIns="68580" anchor="t"/>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altLang="en-US" sz="1800" b="1" dirty="0">
              <a:solidFill>
                <a:schemeClr val="bg1"/>
              </a:solidFill>
              <a:latin typeface="微软雅黑" panose="020B0503020204020204" charset="-122"/>
              <a:ea typeface="微软雅黑" panose="020B0503020204020204" charset="-122"/>
            </a:rPr>
            <a:t>分析评价详实</a:t>
          </a:r>
          <a:endParaRPr lang="zh-CN" altLang="en-US" sz="1600" b="1" dirty="0">
            <a:solidFill>
              <a:schemeClr val="bg1"/>
            </a:solidFill>
            <a:latin typeface="微软雅黑" panose="020B0503020204020204" charset="-122"/>
            <a:ea typeface="微软雅黑" panose="020B0503020204020204" charset="-122"/>
          </a:endParaRPr>
        </a:p>
        <a:p>
          <a:pPr marL="114300" lvl="1" indent="-114300">
            <a:lnSpc>
              <a:spcPct val="100000"/>
            </a:lnSpc>
            <a:spcBef>
              <a:spcPct val="0"/>
            </a:spcBef>
            <a:spcAft>
              <a:spcPct val="15000"/>
            </a:spcAft>
            <a:buChar char="•"/>
          </a:pPr>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1</a:t>
          </a:r>
          <a:r>
            <a:rPr lang="zh-CN" altLang="en-US" sz="1400" b="1" dirty="0">
              <a:solidFill>
                <a:schemeClr val="bg1"/>
              </a:solidFill>
              <a:latin typeface="微软雅黑" panose="020B0503020204020204" charset="-122"/>
              <a:ea typeface="微软雅黑" panose="020B0503020204020204" charset="-122"/>
            </a:rPr>
            <a:t>）利用对比分析、图表分析等形式进行分析</a:t>
          </a:r>
          <a:endParaRPr lang="zh-CN" altLang="en-US" sz="1400" b="1" dirty="0">
            <a:solidFill>
              <a:schemeClr val="bg1"/>
            </a:solidFill>
            <a:latin typeface="微软雅黑" panose="020B0503020204020204" charset="-122"/>
            <a:ea typeface="微软雅黑" panose="020B0503020204020204" charset="-122"/>
          </a:endParaRPr>
        </a:p>
        <a:p>
          <a:pPr marL="114300" lvl="1" indent="-114300">
            <a:lnSpc>
              <a:spcPct val="100000"/>
            </a:lnSpc>
            <a:spcBef>
              <a:spcPct val="0"/>
            </a:spcBef>
            <a:spcAft>
              <a:spcPct val="15000"/>
            </a:spcAft>
            <a:buChar char="•"/>
          </a:pPr>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2</a:t>
          </a:r>
          <a:r>
            <a:rPr lang="zh-CN" altLang="en-US" sz="1400" b="1" dirty="0">
              <a:solidFill>
                <a:schemeClr val="bg1"/>
              </a:solidFill>
              <a:latin typeface="微软雅黑" panose="020B0503020204020204" charset="-122"/>
              <a:ea typeface="微软雅黑" panose="020B0503020204020204" charset="-122"/>
            </a:rPr>
            <a:t>）分析评价符合单位实际，详实深入</a:t>
          </a:r>
          <a:r>
            <a:rPr lang="zh-CN" altLang="en-US" sz="1800" b="1" dirty="0">
              <a:solidFill>
                <a:schemeClr val="bg1"/>
              </a:solidFill>
              <a:latin typeface="微软雅黑" panose="020B0503020204020204" charset="-122"/>
              <a:ea typeface="微软雅黑" panose="020B0503020204020204" charset="-122"/>
            </a:rPr>
            <a:t>。</a:t>
          </a:r>
        </a:p>
      </dsp:txBody>
      <dsp:txXfrm>
        <a:off x="0" y="2684859"/>
        <a:ext cx="7486649" cy="1220391"/>
      </dsp:txXfrm>
    </dsp:sp>
    <dsp:sp modelId="{B38BD1E2-6E07-4FCF-9874-65A9380084D2}">
      <dsp:nvSpPr>
        <dsp:cNvPr id="8" name="圆角矩形 7"/>
        <dsp:cNvSpPr/>
      </dsp:nvSpPr>
      <dsp:spPr bwMode="white">
        <a:xfrm>
          <a:off x="122039" y="2806898"/>
          <a:ext cx="1497330" cy="976313"/>
        </a:xfrm>
        <a:prstGeom prst="roundRect">
          <a:avLst>
            <a:gd name="adj" fmla="val 10000"/>
          </a:avLst>
        </a:prstGeom>
        <a:blipFill rotWithShape="0">
          <a:blip r:embed="rId1"/>
          <a:stretch>
            <a:fillRect/>
          </a:stretch>
        </a:blipFill>
      </dsp:spPr>
      <dsp:style>
        <a:lnRef idx="2">
          <a:schemeClr val="lt1"/>
        </a:lnRef>
        <a:fillRef idx="1">
          <a:schemeClr val="accent3">
            <a:tint val="50000"/>
            <a:hueOff val="0"/>
            <a:satOff val="0"/>
            <a:lumOff val="-26274"/>
            <a:alpha val="100000"/>
          </a:schemeClr>
        </a:fillRef>
        <a:effectRef idx="0">
          <a:scrgbClr r="0" g="0" b="0"/>
        </a:effectRef>
        <a:fontRef idx="minor"/>
      </dsp:style>
      <dsp:txXfrm>
        <a:off x="122039" y="2806898"/>
        <a:ext cx="1497330" cy="97631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7723" cy="498454"/>
          </a:xfrm>
          <a:prstGeom prst="rect">
            <a:avLst/>
          </a:prstGeom>
        </p:spPr>
        <p:txBody>
          <a:bodyPr vert="horz" lIns="91495" tIns="45747" rIns="91495" bIns="45747" rtlCol="0"/>
          <a:lstStyle>
            <a:lvl1pPr algn="l" fontAlgn="auto">
              <a:spcBef>
                <a:spcPts val="0"/>
              </a:spcBef>
              <a:spcAft>
                <a:spcPts val="0"/>
              </a:spcAft>
              <a:defRPr sz="1200">
                <a:latin typeface="+mn-lt"/>
                <a:ea typeface="+mn-ea"/>
              </a:defRPr>
            </a:lvl1pPr>
          </a:lstStyle>
          <a:p>
            <a:pPr defTabSz="915035">
              <a:defRPr/>
            </a:pPr>
            <a:endParaRPr lang="zh-CN" altLang="en-US"/>
          </a:p>
        </p:txBody>
      </p:sp>
      <p:sp>
        <p:nvSpPr>
          <p:cNvPr id="3" name="日期占位符 2"/>
          <p:cNvSpPr>
            <a:spLocks noGrp="1"/>
          </p:cNvSpPr>
          <p:nvPr>
            <p:ph type="dt" sz="quarter" idx="1"/>
          </p:nvPr>
        </p:nvSpPr>
        <p:spPr>
          <a:xfrm>
            <a:off x="3853142" y="0"/>
            <a:ext cx="2947723" cy="498454"/>
          </a:xfrm>
          <a:prstGeom prst="rect">
            <a:avLst/>
          </a:prstGeom>
        </p:spPr>
        <p:txBody>
          <a:bodyPr vert="horz" lIns="91495" tIns="45747" rIns="91495" bIns="45747" rtlCol="0"/>
          <a:lstStyle>
            <a:lvl1pPr algn="r" fontAlgn="auto">
              <a:spcBef>
                <a:spcPts val="0"/>
              </a:spcBef>
              <a:spcAft>
                <a:spcPts val="0"/>
              </a:spcAft>
              <a:defRPr sz="1200" smtClean="0">
                <a:latin typeface="+mn-lt"/>
                <a:ea typeface="+mn-ea"/>
              </a:defRPr>
            </a:lvl1pPr>
          </a:lstStyle>
          <a:p>
            <a:pPr defTabSz="915035">
              <a:defRPr/>
            </a:pPr>
            <a:fld id="{A57CF22E-6A51-4F8A-BC56-BE3E6B03DE10}" type="datetimeFigureOut">
              <a:rPr lang="zh-CN" altLang="en-US"/>
            </a:fld>
            <a:endParaRPr lang="zh-CN" altLang="en-US"/>
          </a:p>
        </p:txBody>
      </p:sp>
      <p:sp>
        <p:nvSpPr>
          <p:cNvPr id="4" name="页脚占位符 3"/>
          <p:cNvSpPr>
            <a:spLocks noGrp="1"/>
          </p:cNvSpPr>
          <p:nvPr>
            <p:ph type="ftr" sz="quarter" idx="2"/>
          </p:nvPr>
        </p:nvSpPr>
        <p:spPr>
          <a:xfrm>
            <a:off x="1" y="9436123"/>
            <a:ext cx="2947723" cy="498454"/>
          </a:xfrm>
          <a:prstGeom prst="rect">
            <a:avLst/>
          </a:prstGeom>
        </p:spPr>
        <p:txBody>
          <a:bodyPr vert="horz" lIns="91495" tIns="45747" rIns="91495" bIns="45747" rtlCol="0" anchor="b"/>
          <a:lstStyle>
            <a:lvl1pPr algn="l" fontAlgn="auto">
              <a:spcBef>
                <a:spcPts val="0"/>
              </a:spcBef>
              <a:spcAft>
                <a:spcPts val="0"/>
              </a:spcAft>
              <a:defRPr sz="1200">
                <a:latin typeface="+mn-lt"/>
                <a:ea typeface="+mn-ea"/>
              </a:defRPr>
            </a:lvl1pPr>
          </a:lstStyle>
          <a:p>
            <a:pPr defTabSz="915035">
              <a:defRPr/>
            </a:pPr>
            <a:endParaRPr lang="zh-CN" altLang="en-US"/>
          </a:p>
        </p:txBody>
      </p:sp>
      <p:sp>
        <p:nvSpPr>
          <p:cNvPr id="5" name="灯片编号占位符 4"/>
          <p:cNvSpPr>
            <a:spLocks noGrp="1"/>
          </p:cNvSpPr>
          <p:nvPr>
            <p:ph type="sldNum" sz="quarter" idx="3"/>
          </p:nvPr>
        </p:nvSpPr>
        <p:spPr>
          <a:xfrm>
            <a:off x="3853142" y="9436123"/>
            <a:ext cx="2947723" cy="498454"/>
          </a:xfrm>
          <a:prstGeom prst="rect">
            <a:avLst/>
          </a:prstGeom>
        </p:spPr>
        <p:txBody>
          <a:bodyPr vert="horz" wrap="square" lIns="91495" tIns="45747" rIns="91495" bIns="45747" numCol="1" anchor="b" anchorCtr="0" compatLnSpc="1"/>
          <a:lstStyle>
            <a:lvl1pPr algn="r">
              <a:defRPr sz="1200">
                <a:latin typeface="等线" panose="02010600030101010101" pitchFamily="2" charset="-122"/>
                <a:ea typeface="等线" panose="02010600030101010101" pitchFamily="2" charset="-122"/>
              </a:defRPr>
            </a:lvl1pPr>
          </a:lstStyle>
          <a:p>
            <a:pPr defTabSz="915035">
              <a:defRPr/>
            </a:pPr>
            <a:fld id="{EC9237A4-534C-4AAD-A991-FEC80E198AEB}"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7723" cy="498454"/>
          </a:xfrm>
          <a:prstGeom prst="rect">
            <a:avLst/>
          </a:prstGeom>
        </p:spPr>
        <p:txBody>
          <a:bodyPr vert="horz" lIns="91495" tIns="45747" rIns="91495" bIns="45747" rtlCol="0"/>
          <a:lstStyle>
            <a:lvl1pPr algn="l" fontAlgn="auto">
              <a:spcBef>
                <a:spcPts val="0"/>
              </a:spcBef>
              <a:spcAft>
                <a:spcPts val="0"/>
              </a:spcAft>
              <a:defRPr sz="1200">
                <a:latin typeface="+mn-lt"/>
                <a:ea typeface="+mn-ea"/>
              </a:defRPr>
            </a:lvl1pPr>
          </a:lstStyle>
          <a:p>
            <a:pPr defTabSz="915035">
              <a:defRPr/>
            </a:pPr>
            <a:endParaRPr lang="zh-CN" altLang="en-US"/>
          </a:p>
        </p:txBody>
      </p:sp>
      <p:sp>
        <p:nvSpPr>
          <p:cNvPr id="3" name="日期占位符 2"/>
          <p:cNvSpPr>
            <a:spLocks noGrp="1"/>
          </p:cNvSpPr>
          <p:nvPr>
            <p:ph type="dt" idx="1"/>
          </p:nvPr>
        </p:nvSpPr>
        <p:spPr>
          <a:xfrm>
            <a:off x="3853142" y="0"/>
            <a:ext cx="2947723" cy="498454"/>
          </a:xfrm>
          <a:prstGeom prst="rect">
            <a:avLst/>
          </a:prstGeom>
        </p:spPr>
        <p:txBody>
          <a:bodyPr vert="horz" lIns="91495" tIns="45747" rIns="91495" bIns="45747" rtlCol="0"/>
          <a:lstStyle>
            <a:lvl1pPr algn="r" fontAlgn="auto">
              <a:spcBef>
                <a:spcPts val="0"/>
              </a:spcBef>
              <a:spcAft>
                <a:spcPts val="0"/>
              </a:spcAft>
              <a:defRPr sz="1200" smtClean="0">
                <a:latin typeface="+mn-lt"/>
                <a:ea typeface="+mn-ea"/>
              </a:defRPr>
            </a:lvl1pPr>
          </a:lstStyle>
          <a:p>
            <a:pPr defTabSz="915035">
              <a:defRPr/>
            </a:pPr>
            <a:fld id="{F2BFE01D-FF0F-4380-9B75-2E5C0C97F5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0688" y="1239838"/>
            <a:ext cx="5961062" cy="3354387"/>
          </a:xfrm>
          <a:prstGeom prst="rect">
            <a:avLst/>
          </a:prstGeom>
          <a:noFill/>
          <a:ln w="12700">
            <a:solidFill>
              <a:prstClr val="black"/>
            </a:solidFill>
          </a:ln>
        </p:spPr>
        <p:txBody>
          <a:bodyPr vert="horz" lIns="91495" tIns="45747" rIns="91495" bIns="45747" rtlCol="0" anchor="ctr"/>
          <a:lstStyle/>
          <a:p>
            <a:pPr marL="0" marR="0" lvl="0" indent="0" algn="l" defTabSz="915035"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0245" y="4781016"/>
            <a:ext cx="5441950" cy="3911739"/>
          </a:xfrm>
          <a:prstGeom prst="rect">
            <a:avLst/>
          </a:prstGeom>
        </p:spPr>
        <p:txBody>
          <a:bodyPr vert="horz" lIns="91495" tIns="45747" rIns="91495" bIns="45747" rtlCol="0"/>
          <a:lstStyle/>
          <a:p>
            <a:pPr marL="0" marR="0" lvl="0" indent="0" algn="l" defTabSz="915035"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5035"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5035" marR="0" lvl="2" indent="0" algn="l" defTabSz="915035"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2235" marR="0" lvl="3" indent="0" algn="l" defTabSz="915035"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30070" marR="0" lvl="4" indent="0" algn="l" defTabSz="915035"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1" y="9436123"/>
            <a:ext cx="2947723" cy="498454"/>
          </a:xfrm>
          <a:prstGeom prst="rect">
            <a:avLst/>
          </a:prstGeom>
        </p:spPr>
        <p:txBody>
          <a:bodyPr vert="horz" lIns="91495" tIns="45747" rIns="91495" bIns="45747" rtlCol="0" anchor="b"/>
          <a:lstStyle>
            <a:lvl1pPr algn="l" fontAlgn="auto">
              <a:spcBef>
                <a:spcPts val="0"/>
              </a:spcBef>
              <a:spcAft>
                <a:spcPts val="0"/>
              </a:spcAft>
              <a:defRPr sz="1200">
                <a:latin typeface="+mn-lt"/>
                <a:ea typeface="+mn-ea"/>
              </a:defRPr>
            </a:lvl1pPr>
          </a:lstStyle>
          <a:p>
            <a:pPr defTabSz="915035">
              <a:defRPr/>
            </a:pPr>
            <a:endParaRPr lang="zh-CN" altLang="en-US"/>
          </a:p>
        </p:txBody>
      </p:sp>
      <p:sp>
        <p:nvSpPr>
          <p:cNvPr id="7" name="灯片编号占位符 6"/>
          <p:cNvSpPr>
            <a:spLocks noGrp="1"/>
          </p:cNvSpPr>
          <p:nvPr>
            <p:ph type="sldNum" sz="quarter" idx="5"/>
          </p:nvPr>
        </p:nvSpPr>
        <p:spPr>
          <a:xfrm>
            <a:off x="3853142" y="9436123"/>
            <a:ext cx="2947723" cy="498454"/>
          </a:xfrm>
          <a:prstGeom prst="rect">
            <a:avLst/>
          </a:prstGeom>
        </p:spPr>
        <p:txBody>
          <a:bodyPr vert="horz" wrap="square" lIns="91495" tIns="45747" rIns="91495" bIns="45747" numCol="1" anchor="b" anchorCtr="0" compatLnSpc="1"/>
          <a:lstStyle>
            <a:lvl1pPr algn="r">
              <a:defRPr sz="1200">
                <a:latin typeface="等线" panose="02010600030101010101" pitchFamily="2" charset="-122"/>
                <a:ea typeface="等线" panose="02010600030101010101" pitchFamily="2" charset="-122"/>
              </a:defRPr>
            </a:lvl1pPr>
          </a:lstStyle>
          <a:p>
            <a:pPr defTabSz="915035">
              <a:defRPr/>
            </a:pPr>
            <a:fld id="{A34EA79C-2D72-4F5C-B719-65BE8D6687E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p:sp>
      <p:sp>
        <p:nvSpPr>
          <p:cNvPr id="839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39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4D931B9E-C243-43CB-B564-DA11C6FB2438}"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FEB2A85-887A-4479-ACF8-EECFA63DB9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FEB2A85-887A-4479-ACF8-EECFA63DB9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FEB2A85-887A-4479-ACF8-EECFA63DB9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FEB2A85-887A-4479-ACF8-EECFA63DB9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FEB2A85-887A-4479-ACF8-EECFA63DB9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FEB2A85-887A-4479-ACF8-EECFA63DB9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FEB2A85-887A-4479-ACF8-EECFA63DB9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p:sp>
      <p:sp>
        <p:nvSpPr>
          <p:cNvPr id="819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19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defTabSz="915035">
              <a:defRPr/>
            </a:pPr>
            <a:fld id="{4A920E9A-CBE2-4A02-91D8-6CE1982E0422}"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3585" indent="-285750">
              <a:defRPr>
                <a:solidFill>
                  <a:schemeClr val="tx1"/>
                </a:solidFill>
                <a:latin typeface="Verdana" panose="020B0604030504040204" pitchFamily="34" charset="0"/>
                <a:ea typeface="宋体" panose="02010600030101010101" pitchFamily="2" charset="-122"/>
              </a:defRPr>
            </a:lvl2pPr>
            <a:lvl3pPr marL="1143635" indent="-228600">
              <a:defRPr>
                <a:solidFill>
                  <a:schemeClr val="tx1"/>
                </a:solidFill>
                <a:latin typeface="Verdana" panose="020B0604030504040204" pitchFamily="34" charset="0"/>
                <a:ea typeface="宋体" panose="02010600030101010101" pitchFamily="2" charset="-122"/>
              </a:defRPr>
            </a:lvl3pPr>
            <a:lvl4pPr marL="1601470" indent="-228600">
              <a:defRPr>
                <a:solidFill>
                  <a:schemeClr val="tx1"/>
                </a:solidFill>
                <a:latin typeface="Verdana" panose="020B0604030504040204" pitchFamily="34" charset="0"/>
                <a:ea typeface="宋体" panose="02010600030101010101" pitchFamily="2" charset="-122"/>
              </a:defRPr>
            </a:lvl4pPr>
            <a:lvl5pPr marL="2058670" indent="-228600">
              <a:defRPr>
                <a:solidFill>
                  <a:schemeClr val="tx1"/>
                </a:solidFill>
                <a:latin typeface="Verdana" panose="020B0604030504040204" pitchFamily="34" charset="0"/>
                <a:ea typeface="宋体" panose="02010600030101010101" pitchFamily="2" charset="-122"/>
              </a:defRPr>
            </a:lvl5pPr>
            <a:lvl6pPr marL="251587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37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30905"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874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标题 2049"/>
          <p:cNvSpPr>
            <a:spLocks noGrp="1"/>
          </p:cNvSpPr>
          <p:nvPr>
            <p:ph type="ctrTitle"/>
          </p:nvPr>
        </p:nvSpPr>
        <p:spPr>
          <a:xfrm>
            <a:off x="755650" y="1006306"/>
            <a:ext cx="7772400" cy="1102768"/>
          </a:xfrm>
          <a:prstGeom prst="rect">
            <a:avLst/>
          </a:prstGeom>
          <a:noFill/>
          <a:ln w="9525">
            <a:noFill/>
          </a:ln>
        </p:spPr>
        <p:txBody>
          <a:bodyPr/>
          <a:lstStyle>
            <a:lvl1pPr lvl="0" algn="ctr">
              <a:defRPr b="1">
                <a:solidFill>
                  <a:schemeClr val="tx1"/>
                </a:solidFill>
                <a:effectLst>
                  <a:outerShdw blurRad="38100" dist="38100" dir="2700000">
                    <a:srgbClr val="FFFFFF"/>
                  </a:outerShdw>
                </a:effectLst>
              </a:defRPr>
            </a:lvl1pPr>
          </a:lstStyle>
          <a:p>
            <a:pPr lvl="0" fontAlgn="base"/>
            <a:r>
              <a:rPr lang="zh-CN" altLang="en-US" strike="noStrike" noProof="1"/>
              <a:t>单击此处编辑母版标题样式</a:t>
            </a:r>
            <a:endParaRPr lang="zh-CN" altLang="en-US" strike="noStrike" noProof="1"/>
          </a:p>
        </p:txBody>
      </p:sp>
      <p:sp>
        <p:nvSpPr>
          <p:cNvPr id="2051" name="副标题 2050"/>
          <p:cNvSpPr>
            <a:spLocks noGrp="1"/>
          </p:cNvSpPr>
          <p:nvPr>
            <p:ph type="subTitle" idx="1"/>
          </p:nvPr>
        </p:nvSpPr>
        <p:spPr>
          <a:xfrm>
            <a:off x="1331913" y="2302000"/>
            <a:ext cx="6400800" cy="864589"/>
          </a:xfrm>
          <a:prstGeom prst="rect">
            <a:avLst/>
          </a:prstGeom>
          <a:noFill/>
          <a:ln w="9525">
            <a:noFill/>
          </a:ln>
        </p:spPr>
        <p:txBody>
          <a:bodyPr anchor="ctr"/>
          <a:lstStyle>
            <a:lvl1pPr marL="0" lvl="0" indent="0" algn="ctr">
              <a:buNone/>
              <a:defRPr>
                <a:solidFill>
                  <a:schemeClr val="tx1"/>
                </a:solidFill>
              </a:defRPr>
            </a:lvl1pPr>
            <a:lvl2pPr marL="342900" lvl="1" indent="0" algn="ctr">
              <a:buNone/>
              <a:defRPr>
                <a:solidFill>
                  <a:schemeClr val="tx1"/>
                </a:solidFill>
              </a:defRPr>
            </a:lvl2pPr>
            <a:lvl3pPr marL="685800" lvl="2" indent="0" algn="ctr">
              <a:buNone/>
              <a:defRPr>
                <a:solidFill>
                  <a:schemeClr val="tx1"/>
                </a:solidFill>
              </a:defRPr>
            </a:lvl3pPr>
            <a:lvl4pPr marL="1028700" lvl="3" indent="0" algn="ctr">
              <a:buNone/>
              <a:defRPr>
                <a:solidFill>
                  <a:schemeClr val="tx1"/>
                </a:solidFill>
              </a:defRPr>
            </a:lvl4pPr>
            <a:lvl5pPr marL="1371600" lvl="4" indent="0" algn="ctr">
              <a:buNone/>
              <a:defRPr>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7" name="日期占位符 2051"/>
          <p:cNvSpPr>
            <a:spLocks noGrp="1"/>
          </p:cNvSpPr>
          <p:nvPr>
            <p:ph type="dt" sz="half" idx="2"/>
          </p:nvPr>
        </p:nvSpPr>
        <p:spPr>
          <a:xfrm>
            <a:off x="457200" y="4684713"/>
            <a:ext cx="2133600" cy="357188"/>
          </a:xfrm>
          <a:prstGeom prst="rect">
            <a:avLst/>
          </a:prstGeom>
          <a:noFill/>
          <a:ln w="9525">
            <a:noFill/>
          </a:ln>
        </p:spPr>
        <p:txBody>
          <a:bodyPr anchor="t"/>
          <a:lstStyle>
            <a:lvl1pPr>
              <a:defRPr sz="1050" dirty="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2052"/>
          <p:cNvSpPr>
            <a:spLocks noGrp="1"/>
          </p:cNvSpPr>
          <p:nvPr>
            <p:ph type="ftr" sz="quarter" idx="3"/>
          </p:nvPr>
        </p:nvSpPr>
        <p:spPr>
          <a:xfrm>
            <a:off x="3124200" y="4684713"/>
            <a:ext cx="2895600" cy="357188"/>
          </a:xfrm>
          <a:prstGeom prst="rect">
            <a:avLst/>
          </a:prstGeom>
          <a:noFill/>
          <a:ln w="9525">
            <a:noFill/>
          </a:ln>
        </p:spPr>
        <p:txBody>
          <a:bodyPr anchor="t"/>
          <a:lstStyle>
            <a:lvl1pPr algn="ctr">
              <a:defRPr sz="1050" dirty="0"/>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9" name="灯片编号占位符 2053"/>
          <p:cNvSpPr>
            <a:spLocks noGrp="1"/>
          </p:cNvSpPr>
          <p:nvPr>
            <p:ph type="sldNum" sz="quarter" idx="4"/>
          </p:nvPr>
        </p:nvSpPr>
        <p:spPr>
          <a:xfrm>
            <a:off x="6553200" y="4684713"/>
            <a:ext cx="2133600" cy="357188"/>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2AADBE5-14B8-45A5-890F-85B0F867EB38}"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6016" y="519230"/>
            <a:ext cx="2273697" cy="4076433"/>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34925" y="519230"/>
            <a:ext cx="6689282" cy="407643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目录">
    <p:spTree>
      <p:nvGrpSpPr>
        <p:cNvPr id="1" name=""/>
        <p:cNvGrpSpPr/>
        <p:nvPr/>
      </p:nvGrpSpPr>
      <p:grpSpPr>
        <a:xfrm>
          <a:off x="0" y="0"/>
          <a:ext cx="0" cy="0"/>
          <a:chOff x="0" y="0"/>
          <a:chExt cx="0" cy="0"/>
        </a:xfrm>
      </p:grpSpPr>
      <p:grpSp>
        <p:nvGrpSpPr>
          <p:cNvPr id="2" name="组合 8"/>
          <p:cNvGrpSpPr/>
          <p:nvPr userDrawn="1"/>
        </p:nvGrpSpPr>
        <p:grpSpPr bwMode="auto">
          <a:xfrm>
            <a:off x="468313" y="46435"/>
            <a:ext cx="3060700" cy="426561"/>
            <a:chOff x="581353" y="888831"/>
            <a:chExt cx="3060699" cy="568797"/>
          </a:xfrm>
        </p:grpSpPr>
        <p:sp>
          <p:nvSpPr>
            <p:cNvPr id="5" name="文本框 9"/>
            <p:cNvSpPr txBox="1">
              <a:spLocks noChangeArrowheads="1"/>
            </p:cNvSpPr>
            <p:nvPr/>
          </p:nvSpPr>
          <p:spPr bwMode="auto">
            <a:xfrm>
              <a:off x="581353" y="1196832"/>
              <a:ext cx="2024061"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r>
                <a:rPr lang="en-US" altLang="zh-CN" sz="675" b="1">
                  <a:solidFill>
                    <a:schemeClr val="bg1"/>
                  </a:solidFill>
                  <a:latin typeface="Ebrima" panose="02000000000000000000" pitchFamily="2" charset="0"/>
                </a:rPr>
                <a:t>Ministry of Finance of the People</a:t>
              </a:r>
              <a:endParaRPr lang="zh-CN" altLang="en-US" sz="675" b="1">
                <a:solidFill>
                  <a:schemeClr val="bg1"/>
                </a:solidFill>
                <a:latin typeface="Ebrima" panose="02000000000000000000" pitchFamily="2" charset="0"/>
              </a:endParaRPr>
            </a:p>
          </p:txBody>
        </p:sp>
        <p:sp>
          <p:nvSpPr>
            <p:cNvPr id="6" name="矩形 5"/>
            <p:cNvSpPr>
              <a:spLocks noChangeArrowheads="1"/>
            </p:cNvSpPr>
            <p:nvPr/>
          </p:nvSpPr>
          <p:spPr bwMode="auto">
            <a:xfrm>
              <a:off x="581353" y="888831"/>
              <a:ext cx="3060699" cy="36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r>
                <a:rPr lang="zh-CN" altLang="en-US" sz="1200" b="1">
                  <a:solidFill>
                    <a:schemeClr val="bg1"/>
                  </a:solidFill>
                  <a:latin typeface="宋体" panose="02010600030101010101" pitchFamily="2" charset="-122"/>
                </a:rPr>
                <a:t>中华人民共和国财政部</a:t>
              </a:r>
              <a:endParaRPr lang="en-US" altLang="zh-CN" sz="1200" b="1">
                <a:solidFill>
                  <a:schemeClr val="bg1"/>
                </a:solidFill>
                <a:latin typeface="宋体" panose="02010600030101010101" pitchFamily="2" charset="-122"/>
              </a:endParaRPr>
            </a:p>
          </p:txBody>
        </p:sp>
        <p:sp>
          <p:nvSpPr>
            <p:cNvPr id="7" name="矩形 6"/>
            <p:cNvSpPr>
              <a:spLocks noChangeArrowheads="1"/>
            </p:cNvSpPr>
            <p:nvPr userDrawn="1"/>
          </p:nvSpPr>
          <p:spPr bwMode="auto">
            <a:xfrm>
              <a:off x="2300614" y="1196832"/>
              <a:ext cx="1048385"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r>
                <a:rPr lang="en-US" altLang="zh-CN" sz="675" b="1" dirty="0">
                  <a:solidFill>
                    <a:schemeClr val="bg1"/>
                  </a:solidFill>
                  <a:latin typeface="Ebrima" panose="02000000000000000000" pitchFamily="2" charset="0"/>
                </a:rPr>
                <a:t>︐s Republic of China</a:t>
              </a:r>
              <a:endParaRPr lang="zh-CN" altLang="en-US" sz="675" b="1" dirty="0">
                <a:solidFill>
                  <a:schemeClr val="bg1"/>
                </a:solidFill>
                <a:latin typeface="Ebrima" panose="02000000000000000000" pitchFamily="2" charset="0"/>
              </a:endParaRPr>
            </a:p>
          </p:txBody>
        </p:sp>
      </p:grpSp>
      <p:grpSp>
        <p:nvGrpSpPr>
          <p:cNvPr id="3" name="组合 14"/>
          <p:cNvGrpSpPr/>
          <p:nvPr userDrawn="1"/>
        </p:nvGrpSpPr>
        <p:grpSpPr bwMode="auto">
          <a:xfrm>
            <a:off x="468313" y="46435"/>
            <a:ext cx="3060700" cy="426561"/>
            <a:chOff x="581353" y="888831"/>
            <a:chExt cx="3060699" cy="568797"/>
          </a:xfrm>
        </p:grpSpPr>
        <p:sp>
          <p:nvSpPr>
            <p:cNvPr id="17" name="文本框 15"/>
            <p:cNvSpPr txBox="1">
              <a:spLocks noChangeArrowheads="1"/>
            </p:cNvSpPr>
            <p:nvPr/>
          </p:nvSpPr>
          <p:spPr bwMode="auto">
            <a:xfrm>
              <a:off x="581353" y="1196832"/>
              <a:ext cx="2024061"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r>
                <a:rPr lang="en-US" altLang="zh-CN" sz="675" b="1">
                  <a:solidFill>
                    <a:schemeClr val="bg1"/>
                  </a:solidFill>
                  <a:latin typeface="Ebrima" panose="02000000000000000000" pitchFamily="2" charset="0"/>
                </a:rPr>
                <a:t>Ministry of Finance of the People</a:t>
              </a:r>
              <a:endParaRPr lang="zh-CN" altLang="en-US" sz="675" b="1">
                <a:solidFill>
                  <a:schemeClr val="bg1"/>
                </a:solidFill>
                <a:latin typeface="Ebrima" panose="02000000000000000000" pitchFamily="2" charset="0"/>
              </a:endParaRPr>
            </a:p>
          </p:txBody>
        </p:sp>
        <p:sp>
          <p:nvSpPr>
            <p:cNvPr id="18" name="矩形 17"/>
            <p:cNvSpPr>
              <a:spLocks noChangeArrowheads="1"/>
            </p:cNvSpPr>
            <p:nvPr/>
          </p:nvSpPr>
          <p:spPr bwMode="auto">
            <a:xfrm>
              <a:off x="581353" y="888831"/>
              <a:ext cx="3060699" cy="36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r>
                <a:rPr lang="zh-CN" altLang="en-US" sz="1200" b="1">
                  <a:solidFill>
                    <a:schemeClr val="bg1"/>
                  </a:solidFill>
                  <a:latin typeface="宋体" panose="02010600030101010101" pitchFamily="2" charset="-122"/>
                </a:rPr>
                <a:t>中华人民共和国财政部</a:t>
              </a:r>
              <a:endParaRPr lang="en-US" altLang="zh-CN" sz="1200" b="1">
                <a:solidFill>
                  <a:schemeClr val="bg1"/>
                </a:solidFill>
                <a:latin typeface="宋体" panose="02010600030101010101" pitchFamily="2" charset="-122"/>
              </a:endParaRPr>
            </a:p>
          </p:txBody>
        </p:sp>
        <p:sp>
          <p:nvSpPr>
            <p:cNvPr id="19" name="矩形 18"/>
            <p:cNvSpPr>
              <a:spLocks noChangeArrowheads="1"/>
            </p:cNvSpPr>
            <p:nvPr userDrawn="1"/>
          </p:nvSpPr>
          <p:spPr bwMode="auto">
            <a:xfrm>
              <a:off x="2300614" y="1196832"/>
              <a:ext cx="1048385"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r>
                <a:rPr lang="en-US" altLang="zh-CN" sz="675" b="1">
                  <a:solidFill>
                    <a:schemeClr val="bg1"/>
                  </a:solidFill>
                  <a:latin typeface="Ebrima" panose="02000000000000000000" pitchFamily="2" charset="0"/>
                </a:rPr>
                <a:t>︐s Republic of China</a:t>
              </a:r>
              <a:endParaRPr lang="zh-CN" altLang="en-US" sz="675" b="1">
                <a:solidFill>
                  <a:schemeClr val="bg1"/>
                </a:solidFill>
                <a:latin typeface="Ebrima" panose="02000000000000000000" pitchFamily="2" charset="0"/>
              </a:endParaRPr>
            </a:p>
          </p:txBody>
        </p:sp>
      </p:grpSp>
      <p:grpSp>
        <p:nvGrpSpPr>
          <p:cNvPr id="4" name="Group 21"/>
          <p:cNvGrpSpPr/>
          <p:nvPr userDrawn="1"/>
        </p:nvGrpSpPr>
        <p:grpSpPr>
          <a:xfrm>
            <a:off x="3529013" y="681540"/>
            <a:ext cx="2315262" cy="0"/>
            <a:chOff x="4496005" y="1133044"/>
            <a:chExt cx="2315262" cy="0"/>
          </a:xfrm>
        </p:grpSpPr>
        <p:cxnSp>
          <p:nvCxnSpPr>
            <p:cNvPr id="24"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4" name="TextBox 2"/>
          <p:cNvSpPr txBox="1"/>
          <p:nvPr userDrawn="1"/>
        </p:nvSpPr>
        <p:spPr>
          <a:xfrm>
            <a:off x="830238" y="4770120"/>
            <a:ext cx="933450" cy="252730"/>
          </a:xfrm>
          <a:prstGeom prst="rect">
            <a:avLst/>
          </a:prstGeom>
          <a:noFill/>
        </p:spPr>
        <p:txBody>
          <a:bodyPr wrap="square" rtlCol="0">
            <a:spAutoFit/>
          </a:bodyPr>
          <a:lstStyle/>
          <a:p>
            <a:pPr algn="l"/>
            <a:r>
              <a:rPr lang="zh-CN" altLang="en-US" sz="1050" dirty="0">
                <a:solidFill>
                  <a:schemeClr val="bg1">
                    <a:lumMod val="50000"/>
                  </a:schemeClr>
                </a:solidFill>
                <a:latin typeface="微软雅黑" panose="020B0503020204020204" charset="-122"/>
                <a:ea typeface="微软雅黑" panose="020B0503020204020204" charset="-122"/>
              </a:rPr>
              <a:t>目录</a:t>
            </a:r>
            <a:endParaRPr lang="zh-CN" altLang="en-US" sz="1050" dirty="0">
              <a:solidFill>
                <a:schemeClr val="bg1">
                  <a:lumMod val="50000"/>
                </a:schemeClr>
              </a:solidFill>
              <a:latin typeface="微软雅黑" panose="020B0503020204020204" charset="-122"/>
              <a:ea typeface="微软雅黑" panose="020B0503020204020204" charset="-122"/>
            </a:endParaRPr>
          </a:p>
        </p:txBody>
      </p:sp>
      <p:sp>
        <p:nvSpPr>
          <p:cNvPr id="35" name="TextBox 24"/>
          <p:cNvSpPr txBox="1"/>
          <p:nvPr userDrawn="1"/>
        </p:nvSpPr>
        <p:spPr>
          <a:xfrm>
            <a:off x="4300860" y="251522"/>
            <a:ext cx="716280" cy="414020"/>
          </a:xfrm>
          <a:prstGeom prst="rect">
            <a:avLst/>
          </a:prstGeom>
          <a:noFill/>
        </p:spPr>
        <p:txBody>
          <a:bodyPr wrap="none" rtlCol="0">
            <a:spAutoFit/>
          </a:bodyPr>
          <a:lstStyle/>
          <a:p>
            <a:pPr algn="ctr"/>
            <a:r>
              <a:rPr lang="zh-CN" altLang="en-US" sz="2100" dirty="0">
                <a:solidFill>
                  <a:schemeClr val="bg1"/>
                </a:solidFill>
                <a:latin typeface="微软雅黑" panose="020B0503020204020204" charset="-122"/>
                <a:ea typeface="微软雅黑" panose="020B0503020204020204" charset="-122"/>
              </a:rPr>
              <a:t>目录</a:t>
            </a:r>
            <a:endParaRPr lang="zh-CN" altLang="en-US" sz="2100" dirty="0">
              <a:solidFill>
                <a:schemeClr val="bg1"/>
              </a:solidFill>
              <a:latin typeface="微软雅黑" panose="020B0503020204020204" charset="-122"/>
              <a:ea typeface="微软雅黑" panose="020B0503020204020204" charset="-122"/>
            </a:endParaRPr>
          </a:p>
        </p:txBody>
      </p:sp>
      <p:sp>
        <p:nvSpPr>
          <p:cNvPr id="41" name="Rectangle 30"/>
          <p:cNvSpPr/>
          <p:nvPr userDrawn="1"/>
        </p:nvSpPr>
        <p:spPr>
          <a:xfrm>
            <a:off x="3095020" y="1127347"/>
            <a:ext cx="2984656" cy="859631"/>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p>
        </p:txBody>
      </p:sp>
      <p:sp>
        <p:nvSpPr>
          <p:cNvPr id="42" name="Oval 18"/>
          <p:cNvSpPr>
            <a:spLocks noChangeArrowheads="1"/>
          </p:cNvSpPr>
          <p:nvPr userDrawn="1"/>
        </p:nvSpPr>
        <p:spPr bwMode="auto">
          <a:xfrm>
            <a:off x="2495100" y="1127583"/>
            <a:ext cx="1152525" cy="859631"/>
          </a:xfrm>
          <a:prstGeom prst="ellipse">
            <a:avLst/>
          </a:prstGeom>
          <a:solidFill>
            <a:schemeClr val="accent1"/>
          </a:solidFill>
          <a:ln>
            <a:noFill/>
          </a:ln>
        </p:spPr>
        <p:txBody>
          <a:bodyPr vert="horz" wrap="square" lIns="68580" tIns="34290" rIns="68580" bIns="34290" numCol="1" anchor="t" anchorCtr="0" compatLnSpc="1"/>
          <a:lstStyle/>
          <a:p>
            <a:endParaRPr lang="id-ID" sz="1015"/>
          </a:p>
        </p:txBody>
      </p:sp>
      <p:sp>
        <p:nvSpPr>
          <p:cNvPr id="43" name="TextBox 27"/>
          <p:cNvSpPr txBox="1"/>
          <p:nvPr userDrawn="1"/>
        </p:nvSpPr>
        <p:spPr>
          <a:xfrm>
            <a:off x="3860350" y="1335228"/>
            <a:ext cx="3427730" cy="437515"/>
          </a:xfrm>
          <a:prstGeom prst="rect">
            <a:avLst/>
          </a:prstGeom>
          <a:noFill/>
        </p:spPr>
        <p:txBody>
          <a:bodyPr wrap="square" rtlCol="0">
            <a:spAutoFit/>
          </a:bodyPr>
          <a:lstStyle/>
          <a:p>
            <a:pPr algn="l">
              <a:lnSpc>
                <a:spcPct val="150000"/>
              </a:lnSpc>
            </a:pPr>
            <a:r>
              <a:rPr lang="zh-CN" altLang="id-ID" sz="1500" dirty="0">
                <a:solidFill>
                  <a:schemeClr val="tx1">
                    <a:lumMod val="50000"/>
                    <a:lumOff val="50000"/>
                  </a:schemeClr>
                </a:solidFill>
                <a:latin typeface="微软雅黑" panose="020B0503020204020204" charset="-122"/>
                <a:ea typeface="微软雅黑" panose="020B0503020204020204" charset="-122"/>
              </a:rPr>
              <a:t>部门决算工作概述</a:t>
            </a:r>
            <a:endParaRPr lang="zh-CN" altLang="id-ID" sz="1500" dirty="0">
              <a:solidFill>
                <a:schemeClr val="tx1">
                  <a:lumMod val="50000"/>
                  <a:lumOff val="50000"/>
                </a:schemeClr>
              </a:solidFill>
              <a:latin typeface="微软雅黑" panose="020B0503020204020204" charset="-122"/>
              <a:ea typeface="微软雅黑" panose="020B0503020204020204" charset="-122"/>
            </a:endParaRPr>
          </a:p>
        </p:txBody>
      </p:sp>
      <p:sp>
        <p:nvSpPr>
          <p:cNvPr id="44" name="TextBox 28"/>
          <p:cNvSpPr txBox="1"/>
          <p:nvPr userDrawn="1"/>
        </p:nvSpPr>
        <p:spPr>
          <a:xfrm>
            <a:off x="2565585" y="1371423"/>
            <a:ext cx="1011555" cy="351155"/>
          </a:xfrm>
          <a:prstGeom prst="rect">
            <a:avLst/>
          </a:prstGeom>
          <a:noFill/>
        </p:spPr>
        <p:txBody>
          <a:bodyPr wrap="square" rtlCol="0">
            <a:spAutoFit/>
          </a:bodyPr>
          <a:lstStyle/>
          <a:p>
            <a:pPr algn="ctr">
              <a:lnSpc>
                <a:spcPct val="150000"/>
              </a:lnSpc>
            </a:pPr>
            <a:r>
              <a:rPr lang="zh-CN" altLang="id-ID" sz="1125" dirty="0">
                <a:solidFill>
                  <a:schemeClr val="bg1"/>
                </a:solidFill>
                <a:latin typeface="微软雅黑" panose="020B0503020204020204" charset="-122"/>
                <a:ea typeface="微软雅黑" panose="020B0503020204020204" charset="-122"/>
              </a:rPr>
              <a:t>第一部分</a:t>
            </a:r>
            <a:endParaRPr lang="zh-CN" altLang="id-ID" sz="1125" dirty="0">
              <a:solidFill>
                <a:schemeClr val="bg1"/>
              </a:solidFill>
              <a:latin typeface="微软雅黑" panose="020B0503020204020204" charset="-122"/>
              <a:ea typeface="微软雅黑" panose="020B0503020204020204" charset="-122"/>
            </a:endParaRPr>
          </a:p>
        </p:txBody>
      </p:sp>
      <p:sp>
        <p:nvSpPr>
          <p:cNvPr id="45" name="Rectangle 30"/>
          <p:cNvSpPr/>
          <p:nvPr userDrawn="1"/>
        </p:nvSpPr>
        <p:spPr>
          <a:xfrm>
            <a:off x="3081685" y="2279396"/>
            <a:ext cx="2984656" cy="859631"/>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p>
        </p:txBody>
      </p:sp>
      <p:sp>
        <p:nvSpPr>
          <p:cNvPr id="46" name="Oval 18"/>
          <p:cNvSpPr>
            <a:spLocks noChangeArrowheads="1"/>
          </p:cNvSpPr>
          <p:nvPr userDrawn="1"/>
        </p:nvSpPr>
        <p:spPr bwMode="auto">
          <a:xfrm>
            <a:off x="2501450" y="2279632"/>
            <a:ext cx="1152525" cy="859631"/>
          </a:xfrm>
          <a:prstGeom prst="ellipse">
            <a:avLst/>
          </a:prstGeom>
          <a:solidFill>
            <a:schemeClr val="accent1"/>
          </a:solidFill>
          <a:ln>
            <a:noFill/>
          </a:ln>
        </p:spPr>
        <p:txBody>
          <a:bodyPr vert="horz" wrap="square" lIns="68580" tIns="34290" rIns="68580" bIns="34290" numCol="1" anchor="t" anchorCtr="0" compatLnSpc="1"/>
          <a:lstStyle/>
          <a:p>
            <a:endParaRPr lang="id-ID" sz="1015"/>
          </a:p>
        </p:txBody>
      </p:sp>
      <p:sp>
        <p:nvSpPr>
          <p:cNvPr id="47" name="TextBox 53"/>
          <p:cNvSpPr txBox="1"/>
          <p:nvPr userDrawn="1"/>
        </p:nvSpPr>
        <p:spPr>
          <a:xfrm>
            <a:off x="2552250" y="2523472"/>
            <a:ext cx="1011555" cy="351155"/>
          </a:xfrm>
          <a:prstGeom prst="rect">
            <a:avLst/>
          </a:prstGeom>
          <a:noFill/>
        </p:spPr>
        <p:txBody>
          <a:bodyPr wrap="square" rtlCol="0">
            <a:spAutoFit/>
          </a:bodyPr>
          <a:lstStyle/>
          <a:p>
            <a:pPr algn="ctr">
              <a:lnSpc>
                <a:spcPct val="150000"/>
              </a:lnSpc>
            </a:pPr>
            <a:r>
              <a:rPr lang="zh-CN" altLang="id-ID" sz="1125" dirty="0">
                <a:solidFill>
                  <a:schemeClr val="bg1"/>
                </a:solidFill>
                <a:latin typeface="微软雅黑" panose="020B0503020204020204" charset="-122"/>
                <a:ea typeface="微软雅黑" panose="020B0503020204020204" charset="-122"/>
              </a:rPr>
              <a:t>第二部分</a:t>
            </a:r>
            <a:endParaRPr lang="zh-CN" altLang="id-ID" sz="1125" dirty="0">
              <a:solidFill>
                <a:schemeClr val="bg1"/>
              </a:solidFill>
              <a:latin typeface="微软雅黑" panose="020B0503020204020204" charset="-122"/>
              <a:ea typeface="微软雅黑" panose="020B0503020204020204" charset="-122"/>
            </a:endParaRPr>
          </a:p>
        </p:txBody>
      </p:sp>
      <p:sp>
        <p:nvSpPr>
          <p:cNvPr id="27" name="TextBox 52"/>
          <p:cNvSpPr txBox="1"/>
          <p:nvPr userDrawn="1"/>
        </p:nvSpPr>
        <p:spPr>
          <a:xfrm>
            <a:off x="3860350" y="2523472"/>
            <a:ext cx="4540885" cy="437515"/>
          </a:xfrm>
          <a:prstGeom prst="rect">
            <a:avLst/>
          </a:prstGeom>
          <a:noFill/>
        </p:spPr>
        <p:txBody>
          <a:bodyPr wrap="square" rtlCol="0">
            <a:spAutoFit/>
          </a:bodyPr>
          <a:lstStyle/>
          <a:p>
            <a:pPr algn="l">
              <a:lnSpc>
                <a:spcPct val="150000"/>
              </a:lnSpc>
            </a:pPr>
            <a:r>
              <a:rPr lang="en-US" altLang="zh-CN" sz="1500" dirty="0">
                <a:solidFill>
                  <a:schemeClr val="tx1">
                    <a:lumMod val="50000"/>
                    <a:lumOff val="50000"/>
                  </a:schemeClr>
                </a:solidFill>
                <a:latin typeface="微软雅黑" panose="020B0503020204020204" charset="-122"/>
                <a:ea typeface="微软雅黑" panose="020B0503020204020204" charset="-122"/>
              </a:rPr>
              <a:t>2020</a:t>
            </a:r>
            <a:r>
              <a:rPr lang="zh-CN" altLang="en-US" sz="1500" dirty="0">
                <a:solidFill>
                  <a:schemeClr val="tx1">
                    <a:lumMod val="50000"/>
                    <a:lumOff val="50000"/>
                  </a:schemeClr>
                </a:solidFill>
                <a:latin typeface="微软雅黑" panose="020B0503020204020204" charset="-122"/>
                <a:ea typeface="微软雅黑" panose="020B0503020204020204" charset="-122"/>
              </a:rPr>
              <a:t>年度部门决算报告</a:t>
            </a:r>
            <a:endParaRPr lang="zh-CN" altLang="id-ID" sz="1500" dirty="0">
              <a:solidFill>
                <a:schemeClr val="tx1">
                  <a:lumMod val="50000"/>
                  <a:lumOff val="50000"/>
                </a:schemeClr>
              </a:solidFill>
              <a:latin typeface="微软雅黑" panose="020B0503020204020204" charset="-122"/>
              <a:ea typeface="微软雅黑" panose="020B0503020204020204" charset="-122"/>
            </a:endParaRPr>
          </a:p>
        </p:txBody>
      </p:sp>
      <p:cxnSp>
        <p:nvCxnSpPr>
          <p:cNvPr id="26" name="直接连接符 25"/>
          <p:cNvCxnSpPr/>
          <p:nvPr userDrawn="1"/>
        </p:nvCxnSpPr>
        <p:spPr>
          <a:xfrm flipV="1">
            <a:off x="260597" y="4879181"/>
            <a:ext cx="605155" cy="381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29" name="图片 28" descr="财政部logo"/>
          <p:cNvPicPr>
            <a:picLocks noChangeAspect="1"/>
          </p:cNvPicPr>
          <p:nvPr userDrawn="1"/>
        </p:nvPicPr>
        <p:blipFill>
          <a:blip r:embed="rId2" cstate="print"/>
          <a:stretch>
            <a:fillRect/>
          </a:stretch>
        </p:blipFill>
        <p:spPr>
          <a:xfrm>
            <a:off x="6732240" y="4815047"/>
            <a:ext cx="1845310" cy="216694"/>
          </a:xfrm>
          <a:prstGeom prst="rect">
            <a:avLst/>
          </a:prstGeom>
        </p:spPr>
      </p:pic>
      <p:sp>
        <p:nvSpPr>
          <p:cNvPr id="30" name="灯片编号占位符 5"/>
          <p:cNvSpPr>
            <a:spLocks noGrp="1"/>
          </p:cNvSpPr>
          <p:nvPr>
            <p:ph type="sldNum" sz="quarter" idx="10"/>
          </p:nvPr>
        </p:nvSpPr>
        <p:spPr>
          <a:xfrm>
            <a:off x="6974904" y="4785996"/>
            <a:ext cx="2133600" cy="273844"/>
          </a:xfrm>
        </p:spPr>
        <p:txBody>
          <a:bodyPr/>
          <a:lstStyle>
            <a:lvl1pPr>
              <a:defRPr b="1">
                <a:solidFill>
                  <a:schemeClr val="tx1"/>
                </a:solidFill>
                <a:latin typeface="微软雅黑" panose="020B0503020204020204" charset="-122"/>
                <a:ea typeface="微软雅黑" panose="020B0503020204020204" charset="-122"/>
              </a:defRPr>
            </a:lvl1pPr>
          </a:lstStyle>
          <a:p>
            <a:fld id="{ED173647-899F-4A7C-9F3A-BDEF57847650}" type="slidenum">
              <a:rPr lang="zh-CN" altLang="en-US"/>
            </a:fld>
            <a:endParaRPr lang="zh-CN" altLang="en-US" dirty="0"/>
          </a:p>
        </p:txBody>
      </p:sp>
      <p:pic>
        <p:nvPicPr>
          <p:cNvPr id="28" name="图片 27"/>
          <p:cNvPicPr>
            <a:picLocks noChangeAspect="1"/>
          </p:cNvPicPr>
          <p:nvPr userDrawn="1"/>
        </p:nvPicPr>
        <p:blipFill>
          <a:blip r:embed="rId3" cstate="print"/>
          <a:stretch>
            <a:fillRect/>
          </a:stretch>
        </p:blipFill>
        <p:spPr>
          <a:xfrm>
            <a:off x="0" y="-3449"/>
            <a:ext cx="9144000" cy="516110"/>
          </a:xfrm>
          <a:prstGeom prst="rect">
            <a:avLst/>
          </a:prstGeom>
        </p:spPr>
      </p:pic>
      <p:sp>
        <p:nvSpPr>
          <p:cNvPr id="31" name="Rectangle 20"/>
          <p:cNvSpPr/>
          <p:nvPr userDrawn="1"/>
        </p:nvSpPr>
        <p:spPr>
          <a:xfrm>
            <a:off x="0" y="494132"/>
            <a:ext cx="9151242" cy="351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2" name="文本框 3"/>
          <p:cNvSpPr txBox="1">
            <a:spLocks noChangeArrowheads="1"/>
          </p:cNvSpPr>
          <p:nvPr userDrawn="1"/>
        </p:nvSpPr>
        <p:spPr bwMode="auto">
          <a:xfrm>
            <a:off x="4050467" y="543476"/>
            <a:ext cx="1313621"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500" b="0" dirty="0">
                <a:solidFill>
                  <a:schemeClr val="bg1"/>
                </a:solidFill>
                <a:latin typeface="微软雅黑" panose="020B0503020204020204" charset="-122"/>
                <a:ea typeface="微软雅黑" panose="020B0503020204020204" charset="-122"/>
              </a:rPr>
              <a:t>目录</a:t>
            </a:r>
            <a:endParaRPr lang="zh-CN" altLang="en-US" sz="1500" b="1" dirty="0">
              <a:solidFill>
                <a:schemeClr val="bg1"/>
              </a:solidFill>
              <a:latin typeface="微软雅黑" panose="020B0503020204020204" charset="-122"/>
              <a:ea typeface="微软雅黑" panose="020B0503020204020204" charset="-122"/>
            </a:endParaRPr>
          </a:p>
        </p:txBody>
      </p:sp>
      <p:sp>
        <p:nvSpPr>
          <p:cNvPr id="33" name="Rectangle 30"/>
          <p:cNvSpPr/>
          <p:nvPr userDrawn="1"/>
        </p:nvSpPr>
        <p:spPr>
          <a:xfrm>
            <a:off x="3095020" y="3425015"/>
            <a:ext cx="2984656" cy="859631"/>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p>
        </p:txBody>
      </p:sp>
      <p:sp>
        <p:nvSpPr>
          <p:cNvPr id="36" name="Oval 18"/>
          <p:cNvSpPr>
            <a:spLocks noChangeArrowheads="1"/>
          </p:cNvSpPr>
          <p:nvPr userDrawn="1"/>
        </p:nvSpPr>
        <p:spPr bwMode="auto">
          <a:xfrm>
            <a:off x="2514785" y="3425252"/>
            <a:ext cx="1152525" cy="859631"/>
          </a:xfrm>
          <a:prstGeom prst="ellipse">
            <a:avLst/>
          </a:prstGeom>
          <a:solidFill>
            <a:schemeClr val="accent1"/>
          </a:solidFill>
          <a:ln>
            <a:noFill/>
          </a:ln>
        </p:spPr>
        <p:txBody>
          <a:bodyPr vert="horz" wrap="square" lIns="68580" tIns="34290" rIns="68580" bIns="34290" numCol="1" anchor="t" anchorCtr="0" compatLnSpc="1"/>
          <a:lstStyle/>
          <a:p>
            <a:endParaRPr lang="id-ID" sz="1015"/>
          </a:p>
        </p:txBody>
      </p:sp>
      <p:sp>
        <p:nvSpPr>
          <p:cNvPr id="37" name="TextBox 53"/>
          <p:cNvSpPr txBox="1"/>
          <p:nvPr userDrawn="1"/>
        </p:nvSpPr>
        <p:spPr>
          <a:xfrm>
            <a:off x="2565585" y="3669092"/>
            <a:ext cx="1011555" cy="351155"/>
          </a:xfrm>
          <a:prstGeom prst="rect">
            <a:avLst/>
          </a:prstGeom>
          <a:noFill/>
        </p:spPr>
        <p:txBody>
          <a:bodyPr wrap="square" rtlCol="0">
            <a:spAutoFit/>
          </a:bodyPr>
          <a:lstStyle/>
          <a:p>
            <a:pPr algn="ctr">
              <a:lnSpc>
                <a:spcPct val="150000"/>
              </a:lnSpc>
            </a:pPr>
            <a:r>
              <a:rPr lang="zh-CN" altLang="id-ID" sz="1125" dirty="0">
                <a:solidFill>
                  <a:schemeClr val="bg1"/>
                </a:solidFill>
                <a:latin typeface="微软雅黑" panose="020B0503020204020204" charset="-122"/>
                <a:ea typeface="微软雅黑" panose="020B0503020204020204" charset="-122"/>
              </a:rPr>
              <a:t>第</a:t>
            </a:r>
            <a:r>
              <a:rPr lang="zh-CN" altLang="en-US" sz="1125" dirty="0">
                <a:solidFill>
                  <a:schemeClr val="bg1"/>
                </a:solidFill>
                <a:latin typeface="微软雅黑" panose="020B0503020204020204" charset="-122"/>
                <a:ea typeface="微软雅黑" panose="020B0503020204020204" charset="-122"/>
              </a:rPr>
              <a:t>二</a:t>
            </a:r>
            <a:r>
              <a:rPr lang="zh-CN" altLang="id-ID" sz="1125" dirty="0">
                <a:solidFill>
                  <a:schemeClr val="bg1"/>
                </a:solidFill>
                <a:latin typeface="微软雅黑" panose="020B0503020204020204" charset="-122"/>
                <a:ea typeface="微软雅黑" panose="020B0503020204020204" charset="-122"/>
              </a:rPr>
              <a:t>部分</a:t>
            </a:r>
            <a:endParaRPr lang="zh-CN" altLang="id-ID" sz="1125" dirty="0">
              <a:solidFill>
                <a:schemeClr val="bg1"/>
              </a:solidFill>
              <a:latin typeface="微软雅黑" panose="020B0503020204020204" charset="-122"/>
              <a:ea typeface="微软雅黑" panose="020B0503020204020204" charset="-122"/>
            </a:endParaRPr>
          </a:p>
        </p:txBody>
      </p:sp>
      <p:sp>
        <p:nvSpPr>
          <p:cNvPr id="38" name="TextBox 52"/>
          <p:cNvSpPr txBox="1"/>
          <p:nvPr userDrawn="1"/>
        </p:nvSpPr>
        <p:spPr>
          <a:xfrm>
            <a:off x="3873685" y="3669092"/>
            <a:ext cx="4540885" cy="437515"/>
          </a:xfrm>
          <a:prstGeom prst="rect">
            <a:avLst/>
          </a:prstGeom>
          <a:noFill/>
        </p:spPr>
        <p:txBody>
          <a:bodyPr wrap="square" rtlCol="0">
            <a:spAutoFit/>
          </a:bodyPr>
          <a:lstStyle/>
          <a:p>
            <a:pPr algn="l">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重点业务事项举例</a:t>
            </a:r>
            <a:endParaRPr lang="zh-CN" altLang="id-ID" sz="15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3"/>
                                        </p:tgtEl>
                                        <p:attrNameLst>
                                          <p:attrName>style.color</p:attrName>
                                        </p:attrNameLst>
                                      </p:cBhvr>
                                      <p:by>
                                        <p:hsl h="0" s="-12549" l="-25098"/>
                                      </p:by>
                                    </p:animClr>
                                    <p:animClr clrSpc="hsl" dir="cw">
                                      <p:cBhvr>
                                        <p:cTn id="7" dur="500" fill="hold"/>
                                        <p:tgtEl>
                                          <p:spTgt spid="33"/>
                                        </p:tgtEl>
                                        <p:attrNameLst>
                                          <p:attrName>fillcolor</p:attrName>
                                        </p:attrNameLst>
                                      </p:cBhvr>
                                      <p:by>
                                        <p:hsl h="0" s="-12549" l="-25098"/>
                                      </p:by>
                                    </p:animClr>
                                    <p:animClr clrSpc="hsl" dir="cw">
                                      <p:cBhvr>
                                        <p:cTn id="8" dur="500" fill="hold"/>
                                        <p:tgtEl>
                                          <p:spTgt spid="33"/>
                                        </p:tgtEl>
                                        <p:attrNameLst>
                                          <p:attrName>stroke.color</p:attrName>
                                        </p:attrNameLst>
                                      </p:cBhvr>
                                      <p:by>
                                        <p:hsl h="0" s="-12549" l="-25098"/>
                                      </p:by>
                                    </p:animClr>
                                    <p:set>
                                      <p:cBhvr>
                                        <p:cTn id="9" dur="500" fill="hold"/>
                                        <p:tgtEl>
                                          <p:spTgt spid="33"/>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36"/>
                                        </p:tgtEl>
                                        <p:attrNameLst>
                                          <p:attrName>style.color</p:attrName>
                                        </p:attrNameLst>
                                      </p:cBhvr>
                                      <p:by>
                                        <p:hsl h="0" s="-12549" l="-25098"/>
                                      </p:by>
                                    </p:animClr>
                                    <p:animClr clrSpc="hsl" dir="cw">
                                      <p:cBhvr>
                                        <p:cTn id="12" dur="500" fill="hold"/>
                                        <p:tgtEl>
                                          <p:spTgt spid="36"/>
                                        </p:tgtEl>
                                        <p:attrNameLst>
                                          <p:attrName>fillcolor</p:attrName>
                                        </p:attrNameLst>
                                      </p:cBhvr>
                                      <p:by>
                                        <p:hsl h="0" s="-12549" l="-25098"/>
                                      </p:by>
                                    </p:animClr>
                                    <p:animClr clrSpc="hsl" dir="cw">
                                      <p:cBhvr>
                                        <p:cTn id="13" dur="500" fill="hold"/>
                                        <p:tgtEl>
                                          <p:spTgt spid="36"/>
                                        </p:tgtEl>
                                        <p:attrNameLst>
                                          <p:attrName>stroke.color</p:attrName>
                                        </p:attrNameLst>
                                      </p:cBhvr>
                                      <p:by>
                                        <p:hsl h="0" s="-12549" l="-25098"/>
                                      </p:by>
                                    </p:animClr>
                                    <p:set>
                                      <p:cBhvr>
                                        <p:cTn id="14" dur="500" fill="hold"/>
                                        <p:tgtEl>
                                          <p:spTgt spid="36"/>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37"/>
                                        </p:tgtEl>
                                        <p:attrNameLst>
                                          <p:attrName>style.color</p:attrName>
                                        </p:attrNameLst>
                                      </p:cBhvr>
                                      <p:by>
                                        <p:hsl h="0" s="-12549" l="-25098"/>
                                      </p:by>
                                    </p:animClr>
                                    <p:animClr clrSpc="hsl" dir="cw">
                                      <p:cBhvr>
                                        <p:cTn id="17" dur="500" fill="hold"/>
                                        <p:tgtEl>
                                          <p:spTgt spid="37"/>
                                        </p:tgtEl>
                                        <p:attrNameLst>
                                          <p:attrName>fillcolor</p:attrName>
                                        </p:attrNameLst>
                                      </p:cBhvr>
                                      <p:by>
                                        <p:hsl h="0" s="-12549" l="-25098"/>
                                      </p:by>
                                    </p:animClr>
                                    <p:animClr clrSpc="hsl" dir="cw">
                                      <p:cBhvr>
                                        <p:cTn id="18" dur="500" fill="hold"/>
                                        <p:tgtEl>
                                          <p:spTgt spid="37"/>
                                        </p:tgtEl>
                                        <p:attrNameLst>
                                          <p:attrName>stroke.color</p:attrName>
                                        </p:attrNameLst>
                                      </p:cBhvr>
                                      <p:by>
                                        <p:hsl h="0" s="-12549" l="-25098"/>
                                      </p:by>
                                    </p:animClr>
                                    <p:set>
                                      <p:cBhvr>
                                        <p:cTn id="19" dur="500" fill="hold"/>
                                        <p:tgtEl>
                                          <p:spTgt spid="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6" grpId="0" bldLvl="0" animBg="1"/>
      <p:bldP spid="3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节标题">
    <p:spTree>
      <p:nvGrpSpPr>
        <p:cNvPr id="1" name=""/>
        <p:cNvGrpSpPr/>
        <p:nvPr/>
      </p:nvGrpSpPr>
      <p:grpSpPr>
        <a:xfrm>
          <a:off x="0" y="0"/>
          <a:ext cx="0" cy="0"/>
          <a:chOff x="0" y="0"/>
          <a:chExt cx="0" cy="0"/>
        </a:xfrm>
      </p:grpSpPr>
      <p:grpSp>
        <p:nvGrpSpPr>
          <p:cNvPr id="4" name="组合 14"/>
          <p:cNvGrpSpPr/>
          <p:nvPr userDrawn="1"/>
        </p:nvGrpSpPr>
        <p:grpSpPr bwMode="auto">
          <a:xfrm>
            <a:off x="468313" y="46435"/>
            <a:ext cx="3060700" cy="426561"/>
            <a:chOff x="581353" y="888831"/>
            <a:chExt cx="3060699" cy="568797"/>
          </a:xfrm>
        </p:grpSpPr>
        <p:sp>
          <p:nvSpPr>
            <p:cNvPr id="11" name="文本框 15"/>
            <p:cNvSpPr txBox="1">
              <a:spLocks noChangeArrowheads="1"/>
            </p:cNvSpPr>
            <p:nvPr/>
          </p:nvSpPr>
          <p:spPr bwMode="auto">
            <a:xfrm>
              <a:off x="581353" y="1196832"/>
              <a:ext cx="2024061"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r>
                <a:rPr lang="en-US" altLang="zh-CN" sz="675" b="1">
                  <a:solidFill>
                    <a:prstClr val="white"/>
                  </a:solidFill>
                  <a:latin typeface="Ebrima" panose="02000000000000000000" pitchFamily="2" charset="0"/>
                </a:rPr>
                <a:t>Ministry of Finance of the People</a:t>
              </a:r>
              <a:endParaRPr lang="zh-CN" altLang="en-US" sz="675"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6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r>
                <a:rPr lang="zh-CN" altLang="en-US" sz="1200" b="1">
                  <a:solidFill>
                    <a:prstClr val="white"/>
                  </a:solidFill>
                  <a:latin typeface="宋体" panose="02010600030101010101" pitchFamily="2" charset="-122"/>
                </a:rPr>
                <a:t>中华人民共和国财政部</a:t>
              </a:r>
              <a:endParaRPr lang="en-US" altLang="zh-CN" sz="12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1048385"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r>
                <a:rPr lang="en-US" altLang="zh-CN" sz="675" b="1">
                  <a:solidFill>
                    <a:prstClr val="white"/>
                  </a:solidFill>
                  <a:latin typeface="Ebrima" panose="02000000000000000000" pitchFamily="2" charset="0"/>
                </a:rPr>
                <a:t>︐s Republic of China</a:t>
              </a:r>
              <a:endParaRPr lang="zh-CN" altLang="en-US" sz="675" b="1">
                <a:solidFill>
                  <a:prstClr val="white"/>
                </a:solidFill>
                <a:latin typeface="Ebrima" panose="02000000000000000000" pitchFamily="2" charset="0"/>
              </a:endParaRPr>
            </a:p>
          </p:txBody>
        </p:sp>
      </p:grpSp>
      <p:grpSp>
        <p:nvGrpSpPr>
          <p:cNvPr id="5" name="组合 8"/>
          <p:cNvGrpSpPr/>
          <p:nvPr userDrawn="1"/>
        </p:nvGrpSpPr>
        <p:grpSpPr bwMode="auto">
          <a:xfrm>
            <a:off x="468313" y="46435"/>
            <a:ext cx="3060700" cy="426561"/>
            <a:chOff x="581353" y="888831"/>
            <a:chExt cx="3060699" cy="568797"/>
          </a:xfrm>
        </p:grpSpPr>
        <p:sp>
          <p:nvSpPr>
            <p:cNvPr id="51" name="文本框 9"/>
            <p:cNvSpPr txBox="1">
              <a:spLocks noChangeArrowheads="1"/>
            </p:cNvSpPr>
            <p:nvPr/>
          </p:nvSpPr>
          <p:spPr bwMode="auto">
            <a:xfrm>
              <a:off x="581353" y="1196832"/>
              <a:ext cx="2024061"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r>
                <a:rPr lang="en-US" altLang="zh-CN" sz="675" b="1">
                  <a:solidFill>
                    <a:prstClr val="white"/>
                  </a:solidFill>
                  <a:latin typeface="Ebrima" panose="02000000000000000000" pitchFamily="2" charset="0"/>
                </a:rPr>
                <a:t>Ministry of Finance of the People</a:t>
              </a:r>
              <a:endParaRPr lang="zh-CN" altLang="en-US" sz="675"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6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r>
                <a:rPr lang="zh-CN" altLang="en-US" sz="1200" b="1">
                  <a:solidFill>
                    <a:prstClr val="white"/>
                  </a:solidFill>
                  <a:latin typeface="宋体" panose="02010600030101010101" pitchFamily="2" charset="-122"/>
                </a:rPr>
                <a:t>中华人民共和国财政部</a:t>
              </a:r>
              <a:endParaRPr lang="en-US" altLang="zh-CN" sz="12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1048385"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r>
                <a:rPr lang="en-US" altLang="zh-CN" sz="675" b="1" dirty="0">
                  <a:solidFill>
                    <a:prstClr val="white"/>
                  </a:solidFill>
                  <a:latin typeface="Ebrima" panose="02000000000000000000" pitchFamily="2" charset="0"/>
                </a:rPr>
                <a:t>︐s Republic of China</a:t>
              </a:r>
              <a:endParaRPr lang="zh-CN" altLang="en-US" sz="675" b="1" dirty="0">
                <a:solidFill>
                  <a:prstClr val="white"/>
                </a:solidFill>
                <a:latin typeface="Ebrima" panose="02000000000000000000" pitchFamily="2" charset="0"/>
              </a:endParaRPr>
            </a:p>
          </p:txBody>
        </p:sp>
      </p:grpSp>
      <p:grpSp>
        <p:nvGrpSpPr>
          <p:cNvPr id="6" name="组合 14"/>
          <p:cNvGrpSpPr/>
          <p:nvPr userDrawn="1"/>
        </p:nvGrpSpPr>
        <p:grpSpPr bwMode="auto">
          <a:xfrm>
            <a:off x="468313" y="46435"/>
            <a:ext cx="3060700" cy="426561"/>
            <a:chOff x="581353" y="888831"/>
            <a:chExt cx="3060699" cy="568797"/>
          </a:xfrm>
        </p:grpSpPr>
        <p:sp>
          <p:nvSpPr>
            <p:cNvPr id="55" name="文本框 15"/>
            <p:cNvSpPr txBox="1">
              <a:spLocks noChangeArrowheads="1"/>
            </p:cNvSpPr>
            <p:nvPr/>
          </p:nvSpPr>
          <p:spPr bwMode="auto">
            <a:xfrm>
              <a:off x="581353" y="1196832"/>
              <a:ext cx="2024061"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r>
                <a:rPr lang="en-US" altLang="zh-CN" sz="675" b="1">
                  <a:solidFill>
                    <a:prstClr val="white"/>
                  </a:solidFill>
                  <a:latin typeface="Ebrima" panose="02000000000000000000" pitchFamily="2" charset="0"/>
                </a:rPr>
                <a:t>Ministry of Finance of the People</a:t>
              </a:r>
              <a:endParaRPr lang="zh-CN" altLang="en-US" sz="675"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6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r>
                <a:rPr lang="zh-CN" altLang="en-US" sz="1200" b="1">
                  <a:solidFill>
                    <a:prstClr val="white"/>
                  </a:solidFill>
                  <a:latin typeface="宋体" panose="02010600030101010101" pitchFamily="2" charset="-122"/>
                </a:rPr>
                <a:t>中华人民共和国财政部</a:t>
              </a:r>
              <a:endParaRPr lang="en-US" altLang="zh-CN" sz="12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1048385" cy="2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r>
                <a:rPr lang="en-US" altLang="zh-CN" sz="675" b="1">
                  <a:solidFill>
                    <a:prstClr val="white"/>
                  </a:solidFill>
                  <a:latin typeface="Ebrima" panose="02000000000000000000" pitchFamily="2" charset="0"/>
                </a:rPr>
                <a:t>︐s Republic of China</a:t>
              </a:r>
              <a:endParaRPr lang="zh-CN" altLang="en-US" sz="675" b="1">
                <a:solidFill>
                  <a:prstClr val="white"/>
                </a:solidFill>
                <a:latin typeface="Ebrima" panose="02000000000000000000" pitchFamily="2" charset="0"/>
              </a:endParaRPr>
            </a:p>
          </p:txBody>
        </p:sp>
      </p:grpSp>
      <p:grpSp>
        <p:nvGrpSpPr>
          <p:cNvPr id="7" name="Group 21"/>
          <p:cNvGrpSpPr/>
          <p:nvPr userDrawn="1"/>
        </p:nvGrpSpPr>
        <p:grpSpPr>
          <a:xfrm>
            <a:off x="3501369" y="843558"/>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4879181"/>
            <a:ext cx="605155" cy="381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8" name="Group 21"/>
          <p:cNvGrpSpPr/>
          <p:nvPr userDrawn="1"/>
        </p:nvGrpSpPr>
        <p:grpSpPr>
          <a:xfrm>
            <a:off x="3529013" y="86034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156880"/>
            <a:ext cx="9144000" cy="686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prstClr val="white"/>
              </a:solidFill>
            </a:endParaRPr>
          </a:p>
        </p:txBody>
      </p:sp>
      <p:grpSp>
        <p:nvGrpSpPr>
          <p:cNvPr id="9" name="Group 21"/>
          <p:cNvGrpSpPr/>
          <p:nvPr userDrawn="1"/>
        </p:nvGrpSpPr>
        <p:grpSpPr>
          <a:xfrm>
            <a:off x="2858294" y="681539"/>
            <a:ext cx="3441898" cy="178801"/>
            <a:chOff x="4496005" y="1133044"/>
            <a:chExt cx="2315262" cy="0"/>
          </a:xfrm>
        </p:grpSpPr>
        <p:cxnSp>
          <p:nvCxnSpPr>
            <p:cNvPr id="80"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 name="矩形 1"/>
          <p:cNvSpPr/>
          <p:nvPr userDrawn="1"/>
        </p:nvSpPr>
        <p:spPr>
          <a:xfrm>
            <a:off x="3059832" y="303498"/>
            <a:ext cx="2316480" cy="414020"/>
          </a:xfrm>
          <a:prstGeom prst="rect">
            <a:avLst/>
          </a:prstGeom>
        </p:spPr>
        <p:txBody>
          <a:bodyPr wrap="none">
            <a:spAutoFit/>
          </a:bodyPr>
          <a:lstStyle/>
          <a:p>
            <a:pPr eaLnBrk="1" hangingPunct="1">
              <a:buFont typeface="Arial" panose="020B0604020202020204" pitchFamily="34" charset="0"/>
              <a:buNone/>
            </a:pPr>
            <a:r>
              <a:rPr lang="zh-CN" altLang="en-US" sz="2100" dirty="0">
                <a:solidFill>
                  <a:prstClr val="white"/>
                </a:solidFill>
                <a:latin typeface="微软雅黑" panose="020B0503020204020204" charset="-122"/>
                <a:ea typeface="微软雅黑" panose="020B0503020204020204" charset="-122"/>
              </a:rPr>
              <a:t>部门决算分析应用</a:t>
            </a:r>
            <a:endParaRPr lang="zh-CN" altLang="en-US" sz="2100" dirty="0">
              <a:solidFill>
                <a:prstClr val="white"/>
              </a:solidFill>
              <a:latin typeface="微软雅黑" panose="020B0503020204020204" charset="-122"/>
              <a:ea typeface="微软雅黑" panose="020B0503020204020204" charset="-122"/>
            </a:endParaRPr>
          </a:p>
        </p:txBody>
      </p:sp>
      <p:sp>
        <p:nvSpPr>
          <p:cNvPr id="31" name="矩形 30"/>
          <p:cNvSpPr/>
          <p:nvPr userDrawn="1"/>
        </p:nvSpPr>
        <p:spPr>
          <a:xfrm>
            <a:off x="827584" y="4771187"/>
            <a:ext cx="2816977" cy="252730"/>
          </a:xfrm>
          <a:prstGeom prst="rect">
            <a:avLst/>
          </a:prstGeom>
        </p:spPr>
        <p:txBody>
          <a:bodyPr wrap="square">
            <a:spAutoFit/>
          </a:bodyPr>
          <a:lstStyle/>
          <a:p>
            <a:pPr eaLnBrk="1" hangingPunct="1">
              <a:spcBef>
                <a:spcPct val="20000"/>
              </a:spcBef>
              <a:buClr>
                <a:srgbClr val="0000FF"/>
              </a:buClr>
              <a:buSzPct val="120000"/>
              <a:defRPr/>
            </a:pPr>
            <a:r>
              <a:rPr lang="zh-CN" altLang="en-US" sz="1050" b="1" kern="0" dirty="0">
                <a:solidFill>
                  <a:prstClr val="white">
                    <a:lumMod val="65000"/>
                  </a:prstClr>
                </a:solidFill>
                <a:latin typeface="微软雅黑" panose="020B0503020204020204" charset="-122"/>
                <a:ea typeface="微软雅黑" panose="020B0503020204020204" charset="-122"/>
              </a:rPr>
              <a:t>第二部分</a:t>
            </a:r>
            <a:r>
              <a:rPr lang="en-US" altLang="zh-CN" sz="1050" b="1" kern="0" dirty="0">
                <a:solidFill>
                  <a:prstClr val="white">
                    <a:lumMod val="65000"/>
                  </a:prstClr>
                </a:solidFill>
                <a:latin typeface="微软雅黑" panose="020B0503020204020204" charset="-122"/>
                <a:ea typeface="微软雅黑" panose="020B0503020204020204" charset="-122"/>
              </a:rPr>
              <a:t>~</a:t>
            </a:r>
            <a:r>
              <a:rPr lang="zh-CN" altLang="en-US" sz="1050" b="1" kern="0" dirty="0">
                <a:solidFill>
                  <a:prstClr val="white">
                    <a:lumMod val="65000"/>
                  </a:prstClr>
                </a:solidFill>
                <a:latin typeface="微软雅黑" panose="020B0503020204020204" charset="-122"/>
                <a:ea typeface="微软雅黑" panose="020B0503020204020204" charset="-122"/>
              </a:rPr>
              <a:t>部门决算报表编制说明</a:t>
            </a:r>
            <a:endParaRPr lang="zh-CN" altLang="en-US" sz="1050" b="1" kern="0" dirty="0">
              <a:solidFill>
                <a:prstClr val="white">
                  <a:lumMod val="65000"/>
                </a:prstClr>
              </a:solidFill>
              <a:latin typeface="微软雅黑" panose="020B0503020204020204" charset="-122"/>
              <a:ea typeface="微软雅黑" panose="020B0503020204020204" charset="-122"/>
              <a:hlinkClick r:id="" action="ppaction://noaction"/>
            </a:endParaRPr>
          </a:p>
        </p:txBody>
      </p:sp>
      <p:pic>
        <p:nvPicPr>
          <p:cNvPr id="33" name="图片 32" descr="财政部logo"/>
          <p:cNvPicPr>
            <a:picLocks noChangeAspect="1"/>
          </p:cNvPicPr>
          <p:nvPr userDrawn="1"/>
        </p:nvPicPr>
        <p:blipFill>
          <a:blip r:embed="rId2" cstate="print"/>
          <a:stretch>
            <a:fillRect/>
          </a:stretch>
        </p:blipFill>
        <p:spPr>
          <a:xfrm>
            <a:off x="6732240" y="4815047"/>
            <a:ext cx="1845310" cy="216694"/>
          </a:xfrm>
          <a:prstGeom prst="rect">
            <a:avLst/>
          </a:prstGeom>
        </p:spPr>
      </p:pic>
      <p:sp>
        <p:nvSpPr>
          <p:cNvPr id="34" name="灯片编号占位符 5"/>
          <p:cNvSpPr>
            <a:spLocks noGrp="1"/>
          </p:cNvSpPr>
          <p:nvPr>
            <p:ph type="sldNum" sz="quarter" idx="10"/>
          </p:nvPr>
        </p:nvSpPr>
        <p:spPr>
          <a:xfrm>
            <a:off x="6974904" y="4785996"/>
            <a:ext cx="2133600" cy="273844"/>
          </a:xfrm>
        </p:spPr>
        <p:txBody>
          <a:bodyPr/>
          <a:lstStyle>
            <a:lvl1pPr>
              <a:defRPr b="1">
                <a:solidFill>
                  <a:schemeClr val="tx1"/>
                </a:solidFill>
                <a:latin typeface="微软雅黑" panose="020B0503020204020204" charset="-122"/>
                <a:ea typeface="微软雅黑" panose="020B0503020204020204" charset="-122"/>
              </a:defRPr>
            </a:lvl1pPr>
          </a:lstStyle>
          <a:p>
            <a:fld id="{ED173647-899F-4A7C-9F3A-BDEF57847650}" type="slidenum">
              <a:rPr lang="zh-CN" altLang="en-US"/>
            </a:fld>
            <a:endParaRPr lang="zh-CN" altLang="en-US" dirty="0"/>
          </a:p>
        </p:txBody>
      </p:sp>
      <p:grpSp>
        <p:nvGrpSpPr>
          <p:cNvPr id="10" name="组合 31"/>
          <p:cNvGrpSpPr/>
          <p:nvPr userDrawn="1"/>
        </p:nvGrpSpPr>
        <p:grpSpPr>
          <a:xfrm>
            <a:off x="0" y="-3449"/>
            <a:ext cx="9151242" cy="849249"/>
            <a:chOff x="0" y="-4599"/>
            <a:chExt cx="9151242" cy="1132332"/>
          </a:xfrm>
        </p:grpSpPr>
        <p:pic>
          <p:nvPicPr>
            <p:cNvPr id="35" name="图片 34"/>
            <p:cNvPicPr>
              <a:picLocks noChangeAspect="1"/>
            </p:cNvPicPr>
            <p:nvPr userDrawn="1"/>
          </p:nvPicPr>
          <p:blipFill>
            <a:blip r:embed="rId3" cstate="print"/>
            <a:stretch>
              <a:fillRect/>
            </a:stretch>
          </p:blipFill>
          <p:spPr>
            <a:xfrm>
              <a:off x="0" y="-4599"/>
              <a:ext cx="9144000" cy="688146"/>
            </a:xfrm>
            <a:prstGeom prst="rect">
              <a:avLst/>
            </a:prstGeom>
          </p:spPr>
        </p:pic>
        <p:sp>
          <p:nvSpPr>
            <p:cNvPr id="36" name="Rectangle 20"/>
            <p:cNvSpPr/>
            <p:nvPr userDrawn="1"/>
          </p:nvSpPr>
          <p:spPr>
            <a:xfrm>
              <a:off x="0" y="658842"/>
              <a:ext cx="9151242" cy="468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grpSp>
      <p:sp>
        <p:nvSpPr>
          <p:cNvPr id="3" name="矩形 2"/>
          <p:cNvSpPr/>
          <p:nvPr userDrawn="1"/>
        </p:nvSpPr>
        <p:spPr>
          <a:xfrm>
            <a:off x="3262541" y="531466"/>
            <a:ext cx="1706880" cy="321945"/>
          </a:xfrm>
          <a:prstGeom prst="rect">
            <a:avLst/>
          </a:prstGeom>
        </p:spPr>
        <p:txBody>
          <a:bodyPr wrap="none">
            <a:spAutoFit/>
          </a:bodyPr>
          <a:lstStyle/>
          <a:p>
            <a:r>
              <a:rPr lang="zh-CN" altLang="en-US" sz="1500" dirty="0">
                <a:solidFill>
                  <a:schemeClr val="bg1"/>
                </a:solidFill>
                <a:latin typeface="微软雅黑" panose="020B0503020204020204" charset="-122"/>
                <a:ea typeface="微软雅黑" panose="020B0503020204020204" charset="-122"/>
              </a:rPr>
              <a:t>部门决算分析应用</a:t>
            </a:r>
            <a:endParaRPr lang="zh-CN" altLang="en-US" sz="15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94"/>
            <a:ext cx="7886700" cy="2140037"/>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877"/>
            <a:ext cx="7886700" cy="1125395"/>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545781"/>
            <a:ext cx="4032504" cy="304988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4296" y="1545781"/>
            <a:ext cx="4032504" cy="304988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6"/>
            <a:ext cx="7886700" cy="994397"/>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4131"/>
            <a:ext cx="3655181" cy="618074"/>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487"/>
            <a:ext cx="3655181" cy="264381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4131"/>
            <a:ext cx="3673182" cy="618074"/>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487"/>
            <a:ext cx="3673182" cy="264381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18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736"/>
            <a:ext cx="4629150" cy="3656046"/>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a:t>单击此处编辑母版文本样式</a:t>
            </a:r>
            <a:endParaRPr lang="zh-CN" altLang="en-US" strike="noStrike" noProof="1"/>
          </a:p>
          <a:p>
            <a:pPr lvl="1" fontAlgn="base"/>
            <a:r>
              <a:rPr lang="zh-CN" altLang="en-US" sz="1575"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125" strike="noStrike" noProof="1"/>
              <a:t>第四级</a:t>
            </a:r>
            <a:endParaRPr lang="zh-CN" altLang="en-US" strike="noStrike" noProof="1"/>
          </a:p>
          <a:p>
            <a:pPr lvl="4" fontAlgn="base"/>
            <a:r>
              <a:rPr lang="zh-CN" altLang="en-US" sz="1125" strike="noStrike" noProof="1"/>
              <a:t>第五级</a:t>
            </a:r>
            <a:endParaRPr lang="zh-CN" altLang="en-US" strike="noStrike" noProof="1"/>
          </a:p>
        </p:txBody>
      </p:sp>
      <p:sp>
        <p:nvSpPr>
          <p:cNvPr id="4" name="文本占位符 3"/>
          <p:cNvSpPr>
            <a:spLocks noGrp="1"/>
          </p:cNvSpPr>
          <p:nvPr>
            <p:ph type="body" sz="half" idx="2"/>
          </p:nvPr>
        </p:nvSpPr>
        <p:spPr>
          <a:xfrm>
            <a:off x="629841" y="1543399"/>
            <a:ext cx="2949178" cy="285933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矩形 7"/>
          <p:cNvSpPr/>
          <p:nvPr userDrawn="1"/>
        </p:nvSpPr>
        <p:spPr>
          <a:xfrm>
            <a:off x="7828280" y="682625"/>
            <a:ext cx="1315720" cy="521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757439" y="0"/>
            <a:ext cx="7397674" cy="855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userDrawn="1"/>
        </p:nvSpPr>
        <p:spPr>
          <a:xfrm>
            <a:off x="0" y="0"/>
            <a:ext cx="5299702" cy="855663"/>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9" name="标题 8"/>
          <p:cNvSpPr txBox="1">
            <a:spLocks noGrp="1"/>
          </p:cNvSpPr>
          <p:nvPr>
            <p:ph type="title"/>
          </p:nvPr>
        </p:nvSpPr>
        <p:spPr>
          <a:xfrm>
            <a:off x="135890" y="228600"/>
            <a:ext cx="4493260" cy="398780"/>
          </a:xfrm>
          <a:noFill/>
        </p:spPr>
        <p:txBody>
          <a:bodyPr wrap="square">
            <a:spAutoFit/>
            <a:scene3d>
              <a:camera prst="orthographicFront"/>
              <a:lightRig rig="threePt" dir="t"/>
            </a:scene3d>
            <a:sp3d contourW="12700"/>
          </a:bodyPr>
          <a:lstStyle>
            <a:lvl1pPr marL="0" marR="0" algn="l" defTabSz="914400" rtl="0" eaLnBrk="1" fontAlgn="auto" latinLnBrk="0" hangingPunct="1">
              <a:lnSpc>
                <a:spcPct val="100000"/>
              </a:lnSpc>
              <a:spcBef>
                <a:spcPts val="0"/>
              </a:spcBef>
              <a:spcAft>
                <a:spcPts val="0"/>
              </a:spcAft>
              <a:buClrTx/>
              <a:buSzTx/>
              <a:buFontTx/>
              <a:buNone/>
              <a:defRPr sz="2000" b="1">
                <a:solidFill>
                  <a:schemeClr val="bg1"/>
                </a:solidFill>
                <a:latin typeface="华文中宋" panose="02010600040101010101" pitchFamily="2" charset="-122"/>
                <a:ea typeface="华文中宋" panose="02010600040101010101" pitchFamily="2" charset="-122"/>
              </a:defRPr>
            </a:lvl1pPr>
          </a:lstStyle>
          <a:p>
            <a:pPr lvl="0"/>
            <a:r>
              <a:rPr>
                <a:sym typeface="+mn-ea"/>
              </a:rPr>
              <a:t>单击此处编辑母版标题样式</a:t>
            </a:r>
            <a:endParaRPr>
              <a:sym typeface="+mn-ea"/>
            </a:endParaRPr>
          </a:p>
        </p:txBody>
      </p:sp>
      <p:sp>
        <p:nvSpPr>
          <p:cNvPr id="2051" name="副标题 2050"/>
          <p:cNvSpPr txBox="1">
            <a:spLocks noGrp="1"/>
          </p:cNvSpPr>
          <p:nvPr>
            <p:ph type="subTitle" idx="1"/>
          </p:nvPr>
        </p:nvSpPr>
        <p:spPr>
          <a:xfrm>
            <a:off x="5353050" y="258763"/>
            <a:ext cx="3740150" cy="368300"/>
          </a:xfrm>
          <a:prstGeom prst="rect">
            <a:avLst/>
          </a:prstGeom>
          <a:noFill/>
          <a:ln w="9525">
            <a:noFill/>
          </a:ln>
        </p:spPr>
        <p:txBody>
          <a:bodyPr vert="horz" wrap="square" rtlCol="0" anchor="ctr" anchorCtr="0">
            <a:spAutoFit/>
            <a:scene3d>
              <a:camera prst="orthographicFront"/>
              <a:lightRig rig="threePt" dir="t"/>
            </a:scene3d>
            <a:sp3d contourW="12700"/>
          </a:bodyPr>
          <a:lstStyle>
            <a:lvl1pPr marL="0" marR="0" lvl="0" algn="l" defTabSz="914400" rtl="0" eaLnBrk="1" fontAlgn="auto" latinLnBrk="0" hangingPunct="1">
              <a:lnSpc>
                <a:spcPct val="100000"/>
              </a:lnSpc>
              <a:spcBef>
                <a:spcPts val="0"/>
              </a:spcBef>
              <a:spcAft>
                <a:spcPts val="0"/>
              </a:spcAft>
              <a:buClrTx/>
              <a:buSzTx/>
              <a:buFontTx/>
              <a:buNone/>
              <a:defRPr sz="1800">
                <a:latin typeface="方正公文小标宋" panose="02000500000000000000" charset="-122"/>
                <a:ea typeface="方正公文小标宋" panose="02000500000000000000" charset="-122"/>
              </a:defRPr>
            </a:lvl1pPr>
          </a:lstStyle>
          <a:p>
            <a:pPr lvl="0"/>
            <a:r>
              <a:rPr>
                <a:sym typeface="+mn-ea"/>
              </a:rPr>
              <a:t>单击此处编辑母版副标题样式</a:t>
            </a:r>
            <a:endParaRPr>
              <a:sym typeface="+mn-ea"/>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34925" y="519113"/>
            <a:ext cx="9094788" cy="85725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546225"/>
            <a:ext cx="8229600" cy="30495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fontAlgn="auto">
              <a:spcBef>
                <a:spcPts val="0"/>
              </a:spcBef>
              <a:spcAft>
                <a:spcPts val="0"/>
              </a:spcAft>
              <a:defRPr sz="1050" smtClean="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530006C-B649-4E6B-A078-FC2ACF78EE1D}"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fontAlgn="auto">
              <a:spcBef>
                <a:spcPts val="0"/>
              </a:spcBef>
              <a:spcAft>
                <a:spcPts val="0"/>
              </a:spcAft>
              <a:defRPr sz="1050" dirty="0">
                <a:latin typeface="DejaVu Sans" panose="020B0603030804020204" charset="2"/>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DejaVu Sans" panose="020B0603030804020204" charset="2"/>
              <a:ea typeface="+mn-ea"/>
              <a:cs typeface="+mn-cs"/>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vert="horz" wrap="square" lIns="91440" tIns="45720" rIns="91440" bIns="45720" numCol="1" anchor="t" anchorCtr="0" compatLnSpc="1"/>
          <a:lstStyle>
            <a:lvl1pPr algn="r">
              <a:defRPr sz="1050"/>
            </a:lvl1pPr>
          </a:lstStyle>
          <a:p>
            <a:pPr marL="0" marR="0" lvl="0" indent="0" algn="r" defTabSz="914400" rtl="0" eaLnBrk="1" fontAlgn="base" latinLnBrk="0" hangingPunct="1">
              <a:lnSpc>
                <a:spcPct val="100000"/>
              </a:lnSpc>
              <a:spcBef>
                <a:spcPct val="0"/>
              </a:spcBef>
              <a:spcAft>
                <a:spcPct val="0"/>
              </a:spcAft>
              <a:buClrTx/>
              <a:buSzTx/>
              <a:buFontTx/>
              <a:buNone/>
              <a:defRPr/>
            </a:pPr>
            <a:fld id="{16FECB4F-04BD-4E78-AD27-D4ECF1843D5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fontAlgn="base">
        <a:spcBef>
          <a:spcPct val="0"/>
        </a:spcBef>
        <a:spcAft>
          <a:spcPct val="0"/>
        </a:spcAft>
        <a:defRPr sz="33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257175" indent="-257175" algn="l" rtl="0" fontAlgn="base">
        <a:spcBef>
          <a:spcPct val="15000"/>
        </a:spcBef>
        <a:spcAft>
          <a:spcPct val="0"/>
        </a:spcAft>
        <a:buChar char="•"/>
        <a:defRPr sz="2400" kern="1200">
          <a:solidFill>
            <a:schemeClr val="tx1"/>
          </a:solidFill>
          <a:latin typeface="+mn-lt"/>
          <a:ea typeface="+mn-ea"/>
          <a:cs typeface="+mn-cs"/>
        </a:defRPr>
      </a:lvl1pPr>
      <a:lvl2pPr marL="557530" lvl="1" indent="-214630" algn="l" rtl="0" fontAlgn="base">
        <a:spcBef>
          <a:spcPct val="15000"/>
        </a:spcBef>
        <a:spcAft>
          <a:spcPct val="0"/>
        </a:spcAft>
        <a:buChar char="–"/>
        <a:defRPr sz="2100" kern="1200">
          <a:solidFill>
            <a:schemeClr val="tx1"/>
          </a:solidFill>
          <a:latin typeface="+mn-lt"/>
          <a:ea typeface="+mn-ea"/>
          <a:cs typeface="+mn-cs"/>
        </a:defRPr>
      </a:lvl2pPr>
      <a:lvl3pPr marL="857250" lvl="2" indent="-171450" algn="l" rtl="0" fontAlgn="base">
        <a:spcBef>
          <a:spcPct val="15000"/>
        </a:spcBef>
        <a:spcAft>
          <a:spcPct val="0"/>
        </a:spcAft>
        <a:buChar char="•"/>
        <a:defRPr sz="1800" kern="1200">
          <a:solidFill>
            <a:schemeClr val="tx1"/>
          </a:solidFill>
          <a:latin typeface="+mn-lt"/>
          <a:ea typeface="+mn-ea"/>
          <a:cs typeface="+mn-cs"/>
        </a:defRPr>
      </a:lvl3pPr>
      <a:lvl4pPr marL="1200150" lvl="3" indent="-171450" algn="l" rtl="0" fontAlgn="base">
        <a:spcBef>
          <a:spcPct val="15000"/>
        </a:spcBef>
        <a:spcAft>
          <a:spcPct val="0"/>
        </a:spcAft>
        <a:buChar char="–"/>
        <a:defRPr sz="1500" kern="1200">
          <a:solidFill>
            <a:schemeClr val="tx1"/>
          </a:solidFill>
          <a:latin typeface="+mn-lt"/>
          <a:ea typeface="+mn-ea"/>
          <a:cs typeface="+mn-cs"/>
        </a:defRPr>
      </a:lvl4pPr>
      <a:lvl5pPr marL="1543050" lvl="4" indent="-171450" algn="l" rtl="0" fontAlgn="base">
        <a:spcBef>
          <a:spcPct val="15000"/>
        </a:spcBef>
        <a:spcAft>
          <a:spcPct val="0"/>
        </a:spcAft>
        <a:buChar char="»"/>
        <a:defRPr sz="1500" kern="120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image" Target="../media/image1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image" Target="../media/image1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7.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9.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9.xml"/><Relationship Id="rId2" Type="http://schemas.openxmlformats.org/officeDocument/2006/relationships/themeOverride" Target="../theme/themeOverride1.xml"/><Relationship Id="rId1" Type="http://schemas.openxmlformats.org/officeDocument/2006/relationships/image" Target="../media/image4.jpe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9.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image" Target="../media/image2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image" Target="../media/image22.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image" Target="../media/image2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image" Target="../media/image24.jpeg"/></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9.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image" Target="../media/image2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image" Target="../media/image2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9.xml"/><Relationship Id="rId1" Type="http://schemas.openxmlformats.org/officeDocument/2006/relationships/image" Target="../media/image30.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9.xml"/><Relationship Id="rId1" Type="http://schemas.openxmlformats.org/officeDocument/2006/relationships/image" Target="../media/image31.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9.xml"/><Relationship Id="rId1" Type="http://schemas.openxmlformats.org/officeDocument/2006/relationships/image" Target="../media/image32.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3.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4.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36.jpeg"/><Relationship Id="rId1" Type="http://schemas.openxmlformats.org/officeDocument/2006/relationships/image" Target="../media/image35.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7.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8.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7" Type="http://schemas.openxmlformats.org/officeDocument/2006/relationships/notesSlide" Target="../notesSlides/notesSlide65.xml"/><Relationship Id="rId6" Type="http://schemas.openxmlformats.org/officeDocument/2006/relationships/slideLayout" Target="../slideLayouts/slideLayout9.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grpSp>
        <p:nvGrpSpPr>
          <p:cNvPr id="9219" name="组合 1"/>
          <p:cNvGrpSpPr/>
          <p:nvPr/>
        </p:nvGrpSpPr>
        <p:grpSpPr>
          <a:xfrm>
            <a:off x="530224" y="1715837"/>
            <a:ext cx="7870826" cy="2017963"/>
            <a:chOff x="924477" y="3359785"/>
            <a:chExt cx="8942688" cy="2692575"/>
          </a:xfrm>
        </p:grpSpPr>
        <p:sp>
          <p:nvSpPr>
            <p:cNvPr id="5" name="圆角矩形 4"/>
            <p:cNvSpPr/>
            <p:nvPr/>
          </p:nvSpPr>
          <p:spPr>
            <a:xfrm>
              <a:off x="924477" y="3359785"/>
              <a:ext cx="8856110" cy="2692575"/>
            </a:xfrm>
            <a:prstGeom prst="round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9" name="文本框 8"/>
            <p:cNvSpPr txBox="1"/>
            <p:nvPr/>
          </p:nvSpPr>
          <p:spPr>
            <a:xfrm>
              <a:off x="1142217" y="3799570"/>
              <a:ext cx="8724948" cy="2154640"/>
            </a:xfrm>
            <a:prstGeom prst="rect">
              <a:avLst/>
            </a:prstGeom>
            <a:noFill/>
          </p:spPr>
          <p:txBody>
            <a:bodyPr>
              <a:spAutoFit/>
            </a:bodyPr>
            <a:lstStyle/>
            <a:p>
              <a:pPr marR="0" algn="ctr" defTabSz="914400" fontAlgn="auto">
                <a:spcBef>
                  <a:spcPts val="0"/>
                </a:spcBef>
                <a:spcAft>
                  <a:spcPts val="0"/>
                </a:spcAft>
                <a:buClrTx/>
                <a:buSzTx/>
                <a:buFontTx/>
                <a:buNone/>
                <a:defRPr/>
              </a:pPr>
              <a:r>
                <a:rPr kumimoji="0" lang="zh-CN" altLang="en-US" sz="3300" b="1" kern="1200" cap="none" spc="0" normalizeH="0" baseline="0" noProof="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rPr>
                <a:t>成都市</a:t>
              </a:r>
              <a:r>
                <a:rPr kumimoji="0" lang="en-US" altLang="zh-CN" sz="3300" b="1" kern="1200" cap="none" spc="0" normalizeH="0" baseline="0" noProof="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rPr>
                <a:t>2023</a:t>
              </a:r>
              <a:r>
                <a:rPr kumimoji="0" lang="zh-CN" altLang="en-US" sz="3300" b="1" kern="1200" cap="none" spc="0" normalizeH="0" baseline="0" noProof="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rPr>
                <a:t>年度部门决算编制工作培训</a:t>
              </a:r>
              <a:endParaRPr kumimoji="0" lang="en-US" altLang="zh-CN" sz="3300" b="1" kern="1200" cap="none" spc="0" normalizeH="0" baseline="0" noProof="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endParaRPr>
            </a:p>
            <a:p>
              <a:pPr marR="0" algn="ctr" defTabSz="914400" fontAlgn="auto">
                <a:spcBef>
                  <a:spcPts val="0"/>
                </a:spcBef>
                <a:spcAft>
                  <a:spcPts val="0"/>
                </a:spcAft>
                <a:buClrTx/>
                <a:buSzTx/>
                <a:buFontTx/>
                <a:buNone/>
                <a:defRPr/>
              </a:pPr>
              <a:endParaRPr lang="en-US" altLang="zh-CN" sz="330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a:p>
              <a:pPr marR="0" algn="ctr" defTabSz="914400" fontAlgn="auto">
                <a:spcBef>
                  <a:spcPts val="0"/>
                </a:spcBef>
                <a:spcAft>
                  <a:spcPts val="0"/>
                </a:spcAft>
                <a:buClrTx/>
                <a:buSzTx/>
                <a:buFontTx/>
                <a:buNone/>
                <a:defRPr/>
              </a:pPr>
              <a:r>
                <a:rPr kumimoji="0" lang="en-US" altLang="zh-CN" sz="3300" b="1" kern="1200" cap="none" spc="0" normalizeH="0" baseline="0" noProof="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rPr>
                <a:t>2023</a:t>
              </a:r>
              <a:r>
                <a:rPr kumimoji="0" lang="zh-CN" altLang="en-US" sz="3300" b="1" kern="1200" cap="none" spc="0" normalizeH="0" baseline="0" noProof="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rPr>
                <a:t>年</a:t>
              </a:r>
              <a:r>
                <a:rPr kumimoji="0" lang="en-US" altLang="zh-CN" sz="3300" b="1" kern="1200" cap="none" spc="0" normalizeH="0" baseline="0" noProof="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rPr>
                <a:t>12</a:t>
              </a:r>
              <a:r>
                <a:rPr kumimoji="0" lang="zh-CN" altLang="en-US" sz="3300" b="1" kern="1200" cap="none" spc="0" normalizeH="0" baseline="0" noProof="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rPr>
                <a:t>月</a:t>
              </a:r>
              <a:endParaRPr kumimoji="0" lang="zh-CN" altLang="en-US" sz="3300" b="1" kern="1200" cap="none" spc="0" normalizeH="0" baseline="0" noProof="0" dirty="0">
                <a:gradFill>
                  <a:gsLst>
                    <a:gs pos="0">
                      <a:srgbClr val="012D86"/>
                    </a:gs>
                    <a:gs pos="100000">
                      <a:srgbClr val="0E2557"/>
                    </a:gs>
                  </a:gsLst>
                  <a:lin ang="5400000" scaled="0"/>
                </a:gra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11580">
        <p14:pan dir="u"/>
      </p:transition>
    </mc:Choice>
    <mc:Fallback>
      <p:transition spd="slow" advTm="1158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946327" y="340339"/>
            <a:ext cx="3587115" cy="398780"/>
          </a:xfrm>
        </p:spPr>
        <p:txBody>
          <a:bodyPr/>
          <a:lstStyle/>
          <a:p>
            <a:pPr algn="ctr"/>
            <a:r>
              <a:rPr lang="en-US" altLang="zh-CN" dirty="0">
                <a:solidFill>
                  <a:schemeClr val="tx1"/>
                </a:solidFill>
              </a:rPr>
              <a:t>《</a:t>
            </a:r>
            <a:r>
              <a:rPr lang="zh-CN" altLang="en-US" dirty="0">
                <a:solidFill>
                  <a:schemeClr val="tx1"/>
                </a:solidFill>
              </a:rPr>
              <a:t>部门决算管理办法</a:t>
            </a:r>
            <a:r>
              <a:rPr lang="en-US" altLang="zh-CN" dirty="0">
                <a:solidFill>
                  <a:schemeClr val="tx1"/>
                </a:solidFill>
              </a:rPr>
              <a:t>》</a:t>
            </a:r>
            <a:endParaRPr lang="zh-CN" altLang="en-US" dirty="0">
              <a:solidFill>
                <a:schemeClr val="tx1"/>
              </a:solidFill>
            </a:endParaRPr>
          </a:p>
        </p:txBody>
      </p:sp>
      <p:sp>
        <p:nvSpPr>
          <p:cNvPr id="12297" name="文本框 53"/>
          <p:cNvSpPr txBox="1"/>
          <p:nvPr/>
        </p:nvSpPr>
        <p:spPr>
          <a:xfrm>
            <a:off x="739499" y="1203394"/>
            <a:ext cx="7346882" cy="1200329"/>
          </a:xfrm>
          <a:prstGeom prst="rect">
            <a:avLst/>
          </a:prstGeom>
          <a:solidFill>
            <a:schemeClr val="accent1">
              <a:lumMod val="90000"/>
            </a:schemeClr>
          </a:solidFill>
          <a:ln w="9525">
            <a:noFill/>
          </a:ln>
        </p:spPr>
        <p:txBody>
          <a:bodyPr wrap="square" anchor="t" anchorCtr="0">
            <a:spAutoFit/>
          </a:bodyPr>
          <a:lstStyle/>
          <a:p>
            <a:r>
              <a:rPr lang="zh-CN" altLang="en-US" b="1" dirty="0"/>
              <a:t> 第十九条    各级政府</a:t>
            </a:r>
            <a:r>
              <a:rPr lang="zh-CN" altLang="en-US" b="1" dirty="0">
                <a:solidFill>
                  <a:srgbClr val="FF0000"/>
                </a:solidFill>
              </a:rPr>
              <a:t>财政部门</a:t>
            </a:r>
            <a:r>
              <a:rPr lang="zh-CN" altLang="en-US" b="1" dirty="0"/>
              <a:t>应当在本级人民代表大会常务委员会批准本级政府决算后</a:t>
            </a:r>
            <a:r>
              <a:rPr lang="zh-CN" altLang="en-US" b="1" dirty="0">
                <a:solidFill>
                  <a:srgbClr val="FF0000"/>
                </a:solidFill>
              </a:rPr>
              <a:t>二十日内</a:t>
            </a:r>
            <a:r>
              <a:rPr lang="zh-CN" altLang="en-US" b="1" dirty="0"/>
              <a:t>，向本级各部门</a:t>
            </a:r>
            <a:r>
              <a:rPr lang="zh-CN" altLang="en-US" b="1" dirty="0">
                <a:solidFill>
                  <a:srgbClr val="FF0000"/>
                </a:solidFill>
              </a:rPr>
              <a:t>批复决算</a:t>
            </a:r>
            <a:r>
              <a:rPr lang="zh-CN" altLang="en-US" b="1" dirty="0"/>
              <a:t>。 </a:t>
            </a:r>
            <a:endParaRPr lang="zh-CN" altLang="en-US" b="1" dirty="0"/>
          </a:p>
          <a:p>
            <a:r>
              <a:rPr lang="zh-CN" altLang="en-US" b="1" dirty="0"/>
              <a:t>      </a:t>
            </a:r>
            <a:r>
              <a:rPr lang="zh-CN" altLang="en-US" b="1" dirty="0">
                <a:solidFill>
                  <a:srgbClr val="FF0000"/>
                </a:solidFill>
              </a:rPr>
              <a:t>各部门</a:t>
            </a:r>
            <a:r>
              <a:rPr lang="zh-CN" altLang="en-US" b="1" dirty="0"/>
              <a:t>应当在接到本级政府财政部门批复的本部门决算后</a:t>
            </a:r>
            <a:r>
              <a:rPr lang="zh-CN" altLang="en-US" b="1" dirty="0">
                <a:solidFill>
                  <a:srgbClr val="FF0000"/>
                </a:solidFill>
              </a:rPr>
              <a:t>十五日内</a:t>
            </a:r>
            <a:r>
              <a:rPr lang="zh-CN" altLang="en-US" b="1" dirty="0"/>
              <a:t>，向所属单位</a:t>
            </a:r>
            <a:r>
              <a:rPr lang="zh-CN" altLang="en-US" b="1" dirty="0">
                <a:solidFill>
                  <a:srgbClr val="FF0000"/>
                </a:solidFill>
              </a:rPr>
              <a:t>批复决算</a:t>
            </a:r>
            <a:r>
              <a:rPr lang="zh-CN" altLang="en-US" b="1" dirty="0"/>
              <a:t>。 </a:t>
            </a:r>
            <a:endParaRPr lang="zh-CN" altLang="en-US" b="1" dirty="0"/>
          </a:p>
        </p:txBody>
      </p:sp>
      <p:sp>
        <p:nvSpPr>
          <p:cNvPr id="21" name="文本框 20"/>
          <p:cNvSpPr txBox="1"/>
          <p:nvPr/>
        </p:nvSpPr>
        <p:spPr>
          <a:xfrm>
            <a:off x="739499" y="2594044"/>
            <a:ext cx="7353694" cy="923330"/>
          </a:xfrm>
          <a:prstGeom prst="rect">
            <a:avLst/>
          </a:prstGeom>
          <a:solidFill>
            <a:schemeClr val="accent1">
              <a:lumMod val="90000"/>
            </a:schemeClr>
          </a:solidFill>
        </p:spPr>
        <p:txBody>
          <a:bodyPr wrap="square" rtlCol="0">
            <a:spAutoFit/>
          </a:bodyPr>
          <a:lstStyle/>
          <a:p>
            <a:r>
              <a:rPr lang="zh-CN" altLang="en-US" b="1" dirty="0"/>
              <a:t>第二十四条    </a:t>
            </a:r>
            <a:r>
              <a:rPr lang="zh-CN" altLang="en-US" b="1" dirty="0">
                <a:solidFill>
                  <a:srgbClr val="FF0000"/>
                </a:solidFill>
              </a:rPr>
              <a:t>各部门</a:t>
            </a:r>
            <a:r>
              <a:rPr lang="zh-CN" altLang="en-US" b="1" dirty="0"/>
              <a:t>应当自本级政府财政部门批复决算后</a:t>
            </a:r>
            <a:r>
              <a:rPr lang="zh-CN" altLang="en-US" b="1" dirty="0">
                <a:solidFill>
                  <a:srgbClr val="FF0000"/>
                </a:solidFill>
              </a:rPr>
              <a:t>二十日内</a:t>
            </a:r>
            <a:r>
              <a:rPr lang="zh-CN" altLang="en-US" b="1" dirty="0"/>
              <a:t>向社会</a:t>
            </a:r>
            <a:r>
              <a:rPr lang="zh-CN" altLang="en-US" b="1" dirty="0">
                <a:solidFill>
                  <a:srgbClr val="FF0000"/>
                </a:solidFill>
              </a:rPr>
              <a:t>公开决算</a:t>
            </a:r>
            <a:r>
              <a:rPr lang="zh-CN" altLang="en-US" b="1" dirty="0"/>
              <a:t>。 </a:t>
            </a:r>
            <a:endParaRPr lang="zh-CN" altLang="en-US" b="1" dirty="0"/>
          </a:p>
          <a:p>
            <a:r>
              <a:rPr lang="zh-CN" altLang="en-US" b="1" dirty="0"/>
              <a:t>      </a:t>
            </a:r>
            <a:r>
              <a:rPr lang="zh-CN" altLang="en-US" b="1" dirty="0">
                <a:solidFill>
                  <a:srgbClr val="FF0000"/>
                </a:solidFill>
              </a:rPr>
              <a:t>各单位</a:t>
            </a:r>
            <a:r>
              <a:rPr lang="zh-CN" altLang="en-US" b="1" dirty="0"/>
              <a:t>应当自部门批复本单位决算后</a:t>
            </a:r>
            <a:r>
              <a:rPr lang="zh-CN" altLang="en-US" b="1" dirty="0">
                <a:solidFill>
                  <a:srgbClr val="FF0000"/>
                </a:solidFill>
              </a:rPr>
              <a:t>二十日内</a:t>
            </a:r>
            <a:r>
              <a:rPr lang="zh-CN" altLang="en-US" b="1" dirty="0"/>
              <a:t>向社会</a:t>
            </a:r>
            <a:r>
              <a:rPr lang="zh-CN" altLang="en-US" b="1" dirty="0">
                <a:solidFill>
                  <a:srgbClr val="FF0000"/>
                </a:solidFill>
              </a:rPr>
              <a:t>公开决算</a:t>
            </a:r>
            <a:r>
              <a:rPr lang="zh-CN" altLang="en-US" b="1" dirty="0"/>
              <a:t>。</a:t>
            </a:r>
            <a:endParaRPr lang="zh-CN" altLang="en-US" b="1" dirty="0"/>
          </a:p>
        </p:txBody>
      </p:sp>
      <p:sp>
        <p:nvSpPr>
          <p:cNvPr id="22" name="文本框 21"/>
          <p:cNvSpPr txBox="1"/>
          <p:nvPr/>
        </p:nvSpPr>
        <p:spPr>
          <a:xfrm>
            <a:off x="711078" y="3815444"/>
            <a:ext cx="7403724" cy="1200329"/>
          </a:xfrm>
          <a:prstGeom prst="rect">
            <a:avLst/>
          </a:prstGeom>
          <a:solidFill>
            <a:schemeClr val="accent1">
              <a:lumMod val="90000"/>
            </a:schemeClr>
          </a:solidFill>
        </p:spPr>
        <p:txBody>
          <a:bodyPr wrap="square" rtlCol="0">
            <a:spAutoFit/>
          </a:bodyPr>
          <a:lstStyle/>
          <a:p>
            <a:r>
              <a:rPr lang="zh-CN" altLang="en-US" b="1" dirty="0"/>
              <a:t>第二十五条    各部门、各单位应当以本部门、本单位</a:t>
            </a:r>
            <a:r>
              <a:rPr lang="zh-CN" altLang="en-US" b="1" dirty="0">
                <a:solidFill>
                  <a:srgbClr val="FF0000"/>
                </a:solidFill>
              </a:rPr>
              <a:t>门户网站</a:t>
            </a:r>
            <a:r>
              <a:rPr lang="zh-CN" altLang="en-US" b="1" dirty="0"/>
              <a:t>为主要平台公开决算，并保持长期公开状态。 </a:t>
            </a:r>
            <a:endParaRPr lang="zh-CN" altLang="en-US" b="1" dirty="0"/>
          </a:p>
          <a:p>
            <a:r>
              <a:rPr lang="zh-CN" altLang="en-US" b="1" dirty="0"/>
              <a:t>      未设置门户网站的，通过</a:t>
            </a:r>
            <a:r>
              <a:rPr lang="zh-CN" altLang="en-US" b="1" dirty="0">
                <a:solidFill>
                  <a:srgbClr val="FF0000"/>
                </a:solidFill>
              </a:rPr>
              <a:t>本级政府门户网站、上级部门门户网站</a:t>
            </a:r>
            <a:r>
              <a:rPr lang="zh-CN" altLang="en-US" b="1" dirty="0"/>
              <a:t>公开决算，或通过政府公报、报刊、广播、电视等公开决算。</a:t>
            </a:r>
            <a:endParaRPr lang="zh-CN" altLang="en-US" b="1" dirty="0"/>
          </a:p>
        </p:txBody>
      </p:sp>
      <p:sp>
        <p:nvSpPr>
          <p:cNvPr id="7" name="文本框 45"/>
          <p:cNvSpPr txBox="1"/>
          <p:nvPr/>
        </p:nvSpPr>
        <p:spPr>
          <a:xfrm>
            <a:off x="247426" y="175939"/>
            <a:ext cx="3828842" cy="461665"/>
          </a:xfrm>
          <a:prstGeom prst="rect">
            <a:avLst/>
          </a:prstGeom>
          <a:noFill/>
        </p:spPr>
        <p:txBody>
          <a:bodyPr wrap="square">
            <a:spAutoFit/>
            <a:scene3d>
              <a:camera prst="orthographicFront"/>
              <a:lightRig rig="threePt" dir="t"/>
            </a:scene3d>
            <a:sp3d contourW="12700"/>
          </a:bodyPr>
          <a:lstStyle/>
          <a:p>
            <a:pPr algn="ctr" fontAlgn="auto">
              <a:spcBef>
                <a:spcPts val="0"/>
              </a:spcBef>
              <a:spcAft>
                <a:spcPts val="0"/>
              </a:spcAft>
              <a:defRPr/>
            </a:pPr>
            <a:r>
              <a:rPr lang="zh-CN" altLang="en-US" sz="2400" b="1" dirty="0">
                <a:solidFill>
                  <a:schemeClr val="tx1">
                    <a:lumMod val="85000"/>
                    <a:lumOff val="15000"/>
                  </a:schemeClr>
                </a:solidFill>
                <a:latin typeface="华文中宋" panose="02010600040101010101" pitchFamily="2" charset="-122"/>
                <a:ea typeface="华文中宋" panose="02010600040101010101" pitchFamily="2" charset="-122"/>
                <a:sym typeface="+mn-ea"/>
              </a:rPr>
              <a:t>（四）相关</a:t>
            </a:r>
            <a:r>
              <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法律法规</a:t>
            </a:r>
            <a:endPar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advTm="478">
        <p14:pan dir="u"/>
      </p:transition>
    </mc:Choice>
    <mc:Fallback>
      <p:transition spd="slow" advTm="478">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968362" y="260005"/>
            <a:ext cx="3587115" cy="398780"/>
          </a:xfrm>
        </p:spPr>
        <p:txBody>
          <a:bodyPr/>
          <a:lstStyle/>
          <a:p>
            <a:pPr algn="ctr"/>
            <a:r>
              <a:rPr lang="en-US" altLang="zh-CN" dirty="0">
                <a:solidFill>
                  <a:schemeClr val="tx1"/>
                </a:solidFill>
              </a:rPr>
              <a:t>《</a:t>
            </a:r>
            <a:r>
              <a:rPr lang="zh-CN" altLang="en-US" dirty="0">
                <a:solidFill>
                  <a:schemeClr val="tx1"/>
                </a:solidFill>
              </a:rPr>
              <a:t>部门决算管理办法</a:t>
            </a:r>
            <a:r>
              <a:rPr lang="en-US" altLang="zh-CN" dirty="0">
                <a:solidFill>
                  <a:schemeClr val="tx1"/>
                </a:solidFill>
              </a:rPr>
              <a:t>》</a:t>
            </a:r>
            <a:endParaRPr lang="zh-CN" altLang="en-US" dirty="0">
              <a:solidFill>
                <a:schemeClr val="tx1"/>
              </a:solidFill>
            </a:endParaRPr>
          </a:p>
        </p:txBody>
      </p:sp>
      <p:sp>
        <p:nvSpPr>
          <p:cNvPr id="12297" name="文本框 53"/>
          <p:cNvSpPr txBox="1"/>
          <p:nvPr/>
        </p:nvSpPr>
        <p:spPr>
          <a:xfrm>
            <a:off x="739499" y="1159327"/>
            <a:ext cx="7346882" cy="646331"/>
          </a:xfrm>
          <a:prstGeom prst="rect">
            <a:avLst/>
          </a:prstGeom>
          <a:solidFill>
            <a:schemeClr val="accent1">
              <a:lumMod val="90000"/>
            </a:schemeClr>
          </a:solidFill>
          <a:ln w="9525">
            <a:noFill/>
          </a:ln>
        </p:spPr>
        <p:txBody>
          <a:bodyPr wrap="square" anchor="t" anchorCtr="0">
            <a:spAutoFit/>
          </a:bodyPr>
          <a:lstStyle/>
          <a:p>
            <a:r>
              <a:rPr lang="zh-CN" altLang="en-US" b="1" dirty="0"/>
              <a:t>  第二十六条    各部门应当制定有关</a:t>
            </a:r>
            <a:r>
              <a:rPr lang="zh-CN" altLang="en-US" b="1" dirty="0">
                <a:solidFill>
                  <a:srgbClr val="FF0000"/>
                </a:solidFill>
              </a:rPr>
              <a:t>工作规范和工作方案</a:t>
            </a:r>
            <a:r>
              <a:rPr lang="zh-CN" altLang="en-US" b="1" dirty="0"/>
              <a:t>，明确单位决算公开的时间、内容、方式、程序等，指导单位妥善处理涉密信息。 </a:t>
            </a:r>
            <a:endParaRPr lang="zh-CN" altLang="en-US" b="1" dirty="0"/>
          </a:p>
        </p:txBody>
      </p:sp>
      <p:sp>
        <p:nvSpPr>
          <p:cNvPr id="21" name="文本框 20"/>
          <p:cNvSpPr txBox="1"/>
          <p:nvPr/>
        </p:nvSpPr>
        <p:spPr>
          <a:xfrm>
            <a:off x="732687" y="2054218"/>
            <a:ext cx="7353694" cy="1200329"/>
          </a:xfrm>
          <a:prstGeom prst="rect">
            <a:avLst/>
          </a:prstGeom>
          <a:solidFill>
            <a:schemeClr val="accent1">
              <a:lumMod val="90000"/>
            </a:schemeClr>
          </a:solidFill>
        </p:spPr>
        <p:txBody>
          <a:bodyPr wrap="square" rtlCol="0">
            <a:spAutoFit/>
          </a:bodyPr>
          <a:lstStyle/>
          <a:p>
            <a:r>
              <a:rPr lang="zh-CN" altLang="en-US" b="1" dirty="0"/>
              <a:t> 第二十八条    各级政府财政部门、各部门、各单位应当加强对决算数据和预算绩效的分析，汇编分析资料，撰写分析报告，强化决算分析结果的</a:t>
            </a:r>
            <a:r>
              <a:rPr lang="zh-CN" altLang="en-US" b="1" dirty="0">
                <a:solidFill>
                  <a:srgbClr val="FF0000"/>
                </a:solidFill>
              </a:rPr>
              <a:t>反馈和运用</a:t>
            </a:r>
            <a:r>
              <a:rPr lang="zh-CN" altLang="en-US" b="1" dirty="0"/>
              <a:t>，及时解决决算反映的问题，发挥决算对预算编制、执行以及财务管理的促进作用。 </a:t>
            </a:r>
            <a:endParaRPr lang="zh-CN" altLang="en-US" b="1" dirty="0"/>
          </a:p>
        </p:txBody>
      </p:sp>
      <p:sp>
        <p:nvSpPr>
          <p:cNvPr id="22" name="文本框 21"/>
          <p:cNvSpPr txBox="1"/>
          <p:nvPr/>
        </p:nvSpPr>
        <p:spPr>
          <a:xfrm>
            <a:off x="732687" y="3573073"/>
            <a:ext cx="7403724" cy="1477328"/>
          </a:xfrm>
          <a:prstGeom prst="rect">
            <a:avLst/>
          </a:prstGeom>
          <a:solidFill>
            <a:schemeClr val="accent1">
              <a:lumMod val="90000"/>
            </a:schemeClr>
          </a:solidFill>
        </p:spPr>
        <p:txBody>
          <a:bodyPr wrap="square" rtlCol="0">
            <a:spAutoFit/>
          </a:bodyPr>
          <a:lstStyle/>
          <a:p>
            <a:r>
              <a:rPr lang="zh-CN" altLang="en-US" b="1" dirty="0"/>
              <a:t>第三十条    各级政府财政部门、各部门、各单位应当按照</a:t>
            </a:r>
            <a:r>
              <a:rPr lang="en-US" altLang="zh-CN" b="1" dirty="0"/>
              <a:t>《</a:t>
            </a:r>
            <a:r>
              <a:rPr lang="zh-CN" altLang="en-US" b="1" dirty="0"/>
              <a:t>会计档案管理办法</a:t>
            </a:r>
            <a:r>
              <a:rPr lang="en-US" altLang="zh-CN" b="1" dirty="0"/>
              <a:t>》</a:t>
            </a:r>
            <a:r>
              <a:rPr lang="zh-CN" altLang="en-US" b="1" dirty="0"/>
              <a:t>有关规定，采取必要措施，对部门决算</a:t>
            </a:r>
            <a:r>
              <a:rPr lang="zh-CN" altLang="en-US" b="1" dirty="0">
                <a:solidFill>
                  <a:srgbClr val="FF0000"/>
                </a:solidFill>
              </a:rPr>
              <a:t>数据资料</a:t>
            </a:r>
            <a:r>
              <a:rPr lang="zh-CN" altLang="en-US" b="1" dirty="0"/>
              <a:t>进行管理和维护。 </a:t>
            </a:r>
            <a:endParaRPr lang="zh-CN" altLang="en-US" b="1" dirty="0"/>
          </a:p>
          <a:p>
            <a:r>
              <a:rPr lang="zh-CN" altLang="en-US" b="1" dirty="0"/>
              <a:t>    部门决算数据资料包括以各种介质存放的决算报表、报表说明、决算分析等。</a:t>
            </a:r>
            <a:endParaRPr lang="zh-CN" altLang="en-US" b="1" dirty="0"/>
          </a:p>
        </p:txBody>
      </p:sp>
      <p:sp>
        <p:nvSpPr>
          <p:cNvPr id="7" name="文本框 45"/>
          <p:cNvSpPr txBox="1"/>
          <p:nvPr/>
        </p:nvSpPr>
        <p:spPr>
          <a:xfrm>
            <a:off x="247426" y="175939"/>
            <a:ext cx="3828842" cy="461665"/>
          </a:xfrm>
          <a:prstGeom prst="rect">
            <a:avLst/>
          </a:prstGeom>
          <a:noFill/>
        </p:spPr>
        <p:txBody>
          <a:bodyPr wrap="square">
            <a:spAutoFit/>
            <a:scene3d>
              <a:camera prst="orthographicFront"/>
              <a:lightRig rig="threePt" dir="t"/>
            </a:scene3d>
            <a:sp3d contourW="12700"/>
          </a:bodyPr>
          <a:lstStyle/>
          <a:p>
            <a:pPr algn="ctr" fontAlgn="auto">
              <a:spcBef>
                <a:spcPts val="0"/>
              </a:spcBef>
              <a:spcAft>
                <a:spcPts val="0"/>
              </a:spcAft>
              <a:defRPr/>
            </a:pPr>
            <a:r>
              <a:rPr lang="zh-CN" altLang="en-US" sz="2400" b="1" dirty="0">
                <a:solidFill>
                  <a:schemeClr val="tx1">
                    <a:lumMod val="85000"/>
                    <a:lumOff val="15000"/>
                  </a:schemeClr>
                </a:solidFill>
                <a:latin typeface="华文中宋" panose="02010600040101010101" pitchFamily="2" charset="-122"/>
                <a:ea typeface="华文中宋" panose="02010600040101010101" pitchFamily="2" charset="-122"/>
                <a:sym typeface="+mn-ea"/>
              </a:rPr>
              <a:t>（四）相关</a:t>
            </a:r>
            <a:r>
              <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法律法规</a:t>
            </a:r>
            <a:endPar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advTm="86">
        <p14:pan dir="u"/>
      </p:transition>
    </mc:Choice>
    <mc:Fallback>
      <p:transition spd="slow" advTm="8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1"/>
          <p:cNvSpPr txBox="1"/>
          <p:nvPr/>
        </p:nvSpPr>
        <p:spPr>
          <a:xfrm>
            <a:off x="484188" y="1509713"/>
            <a:ext cx="1311275" cy="714375"/>
          </a:xfrm>
          <a:prstGeom prst="rect">
            <a:avLst/>
          </a:prstGeom>
          <a:noFill/>
          <a:ln w="9525">
            <a:noFill/>
          </a:ln>
        </p:spPr>
        <p:txBody>
          <a:bodyPr anchor="t" anchorCtr="0">
            <a:spAutoFit/>
          </a:bodyPr>
          <a:lstStyle/>
          <a:p>
            <a:pPr>
              <a:buClrTx/>
              <a:buFontTx/>
            </a:pPr>
            <a:r>
              <a:rPr lang="zh-CN" altLang="en-US" sz="4050" b="1" noProof="1">
                <a:solidFill>
                  <a:srgbClr val="3C8C93"/>
                </a:solidFill>
                <a:latin typeface="黑体" panose="02010609060101010101" pitchFamily="49" charset="-122"/>
                <a:ea typeface="黑体" panose="02010609060101010101" pitchFamily="49" charset="-122"/>
                <a:cs typeface="+mn-cs"/>
              </a:rPr>
              <a:t>目录</a:t>
            </a:r>
            <a:endParaRPr lang="zh-CN" altLang="en-US" sz="4050" b="1" noProof="1">
              <a:solidFill>
                <a:srgbClr val="3C8C93"/>
              </a:solidFill>
              <a:latin typeface="黑体" panose="02010609060101010101" pitchFamily="49" charset="-122"/>
              <a:ea typeface="黑体" panose="02010609060101010101" pitchFamily="49" charset="-122"/>
            </a:endParaRPr>
          </a:p>
        </p:txBody>
      </p:sp>
      <p:sp>
        <p:nvSpPr>
          <p:cNvPr id="10242" name="文本框 2"/>
          <p:cNvSpPr txBox="1"/>
          <p:nvPr/>
        </p:nvSpPr>
        <p:spPr>
          <a:xfrm>
            <a:off x="85725" y="2201863"/>
            <a:ext cx="2025650" cy="598805"/>
          </a:xfrm>
          <a:prstGeom prst="rect">
            <a:avLst/>
          </a:prstGeom>
          <a:noFill/>
          <a:ln w="9525">
            <a:noFill/>
          </a:ln>
        </p:spPr>
        <p:txBody>
          <a:bodyPr anchor="t" anchorCtr="0">
            <a:spAutoFit/>
          </a:bodyPr>
          <a:lstStyle/>
          <a:p>
            <a:r>
              <a:rPr lang="en-US" altLang="zh-CN" sz="3300" dirty="0">
                <a:solidFill>
                  <a:srgbClr val="3C8C93"/>
                </a:solidFill>
                <a:latin typeface="Georgia" panose="02040502050405020303" pitchFamily="18" charset="0"/>
                <a:ea typeface="Adobe Arabic"/>
              </a:rPr>
              <a:t>contents</a:t>
            </a:r>
            <a:endParaRPr lang="zh-CN" altLang="en-US" sz="3300" dirty="0">
              <a:solidFill>
                <a:srgbClr val="3C8C93"/>
              </a:solidFill>
              <a:latin typeface="Georgia" panose="02040502050405020303" pitchFamily="18" charset="0"/>
              <a:ea typeface="Adobe Arabic"/>
            </a:endParaRPr>
          </a:p>
        </p:txBody>
      </p:sp>
      <p:sp>
        <p:nvSpPr>
          <p:cNvPr id="10244" name="文本框 43"/>
          <p:cNvSpPr txBox="1"/>
          <p:nvPr/>
        </p:nvSpPr>
        <p:spPr>
          <a:xfrm>
            <a:off x="2097088" y="1279525"/>
            <a:ext cx="6596062" cy="460375"/>
          </a:xfrm>
          <a:prstGeom prst="rect">
            <a:avLst/>
          </a:prstGeom>
          <a:noFill/>
          <a:ln w="9525">
            <a:noFill/>
          </a:ln>
        </p:spPr>
        <p:txBody>
          <a:bodyPr wrap="square" anchor="t" anchorCtr="0">
            <a:spAutoFit/>
          </a:bodyPr>
          <a:lstStyle/>
          <a:p>
            <a:pPr>
              <a:buClrTx/>
              <a:buFontTx/>
            </a:pPr>
            <a:r>
              <a:rPr lang="zh-CN" altLang="en-US" sz="2400" dirty="0">
                <a:latin typeface="方正小标宋简体" panose="02010601030101010101" pitchFamily="65" charset="-122"/>
                <a:ea typeface="方正小标宋简体" panose="02010601030101010101" pitchFamily="65" charset="-122"/>
              </a:rPr>
              <a:t>一、部门决算工作概述</a:t>
            </a:r>
            <a:endParaRPr lang="zh-CN" altLang="en-US" sz="2400" dirty="0">
              <a:latin typeface="方正小标宋简体" panose="02010601030101010101" pitchFamily="65" charset="-122"/>
              <a:ea typeface="方正小标宋简体" panose="02010601030101010101" pitchFamily="65" charset="-122"/>
            </a:endParaRPr>
          </a:p>
        </p:txBody>
      </p:sp>
      <p:cxnSp>
        <p:nvCxnSpPr>
          <p:cNvPr id="7" name="直接连接符 6"/>
          <p:cNvCxnSpPr/>
          <p:nvPr/>
        </p:nvCxnSpPr>
        <p:spPr>
          <a:xfrm flipV="1">
            <a:off x="83185" y="2202180"/>
            <a:ext cx="2028825" cy="1714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97088" y="1108649"/>
            <a:ext cx="583723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097088" y="2011783"/>
            <a:ext cx="583723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112010" y="3015924"/>
            <a:ext cx="583723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252" name="文本框 43"/>
          <p:cNvSpPr txBox="1"/>
          <p:nvPr/>
        </p:nvSpPr>
        <p:spPr>
          <a:xfrm>
            <a:off x="2089104" y="2283666"/>
            <a:ext cx="6596062" cy="460375"/>
          </a:xfrm>
          <a:prstGeom prst="rect">
            <a:avLst/>
          </a:prstGeom>
          <a:noFill/>
          <a:ln w="9525">
            <a:noFill/>
          </a:ln>
        </p:spPr>
        <p:txBody>
          <a:bodyPr wrap="square" anchor="t" anchorCtr="0">
            <a:spAutoFit/>
          </a:bodyPr>
          <a:lstStyle/>
          <a:p>
            <a:pPr>
              <a:buClrTx/>
              <a:buFontTx/>
            </a:pPr>
            <a:r>
              <a:rPr lang="zh-CN" altLang="en-US" sz="2400" b="1" dirty="0">
                <a:solidFill>
                  <a:srgbClr val="FF0000"/>
                </a:solidFill>
                <a:latin typeface="方正小标宋简体" panose="02010601030101010101" pitchFamily="65" charset="-122"/>
                <a:ea typeface="方正小标宋简体" panose="02010601030101010101" pitchFamily="65" charset="-122"/>
              </a:rPr>
              <a:t>二、</a:t>
            </a:r>
            <a:r>
              <a:rPr lang="en-US" altLang="zh-CN" sz="2400" b="1" dirty="0">
                <a:solidFill>
                  <a:srgbClr val="FF0000"/>
                </a:solidFill>
                <a:latin typeface="方正小标宋简体" panose="02010601030101010101" pitchFamily="65" charset="-122"/>
                <a:ea typeface="方正小标宋简体" panose="02010601030101010101" pitchFamily="65" charset="-122"/>
              </a:rPr>
              <a:t>2023</a:t>
            </a:r>
            <a:r>
              <a:rPr lang="zh-CN" altLang="en-US" sz="2400" b="1" dirty="0">
                <a:solidFill>
                  <a:srgbClr val="FF0000"/>
                </a:solidFill>
                <a:latin typeface="方正小标宋简体" panose="02010601030101010101" pitchFamily="65" charset="-122"/>
                <a:ea typeface="方正小标宋简体" panose="02010601030101010101" pitchFamily="65" charset="-122"/>
              </a:rPr>
              <a:t>年度部门决算编报要求</a:t>
            </a:r>
            <a:endParaRPr lang="zh-CN" altLang="en-US" sz="2400" b="1" dirty="0">
              <a:solidFill>
                <a:srgbClr val="FF0000"/>
              </a:solidFill>
              <a:latin typeface="方正小标宋简体" panose="02010601030101010101" pitchFamily="65" charset="-122"/>
              <a:ea typeface="方正小标宋简体" panose="02010601030101010101" pitchFamily="65" charset="-122"/>
            </a:endParaRPr>
          </a:p>
        </p:txBody>
      </p:sp>
      <p:sp>
        <p:nvSpPr>
          <p:cNvPr id="13" name="文本框 43"/>
          <p:cNvSpPr txBox="1"/>
          <p:nvPr/>
        </p:nvSpPr>
        <p:spPr>
          <a:xfrm>
            <a:off x="2076889" y="3287808"/>
            <a:ext cx="6608275" cy="460375"/>
          </a:xfrm>
          <a:prstGeom prst="rect">
            <a:avLst/>
          </a:prstGeom>
          <a:noFill/>
          <a:ln w="9525">
            <a:noFill/>
          </a:ln>
        </p:spPr>
        <p:txBody>
          <a:bodyPr wrap="square" anchor="t" anchorCtr="0">
            <a:spAutoFit/>
          </a:bodyPr>
          <a:lstStyle/>
          <a:p>
            <a:pPr>
              <a:buClrTx/>
              <a:buFontTx/>
            </a:pPr>
            <a:r>
              <a:rPr lang="zh-CN" altLang="en-US" sz="2400" b="1" dirty="0">
                <a:latin typeface="方正小标宋简体" panose="02010601030101010101" pitchFamily="65" charset="-122"/>
                <a:ea typeface="方正小标宋简体" panose="02010601030101010101" pitchFamily="65" charset="-122"/>
              </a:rPr>
              <a:t>三、部门决算准备工作</a:t>
            </a:r>
            <a:endParaRPr lang="zh-CN" altLang="en-US" sz="2400" b="1" dirty="0">
              <a:latin typeface="方正小标宋简体" panose="02010601030101010101" pitchFamily="65" charset="-122"/>
              <a:ea typeface="方正小标宋简体" panose="02010601030101010101" pitchFamily="65" charset="-122"/>
            </a:endParaRPr>
          </a:p>
        </p:txBody>
      </p:sp>
      <p:cxnSp>
        <p:nvCxnSpPr>
          <p:cNvPr id="14" name="直接连接符 13"/>
          <p:cNvCxnSpPr/>
          <p:nvPr/>
        </p:nvCxnSpPr>
        <p:spPr>
          <a:xfrm>
            <a:off x="2112010" y="3748183"/>
            <a:ext cx="584804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advTm="13539">
        <p14:pan dir="u"/>
      </p:transition>
    </mc:Choice>
    <mc:Fallback>
      <p:transition spd="slow" advTm="13539">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solidFill>
              </a:rPr>
              <a:t>（一</a:t>
            </a:r>
            <a:r>
              <a:rPr lang="zh-CN" altLang="en-US" dirty="0" smtClean="0">
                <a:solidFill>
                  <a:schemeClr val="tx1"/>
                </a:solidFill>
              </a:rPr>
              <a:t>）</a:t>
            </a:r>
            <a:r>
              <a:rPr lang="zh-CN" altLang="en-US" dirty="0">
                <a:solidFill>
                  <a:schemeClr val="tx1"/>
                </a:solidFill>
              </a:rPr>
              <a:t>编报</a:t>
            </a:r>
            <a:r>
              <a:rPr lang="zh-CN" altLang="en-US" dirty="0" smtClean="0">
                <a:solidFill>
                  <a:schemeClr val="tx1"/>
                </a:solidFill>
              </a:rPr>
              <a:t>方式</a:t>
            </a:r>
            <a:endParaRPr lang="zh-CN" altLang="en-US" dirty="0">
              <a:solidFill>
                <a:schemeClr val="tx1"/>
              </a:solidFill>
            </a:endParaRPr>
          </a:p>
        </p:txBody>
      </p:sp>
      <p:sp>
        <p:nvSpPr>
          <p:cNvPr id="4" name="TextBox 3"/>
          <p:cNvSpPr txBox="1"/>
          <p:nvPr/>
        </p:nvSpPr>
        <p:spPr>
          <a:xfrm>
            <a:off x="489758" y="1246909"/>
            <a:ext cx="7670569" cy="2400657"/>
          </a:xfrm>
          <a:prstGeom prst="rect">
            <a:avLst/>
          </a:prstGeom>
          <a:noFill/>
        </p:spPr>
        <p:txBody>
          <a:bodyPr wrap="square" rtlCol="0">
            <a:spAutoFit/>
          </a:bodyPr>
          <a:lstStyle/>
          <a:p>
            <a:pPr marL="342900" indent="-342900">
              <a:lnSpc>
                <a:spcPct val="250000"/>
              </a:lnSpc>
              <a:buFont typeface="Arial" panose="020B0604020202020204" pitchFamily="34" charset="0"/>
              <a:buChar char="•"/>
            </a:pPr>
            <a:r>
              <a:rPr lang="zh-CN" altLang="en-US" sz="2000" b="1" dirty="0" smtClean="0">
                <a:latin typeface="+mn-ea"/>
                <a:ea typeface="+mn-ea"/>
              </a:rPr>
              <a:t>编报方式：</a:t>
            </a:r>
            <a:r>
              <a:rPr lang="zh-CN" altLang="en-US" sz="2000" b="1" dirty="0">
                <a:solidFill>
                  <a:srgbClr val="FF0000"/>
                </a:solidFill>
                <a:latin typeface="+mn-ea"/>
                <a:ea typeface="+mn-ea"/>
              </a:rPr>
              <a:t>预算管理</a:t>
            </a:r>
            <a:r>
              <a:rPr lang="zh-CN" altLang="en-US" sz="2000" b="1" dirty="0" smtClean="0">
                <a:solidFill>
                  <a:srgbClr val="FF0000"/>
                </a:solidFill>
                <a:latin typeface="+mn-ea"/>
                <a:ea typeface="+mn-ea"/>
              </a:rPr>
              <a:t>一体化系统</a:t>
            </a:r>
            <a:endParaRPr lang="en-US" altLang="zh-CN" sz="2000" b="1" dirty="0" smtClean="0">
              <a:solidFill>
                <a:srgbClr val="FF0000"/>
              </a:solidFill>
              <a:latin typeface="+mn-ea"/>
              <a:ea typeface="+mn-ea"/>
            </a:endParaRPr>
          </a:p>
          <a:p>
            <a:pPr marL="285750" indent="-285750">
              <a:lnSpc>
                <a:spcPct val="250000"/>
              </a:lnSpc>
              <a:buFont typeface="Arial" panose="020B0604020202020204" pitchFamily="34" charset="0"/>
              <a:buChar char="•"/>
            </a:pPr>
            <a:r>
              <a:rPr lang="zh-CN" altLang="en-US" sz="2000" b="1" dirty="0">
                <a:latin typeface="+mn-ea"/>
                <a:ea typeface="+mn-ea"/>
              </a:rPr>
              <a:t>提升编报</a:t>
            </a:r>
            <a:r>
              <a:rPr lang="zh-CN" altLang="en-US" sz="2000" b="1" dirty="0" smtClean="0">
                <a:latin typeface="+mn-ea"/>
                <a:ea typeface="+mn-ea"/>
              </a:rPr>
              <a:t>质量</a:t>
            </a:r>
            <a:endParaRPr lang="en-US" altLang="zh-CN" sz="2000" b="1" dirty="0" smtClean="0">
              <a:latin typeface="+mn-ea"/>
              <a:ea typeface="+mn-ea"/>
            </a:endParaRPr>
          </a:p>
          <a:p>
            <a:pPr marL="285750" indent="-285750">
              <a:lnSpc>
                <a:spcPct val="250000"/>
              </a:lnSpc>
              <a:buFont typeface="Arial" panose="020B0604020202020204" pitchFamily="34" charset="0"/>
              <a:buChar char="•"/>
            </a:pPr>
            <a:r>
              <a:rPr lang="zh-CN" altLang="en-US" sz="2000" b="1" dirty="0">
                <a:latin typeface="+mn-ea"/>
                <a:ea typeface="+mn-ea"/>
              </a:rPr>
              <a:t>系统</a:t>
            </a:r>
            <a:r>
              <a:rPr lang="zh-CN" altLang="en-US" sz="2000" b="1" dirty="0" smtClean="0">
                <a:latin typeface="+mn-ea"/>
                <a:ea typeface="+mn-ea"/>
              </a:rPr>
              <a:t>操作流程</a:t>
            </a:r>
            <a:endParaRPr lang="en-US" altLang="zh-CN" sz="2000" b="1" dirty="0" smtClean="0">
              <a:latin typeface="+mn-ea"/>
              <a:ea typeface="+mn-ea"/>
            </a:endParaRPr>
          </a:p>
        </p:txBody>
      </p:sp>
    </p:spTree>
  </p:cSld>
  <p:clrMapOvr>
    <a:masterClrMapping/>
  </p:clrMapOvr>
  <p:transition advTm="2820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14339"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5" name="文本框 4"/>
          <p:cNvSpPr txBox="1"/>
          <p:nvPr/>
        </p:nvSpPr>
        <p:spPr>
          <a:xfrm>
            <a:off x="5283695" y="222304"/>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lang="en-US" altLang="zh-CN"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1.</a:t>
            </a:r>
            <a:r>
              <a:rPr lang="zh-CN" b="1"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编报</a:t>
            </a:r>
            <a:r>
              <a:rPr lang="zh-CN" b="1"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范围</a:t>
            </a:r>
            <a:endPar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6" name="文本框 5"/>
          <p:cNvSpPr txBox="1"/>
          <p:nvPr/>
        </p:nvSpPr>
        <p:spPr>
          <a:xfrm>
            <a:off x="135252" y="265430"/>
            <a:ext cx="4828543" cy="414020"/>
          </a:xfrm>
          <a:prstGeom prst="rect">
            <a:avLst/>
          </a:prstGeom>
          <a:noFill/>
        </p:spPr>
        <p:txBody>
          <a:bodyPr wrap="square">
            <a:spAutoFit/>
            <a:scene3d>
              <a:camera prst="orthographicFront"/>
              <a:lightRig rig="threePt" dir="t"/>
            </a:scene3d>
            <a:sp3d contourW="12700"/>
          </a:bodyPr>
          <a:lstStyle/>
          <a:p>
            <a:pPr marR="0" algn="l" defTabSz="914400" fontAlgn="auto">
              <a:spcBef>
                <a:spcPts val="0"/>
              </a:spcBef>
              <a:spcAft>
                <a:spcPts val="0"/>
              </a:spcAft>
              <a:buClrTx/>
              <a:buSzTx/>
              <a:buFontTx/>
              <a:buNone/>
              <a:defRPr/>
            </a:pPr>
            <a:r>
              <a:rPr kumimoji="0" lang="en-US" altLang="zh-CN"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a:t>
            </a:r>
            <a:r>
              <a:rPr lang="zh-CN" altLang="en-US" sz="2100" b="1" noProof="0" dirty="0">
                <a:latin typeface="华文中宋" panose="02010600040101010101" pitchFamily="2" charset="-122"/>
                <a:ea typeface="华文中宋" panose="02010600040101010101" pitchFamily="2" charset="-122"/>
                <a:cs typeface="经典综艺体简" pitchFamily="49" charset="-122"/>
              </a:rPr>
              <a:t>二</a:t>
            </a:r>
            <a:r>
              <a:rPr kumimoji="0" lang="en-US" altLang="zh-CN"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a:t>
            </a: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grpSp>
        <p:nvGrpSpPr>
          <p:cNvPr id="14" name="Group 6"/>
          <p:cNvGrpSpPr/>
          <p:nvPr/>
        </p:nvGrpSpPr>
        <p:grpSpPr>
          <a:xfrm rot="10800000">
            <a:off x="1609407" y="1037060"/>
            <a:ext cx="5715635" cy="764540"/>
            <a:chOff x="4406675" y="5257803"/>
            <a:chExt cx="5141087" cy="1185593"/>
          </a:xfrm>
          <a:solidFill>
            <a:srgbClr val="114F95"/>
          </a:solidFill>
        </p:grpSpPr>
        <p:sp>
          <p:nvSpPr>
            <p:cNvPr id="15" name="Bent Arrow 4"/>
            <p:cNvSpPr/>
            <p:nvPr/>
          </p:nvSpPr>
          <p:spPr>
            <a:xfrm rot="16200000">
              <a:off x="4530688" y="5133791"/>
              <a:ext cx="917730" cy="1165755"/>
            </a:xfrm>
            <a:prstGeom prst="bentArrow">
              <a:avLst/>
            </a:prstGeom>
            <a:grpFill/>
          </p:spPr>
          <p:txBody>
            <a:bodyPr lIns="186521" tIns="139891" rIns="93260" bIns="46630">
              <a:normAutofit/>
            </a:bodyPr>
            <a:lstStyle/>
            <a:p>
              <a:pPr algn="ctr" eaLnBrk="1" fontAlgn="auto" hangingPunct="1">
                <a:spcBef>
                  <a:spcPts val="0"/>
                </a:spcBef>
                <a:spcAft>
                  <a:spcPts val="0"/>
                </a:spcAft>
                <a:defRPr/>
              </a:pPr>
              <a:endParaRPr lang="en-US" sz="1600" kern="800" dirty="0" err="1">
                <a:solidFill>
                  <a:srgbClr val="FFFFFF"/>
                </a:solidFill>
                <a:latin typeface="微软雅黑" panose="020B0503020204020204" charset="-122"/>
                <a:ea typeface="微软雅黑" panose="020B0503020204020204" charset="-122"/>
                <a:cs typeface="Segoe UI Light" panose="020B0502040204020203" pitchFamily="34" charset="0"/>
              </a:endParaRPr>
            </a:p>
          </p:txBody>
        </p:sp>
        <p:sp>
          <p:nvSpPr>
            <p:cNvPr id="16" name="Bent Arrow 26"/>
            <p:cNvSpPr/>
            <p:nvPr/>
          </p:nvSpPr>
          <p:spPr>
            <a:xfrm rot="5400000" flipH="1">
              <a:off x="8505403" y="5134407"/>
              <a:ext cx="918964" cy="1165755"/>
            </a:xfrm>
            <a:prstGeom prst="bentArrow">
              <a:avLst>
                <a:gd name="adj1" fmla="val 25000"/>
                <a:gd name="adj2" fmla="val 31001"/>
                <a:gd name="adj3" fmla="val 25000"/>
                <a:gd name="adj4" fmla="val 43750"/>
              </a:avLst>
            </a:prstGeom>
            <a:grpFill/>
          </p:spPr>
          <p:txBody>
            <a:bodyPr lIns="186521" tIns="139891" rIns="93260" bIns="46630">
              <a:normAutofit/>
            </a:bodyPr>
            <a:lstStyle/>
            <a:p>
              <a:pPr algn="ctr" eaLnBrk="1" fontAlgn="auto" hangingPunct="1">
                <a:spcBef>
                  <a:spcPts val="0"/>
                </a:spcBef>
                <a:spcAft>
                  <a:spcPts val="0"/>
                </a:spcAft>
                <a:defRPr/>
              </a:pPr>
              <a:endParaRPr lang="en-US" sz="1600" kern="800" dirty="0" err="1">
                <a:solidFill>
                  <a:srgbClr val="FFFFFF"/>
                </a:solidFill>
                <a:latin typeface="微软雅黑" panose="020B0503020204020204" charset="-122"/>
                <a:ea typeface="微软雅黑" panose="020B0503020204020204" charset="-122"/>
                <a:cs typeface="Segoe UI Light" panose="020B0502040204020203" pitchFamily="34" charset="0"/>
              </a:endParaRPr>
            </a:p>
          </p:txBody>
        </p:sp>
        <p:sp>
          <p:nvSpPr>
            <p:cNvPr id="17" name="Rectangle 5"/>
            <p:cNvSpPr/>
            <p:nvPr/>
          </p:nvSpPr>
          <p:spPr>
            <a:xfrm rot="10800000">
              <a:off x="5572430" y="5752020"/>
              <a:ext cx="2809575" cy="691376"/>
            </a:xfrm>
            <a:prstGeom prst="rect">
              <a:avLst/>
            </a:prstGeom>
            <a:grpFill/>
          </p:spPr>
          <p:txBody>
            <a:bodyPr lIns="186521" tIns="139891" rIns="93260" bIns="46630" anchor="ctr">
              <a:normAutofit fontScale="92500" lnSpcReduction="20000"/>
            </a:bodyPr>
            <a:lstStyle/>
            <a:p>
              <a:pPr marL="812800" indent="-812800" algn="ctr">
                <a:spcBef>
                  <a:spcPct val="20000"/>
                </a:spcBef>
                <a:buClr>
                  <a:srgbClr val="FFFF00"/>
                </a:buClr>
                <a:buSzPct val="120000"/>
                <a:defRPr/>
              </a:pPr>
              <a:r>
                <a:rPr lang="zh-CN" altLang="en-US" sz="2000" b="1" dirty="0">
                  <a:solidFill>
                    <a:schemeClr val="bg1"/>
                  </a:solidFill>
                  <a:latin typeface="微软雅黑" panose="020B0503020204020204" charset="-122"/>
                  <a:ea typeface="微软雅黑" panose="020B0503020204020204" charset="-122"/>
                </a:rPr>
                <a:t>与预算口径衔接一致</a:t>
              </a:r>
              <a:endParaRPr lang="zh-CN" altLang="en-US" sz="2000" b="1" dirty="0">
                <a:solidFill>
                  <a:schemeClr val="bg1"/>
                </a:solidFill>
                <a:latin typeface="微软雅黑" panose="020B0503020204020204" charset="-122"/>
                <a:ea typeface="微软雅黑" panose="020B0503020204020204" charset="-122"/>
              </a:endParaRPr>
            </a:p>
          </p:txBody>
        </p:sp>
      </p:grpSp>
      <p:sp>
        <p:nvSpPr>
          <p:cNvPr id="18" name="Rectangle 38"/>
          <p:cNvSpPr/>
          <p:nvPr/>
        </p:nvSpPr>
        <p:spPr>
          <a:xfrm>
            <a:off x="135255" y="1805305"/>
            <a:ext cx="3924300" cy="2863850"/>
          </a:xfrm>
          <a:prstGeom prst="rect">
            <a:avLst/>
          </a:prstGeom>
          <a:gradFill flip="none" rotWithShape="1">
            <a:gsLst>
              <a:gs pos="0">
                <a:srgbClr val="0078D7">
                  <a:tint val="66000"/>
                  <a:satMod val="160000"/>
                </a:srgbClr>
              </a:gs>
              <a:gs pos="50000">
                <a:srgbClr val="0078D7">
                  <a:tint val="44500"/>
                  <a:satMod val="160000"/>
                </a:srgbClr>
              </a:gs>
              <a:gs pos="100000">
                <a:srgbClr val="0078D7">
                  <a:tint val="23500"/>
                  <a:satMod val="160000"/>
                </a:srgbClr>
              </a:gs>
            </a:gsLst>
            <a:lin ang="2700000" scaled="1"/>
            <a:tileRect/>
          </a:gradFill>
        </p:spPr>
        <p:txBody>
          <a:bodyPr lIns="248694" tIns="186521" rIns="124347" bIns="62174">
            <a:noAutofit/>
          </a:bodyPr>
          <a:lstStyle/>
          <a:p>
            <a:pPr lvl="0" algn="l">
              <a:lnSpc>
                <a:spcPct val="150000"/>
              </a:lnSpc>
              <a:buClr>
                <a:srgbClr val="FFFF00"/>
              </a:buClr>
              <a:buSzPct val="120000"/>
              <a:buFontTx/>
              <a:defRPr/>
            </a:pPr>
            <a:r>
              <a:rPr lang="zh-CN" altLang="en-US" sz="1600" b="1" dirty="0">
                <a:solidFill>
                  <a:srgbClr val="002060"/>
                </a:solidFill>
                <a:latin typeface="微软雅黑" panose="020B0503020204020204" charset="-122"/>
                <a:ea typeface="微软雅黑" panose="020B0503020204020204" charset="-122"/>
                <a:sym typeface="+mn-ea"/>
              </a:rPr>
              <a:t>（一</a:t>
            </a:r>
            <a:r>
              <a:rPr lang="zh-CN" altLang="en-US" sz="1600" b="1" dirty="0" smtClean="0">
                <a:solidFill>
                  <a:srgbClr val="002060"/>
                </a:solidFill>
                <a:latin typeface="微软雅黑" panose="020B0503020204020204" charset="-122"/>
                <a:ea typeface="微软雅黑" panose="020B0503020204020204" charset="-122"/>
                <a:sym typeface="+mn-ea"/>
              </a:rPr>
              <a:t>）</a:t>
            </a:r>
            <a:r>
              <a:rPr lang="zh-CN" altLang="en-US" sz="1600" b="1" dirty="0">
                <a:solidFill>
                  <a:srgbClr val="002060"/>
                </a:solidFill>
                <a:latin typeface="微软雅黑" panose="020B0503020204020204" charset="-122"/>
                <a:ea typeface="微软雅黑" panose="020B0503020204020204" charset="-122"/>
                <a:sym typeface="+mn-ea"/>
              </a:rPr>
              <a:t>单位</a:t>
            </a:r>
            <a:r>
              <a:rPr lang="zh-CN" altLang="en-US" sz="1600" b="1" dirty="0" smtClean="0">
                <a:solidFill>
                  <a:srgbClr val="002060"/>
                </a:solidFill>
                <a:latin typeface="微软雅黑" panose="020B0503020204020204" charset="-122"/>
                <a:ea typeface="微软雅黑" panose="020B0503020204020204" charset="-122"/>
                <a:sym typeface="+mn-ea"/>
              </a:rPr>
              <a:t>范围</a:t>
            </a:r>
            <a:endParaRPr lang="zh-CN" altLang="en-US" sz="1600" b="1" dirty="0">
              <a:solidFill>
                <a:srgbClr val="002060"/>
              </a:solidFill>
              <a:latin typeface="微软雅黑" panose="020B0503020204020204" charset="-122"/>
              <a:ea typeface="微软雅黑" panose="020B0503020204020204" charset="-122"/>
              <a:sym typeface="+mn-ea"/>
            </a:endParaRPr>
          </a:p>
          <a:p>
            <a:pPr marL="285750" lvl="0" indent="-285750" algn="l">
              <a:lnSpc>
                <a:spcPct val="150000"/>
              </a:lnSpc>
              <a:buClr>
                <a:srgbClr val="FFFF00"/>
              </a:buClr>
              <a:buSzPct val="120000"/>
              <a:buFont typeface="Wingdings" panose="05000000000000000000" pitchFamily="2" charset="2"/>
              <a:buChar char="Ø"/>
              <a:defRPr/>
            </a:pPr>
            <a:r>
              <a:rPr lang="zh-CN" altLang="en-US" sz="1600" dirty="0">
                <a:solidFill>
                  <a:srgbClr val="002060"/>
                </a:solidFill>
                <a:latin typeface="微软雅黑" panose="020B0503020204020204" charset="-122"/>
                <a:ea typeface="微软雅黑" panose="020B0503020204020204" charset="-122"/>
                <a:sym typeface="+mn-ea"/>
              </a:rPr>
              <a:t>包括列入202</a:t>
            </a:r>
            <a:r>
              <a:rPr lang="en-US" altLang="zh-CN" sz="1600" dirty="0">
                <a:solidFill>
                  <a:srgbClr val="002060"/>
                </a:solidFill>
                <a:latin typeface="微软雅黑" panose="020B0503020204020204" charset="-122"/>
                <a:ea typeface="微软雅黑" panose="020B0503020204020204" charset="-122"/>
                <a:sym typeface="+mn-ea"/>
              </a:rPr>
              <a:t>3</a:t>
            </a:r>
            <a:r>
              <a:rPr lang="zh-CN" altLang="en-US" sz="1600" dirty="0">
                <a:solidFill>
                  <a:srgbClr val="002060"/>
                </a:solidFill>
                <a:latin typeface="微软雅黑" panose="020B0503020204020204" charset="-122"/>
                <a:ea typeface="微软雅黑" panose="020B0503020204020204" charset="-122"/>
                <a:sym typeface="+mn-ea"/>
              </a:rPr>
              <a:t>年</a:t>
            </a:r>
            <a:r>
              <a:rPr lang="zh-CN" altLang="en-US" sz="1600" dirty="0">
                <a:solidFill>
                  <a:srgbClr val="FF0000"/>
                </a:solidFill>
                <a:latin typeface="微软雅黑" panose="020B0503020204020204" charset="-122"/>
                <a:ea typeface="微软雅黑" panose="020B0503020204020204" charset="-122"/>
                <a:sym typeface="+mn-ea"/>
              </a:rPr>
              <a:t>部门预算</a:t>
            </a:r>
            <a:r>
              <a:rPr lang="zh-CN" altLang="en-US" sz="1600" dirty="0">
                <a:solidFill>
                  <a:srgbClr val="002060"/>
                </a:solidFill>
                <a:latin typeface="微软雅黑" panose="020B0503020204020204" charset="-122"/>
                <a:ea typeface="微软雅黑" panose="020B0503020204020204" charset="-122"/>
                <a:sym typeface="+mn-ea"/>
              </a:rPr>
              <a:t>编报范围的各级各类行政事业单位和其他单位。</a:t>
            </a:r>
            <a:endParaRPr lang="zh-CN" altLang="en-US" sz="1600" dirty="0">
              <a:solidFill>
                <a:srgbClr val="002060"/>
              </a:solidFill>
              <a:latin typeface="微软雅黑" panose="020B0503020204020204" charset="-122"/>
              <a:ea typeface="微软雅黑" panose="020B0503020204020204" charset="-122"/>
              <a:sym typeface="+mn-ea"/>
            </a:endParaRPr>
          </a:p>
          <a:p>
            <a:pPr marL="285750" lvl="0" indent="-285750" algn="l">
              <a:lnSpc>
                <a:spcPct val="150000"/>
              </a:lnSpc>
              <a:buClr>
                <a:srgbClr val="FFFF00"/>
              </a:buClr>
              <a:buSzPct val="120000"/>
              <a:buFont typeface="Wingdings" panose="05000000000000000000" pitchFamily="2" charset="2"/>
              <a:buChar char="Ø"/>
              <a:defRPr/>
            </a:pPr>
            <a:r>
              <a:rPr lang="zh-CN" altLang="en-US" sz="1600" dirty="0">
                <a:solidFill>
                  <a:srgbClr val="002060"/>
                </a:solidFill>
                <a:latin typeface="微软雅黑" panose="020B0503020204020204" charset="-122"/>
                <a:ea typeface="微软雅黑" panose="020B0503020204020204" charset="-122"/>
                <a:sym typeface="+mn-ea"/>
              </a:rPr>
              <a:t>含经费自理事业单位。</a:t>
            </a:r>
            <a:endParaRPr lang="zh-CN" altLang="en-US" sz="1600" dirty="0">
              <a:solidFill>
                <a:srgbClr val="002060"/>
              </a:solidFill>
              <a:latin typeface="微软雅黑" panose="020B0503020204020204" charset="-122"/>
              <a:ea typeface="微软雅黑" panose="020B0503020204020204" charset="-122"/>
              <a:sym typeface="+mn-ea"/>
            </a:endParaRPr>
          </a:p>
          <a:p>
            <a:pPr lvl="0" algn="l">
              <a:lnSpc>
                <a:spcPct val="150000"/>
              </a:lnSpc>
              <a:buClr>
                <a:srgbClr val="FFFF00"/>
              </a:buClr>
              <a:buSzPct val="120000"/>
              <a:buFontTx/>
              <a:defRPr/>
            </a:pPr>
            <a:endParaRPr lang="zh-CN" altLang="en-US" sz="1600" b="1" dirty="0">
              <a:solidFill>
                <a:srgbClr val="002060"/>
              </a:solidFill>
              <a:latin typeface="微软雅黑" panose="020B0503020204020204" charset="-122"/>
              <a:ea typeface="微软雅黑" panose="020B0503020204020204" charset="-122"/>
              <a:sym typeface="+mn-ea"/>
            </a:endParaRPr>
          </a:p>
          <a:p>
            <a:pPr lvl="0" algn="l">
              <a:lnSpc>
                <a:spcPct val="150000"/>
              </a:lnSpc>
              <a:buClr>
                <a:srgbClr val="FFFF00"/>
              </a:buClr>
              <a:buSzPct val="120000"/>
              <a:buFontTx/>
              <a:defRPr/>
            </a:pPr>
            <a:endParaRPr lang="zh-CN" altLang="en-US" sz="1600" b="1" dirty="0">
              <a:solidFill>
                <a:srgbClr val="002060"/>
              </a:solidFill>
              <a:latin typeface="微软雅黑" panose="020B0503020204020204" charset="-122"/>
              <a:ea typeface="微软雅黑" panose="020B0503020204020204" charset="-122"/>
              <a:sym typeface="+mn-ea"/>
            </a:endParaRPr>
          </a:p>
        </p:txBody>
      </p:sp>
      <p:sp>
        <p:nvSpPr>
          <p:cNvPr id="19" name="Rectangle 37"/>
          <p:cNvSpPr/>
          <p:nvPr/>
        </p:nvSpPr>
        <p:spPr>
          <a:xfrm>
            <a:off x="4791075" y="1805305"/>
            <a:ext cx="3924300" cy="2863866"/>
          </a:xfrm>
          <a:prstGeom prst="rect">
            <a:avLst/>
          </a:prstGeom>
          <a:gradFill flip="none" rotWithShape="1">
            <a:gsLst>
              <a:gs pos="0">
                <a:srgbClr val="0078D7">
                  <a:tint val="66000"/>
                  <a:satMod val="160000"/>
                </a:srgbClr>
              </a:gs>
              <a:gs pos="50000">
                <a:srgbClr val="0078D7">
                  <a:tint val="44500"/>
                  <a:satMod val="160000"/>
                </a:srgbClr>
              </a:gs>
              <a:gs pos="100000">
                <a:srgbClr val="0078D7">
                  <a:tint val="23500"/>
                  <a:satMod val="160000"/>
                </a:srgbClr>
              </a:gs>
            </a:gsLst>
            <a:lin ang="2700000" scaled="1"/>
            <a:tileRect/>
          </a:gradFill>
        </p:spPr>
        <p:txBody>
          <a:bodyPr lIns="248694" tIns="186521" rIns="124347" bIns="62174"/>
          <a:lstStyle/>
          <a:p>
            <a:pPr eaLnBrk="1" hangingPunct="1">
              <a:lnSpc>
                <a:spcPct val="150000"/>
              </a:lnSpc>
              <a:buClr>
                <a:srgbClr val="FFFF00"/>
              </a:buClr>
              <a:buSzPct val="120000"/>
              <a:defRPr/>
            </a:pPr>
            <a:r>
              <a:rPr lang="zh-CN" altLang="en-US" sz="1600" b="1" dirty="0">
                <a:solidFill>
                  <a:srgbClr val="002060"/>
                </a:solidFill>
                <a:latin typeface="微软雅黑" panose="020B0503020204020204" charset="-122"/>
                <a:ea typeface="微软雅黑" panose="020B0503020204020204" charset="-122"/>
              </a:rPr>
              <a:t>（二）资金范围</a:t>
            </a:r>
            <a:endParaRPr lang="zh-CN" altLang="en-US" sz="1600" b="1" dirty="0">
              <a:solidFill>
                <a:srgbClr val="002060"/>
              </a:solidFill>
              <a:latin typeface="微软雅黑" panose="020B0503020204020204" charset="-122"/>
              <a:ea typeface="微软雅黑" panose="020B0503020204020204" charset="-122"/>
            </a:endParaRPr>
          </a:p>
          <a:p>
            <a:pPr marL="285750" indent="-285750" eaLnBrk="1" hangingPunct="1">
              <a:lnSpc>
                <a:spcPct val="150000"/>
              </a:lnSpc>
              <a:buClr>
                <a:srgbClr val="FFFF00"/>
              </a:buClr>
              <a:buSzPct val="120000"/>
              <a:buFont typeface="Wingdings" panose="05000000000000000000" pitchFamily="2" charset="2"/>
              <a:buChar char="Ø"/>
              <a:defRPr/>
            </a:pPr>
            <a:r>
              <a:rPr lang="zh-CN" altLang="en-US" sz="1600" dirty="0">
                <a:solidFill>
                  <a:srgbClr val="002060"/>
                </a:solidFill>
                <a:latin typeface="微软雅黑" panose="020B0503020204020204" charset="-122"/>
                <a:ea typeface="微软雅黑" panose="020B0503020204020204" charset="-122"/>
              </a:rPr>
              <a:t>包括单位纳入部门预算范围的</a:t>
            </a:r>
            <a:r>
              <a:rPr lang="zh-CN" altLang="en-US" sz="1600" dirty="0">
                <a:solidFill>
                  <a:srgbClr val="FF0000"/>
                </a:solidFill>
                <a:latin typeface="微软雅黑" panose="020B0503020204020204" charset="-122"/>
                <a:ea typeface="微软雅黑" panose="020B0503020204020204" charset="-122"/>
              </a:rPr>
              <a:t>全部收支</a:t>
            </a:r>
            <a:r>
              <a:rPr lang="zh-CN" altLang="en-US" sz="1600" dirty="0">
                <a:solidFill>
                  <a:srgbClr val="002060"/>
                </a:solidFill>
                <a:latin typeface="微软雅黑" panose="020B0503020204020204" charset="-122"/>
                <a:ea typeface="微软雅黑" panose="020B0503020204020204" charset="-122"/>
              </a:rPr>
              <a:t>情况，编报口径与单位综合预算衔接一致。</a:t>
            </a:r>
            <a:endParaRPr lang="zh-CN" altLang="en-US" sz="1600" dirty="0">
              <a:solidFill>
                <a:srgbClr val="002060"/>
              </a:solidFill>
              <a:latin typeface="微软雅黑" panose="020B0503020204020204" charset="-122"/>
              <a:ea typeface="微软雅黑" panose="020B0503020204020204" charset="-122"/>
            </a:endParaRPr>
          </a:p>
          <a:p>
            <a:pPr marL="285750" indent="-285750" eaLnBrk="1" hangingPunct="1">
              <a:lnSpc>
                <a:spcPct val="150000"/>
              </a:lnSpc>
              <a:buClr>
                <a:srgbClr val="FFFF00"/>
              </a:buClr>
              <a:buSzPct val="120000"/>
              <a:buFont typeface="Wingdings" panose="05000000000000000000" pitchFamily="2" charset="2"/>
              <a:buChar char="Ø"/>
              <a:defRPr/>
            </a:pPr>
            <a:r>
              <a:rPr lang="zh-CN" altLang="en-US" sz="1600" dirty="0">
                <a:solidFill>
                  <a:srgbClr val="002060"/>
                </a:solidFill>
                <a:latin typeface="微软雅黑" panose="020B0503020204020204" charset="-122"/>
                <a:ea typeface="微软雅黑" panose="020B0503020204020204" charset="-122"/>
              </a:rPr>
              <a:t>财政拨款</a:t>
            </a:r>
            <a:r>
              <a:rPr lang="zh-CN" altLang="zh-CN" sz="1600" dirty="0">
                <a:solidFill>
                  <a:srgbClr val="002060"/>
                </a:solidFill>
                <a:latin typeface="微软雅黑" panose="020B0503020204020204" charset="-122"/>
                <a:ea typeface="微软雅黑" panose="020B0503020204020204" charset="-122"/>
              </a:rPr>
              <a:t>反映一般公共预算财政拨款</a:t>
            </a:r>
            <a:r>
              <a:rPr lang="zh-CN" altLang="en-US" sz="1600" dirty="0">
                <a:solidFill>
                  <a:srgbClr val="002060"/>
                </a:solidFill>
                <a:latin typeface="微软雅黑" panose="020B0503020204020204" charset="-122"/>
                <a:ea typeface="微软雅黑" panose="020B0503020204020204" charset="-122"/>
              </a:rPr>
              <a:t>、</a:t>
            </a:r>
            <a:r>
              <a:rPr lang="zh-CN" altLang="zh-CN" sz="1600" dirty="0">
                <a:solidFill>
                  <a:srgbClr val="002060"/>
                </a:solidFill>
                <a:latin typeface="微软雅黑" panose="020B0503020204020204" charset="-122"/>
                <a:ea typeface="微软雅黑" panose="020B0503020204020204" charset="-122"/>
              </a:rPr>
              <a:t>政府性基金预算财政拨款</a:t>
            </a:r>
            <a:r>
              <a:rPr lang="zh-CN" altLang="en-US" sz="1600" dirty="0">
                <a:solidFill>
                  <a:srgbClr val="002060"/>
                </a:solidFill>
                <a:latin typeface="微软雅黑" panose="020B0503020204020204" charset="-122"/>
                <a:ea typeface="微软雅黑" panose="020B0503020204020204" charset="-122"/>
              </a:rPr>
              <a:t>和</a:t>
            </a:r>
            <a:r>
              <a:rPr lang="zh-CN" altLang="zh-CN" sz="1600" dirty="0">
                <a:solidFill>
                  <a:srgbClr val="002060"/>
                </a:solidFill>
                <a:latin typeface="微软雅黑" panose="020B0503020204020204" charset="-122"/>
                <a:ea typeface="微软雅黑" panose="020B0503020204020204" charset="-122"/>
              </a:rPr>
              <a:t>国有资本经营预算财政拨款。</a:t>
            </a:r>
            <a:endParaRPr lang="zh-CN" altLang="en-US" sz="1600" dirty="0">
              <a:solidFill>
                <a:srgbClr val="002060"/>
              </a:solidFill>
              <a:latin typeface="微软雅黑" panose="020B0503020204020204" charset="-122"/>
              <a:ea typeface="微软雅黑" panose="020B0503020204020204" charset="-122"/>
            </a:endParaRPr>
          </a:p>
          <a:p>
            <a:pPr algn="ctr" eaLnBrk="1" hangingPunct="1">
              <a:lnSpc>
                <a:spcPct val="150000"/>
              </a:lnSpc>
              <a:buClr>
                <a:srgbClr val="FFFF00"/>
              </a:buClr>
              <a:buSzPct val="120000"/>
              <a:defRPr/>
            </a:pPr>
            <a:endParaRPr lang="en-US" sz="1600" dirty="0" err="1">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86675">
        <p14:pan dir="u"/>
      </p:transition>
    </mc:Choice>
    <mc:Fallback>
      <p:transition spd="slow" advTm="866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14339"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5" name="文本框 4"/>
          <p:cNvSpPr txBox="1"/>
          <p:nvPr/>
        </p:nvSpPr>
        <p:spPr>
          <a:xfrm>
            <a:off x="5283695" y="169599"/>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b="1"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2.</a:t>
            </a:r>
            <a:r>
              <a:rPr kumimoji="0" lang="zh-CN" b="1"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录入</a:t>
            </a:r>
            <a:r>
              <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级次</a:t>
            </a:r>
            <a:endPar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6" name="文本框 5"/>
          <p:cNvSpPr txBox="1"/>
          <p:nvPr/>
        </p:nvSpPr>
        <p:spPr>
          <a:xfrm>
            <a:off x="135252" y="265430"/>
            <a:ext cx="4828543" cy="414020"/>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en-US" altLang="zh-CN" sz="2100" b="1" dirty="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二</a:t>
            </a:r>
            <a:r>
              <a:rPr lang="en-US" altLang="zh-CN" sz="2100" b="1" dirty="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填报要求</a:t>
            </a:r>
            <a:endParaRPr lang="zh-CN" altLang="en-US" sz="2100" b="1" dirty="0">
              <a:latin typeface="华文中宋" panose="02010600040101010101" pitchFamily="2" charset="-122"/>
              <a:ea typeface="华文中宋" panose="02010600040101010101" pitchFamily="2" charset="-122"/>
              <a:cs typeface="经典综艺体简" pitchFamily="49" charset="-122"/>
            </a:endParaRPr>
          </a:p>
        </p:txBody>
      </p:sp>
      <p:sp>
        <p:nvSpPr>
          <p:cNvPr id="15" name="Rectangle 10"/>
          <p:cNvSpPr/>
          <p:nvPr/>
        </p:nvSpPr>
        <p:spPr bwMode="auto">
          <a:xfrm>
            <a:off x="567690" y="920750"/>
            <a:ext cx="8008620" cy="937260"/>
          </a:xfrm>
          <a:prstGeom prst="round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path path="circle">
              <a:fillToRect l="100000" t="100000"/>
            </a:path>
            <a:tileRect r="-100000" b="-100000"/>
          </a:gradFill>
          <a:ln w="10795" cap="flat" cmpd="sng" algn="ctr">
            <a:noFill/>
            <a:prstDash val="solid"/>
            <a:headEnd type="none" w="med" len="med"/>
            <a:tailEnd type="none" w="med" len="med"/>
          </a:ln>
          <a:effectLst/>
        </p:spPr>
        <p:txBody>
          <a:bodyPr lIns="0" tIns="46637" bIns="46637" anchor="ctr"/>
          <a:lstStyle/>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charset="-122"/>
              <a:ea typeface="微软雅黑" panose="020B0503020204020204" charset="-122"/>
            </a:endParaRPr>
          </a:p>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charset="-122"/>
              <a:ea typeface="微软雅黑" panose="020B0503020204020204" charset="-122"/>
            </a:endParaRPr>
          </a:p>
        </p:txBody>
      </p:sp>
      <p:sp>
        <p:nvSpPr>
          <p:cNvPr id="17" name="Rectangle 34"/>
          <p:cNvSpPr/>
          <p:nvPr/>
        </p:nvSpPr>
        <p:spPr bwMode="auto">
          <a:xfrm>
            <a:off x="798830" y="1077595"/>
            <a:ext cx="1511935" cy="675005"/>
          </a:xfrm>
          <a:prstGeom prst="round2Diag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w="10795" cap="flat" cmpd="sng" algn="ctr">
            <a:noFill/>
            <a:prstDash val="solid"/>
            <a:headEnd type="none" w="med" len="med"/>
            <a:tailEnd type="none" w="med" len="med"/>
          </a:ln>
          <a:effectLst/>
        </p:spPr>
        <p:txBody>
          <a:bodyPr lIns="0" tIns="46637" rIns="0" bIns="46637" anchor="ctr"/>
          <a:lstStyle/>
          <a:p>
            <a:pPr algn="ctr" defTabSz="932180" eaLnBrk="1" fontAlgn="auto" hangingPunct="1">
              <a:spcBef>
                <a:spcPts val="0"/>
              </a:spcBef>
              <a:spcAft>
                <a:spcPts val="0"/>
              </a:spcAft>
              <a:defRPr/>
            </a:pPr>
            <a:r>
              <a:rPr lang="zh-CN" altLang="en-US" sz="1600" dirty="0">
                <a:solidFill>
                  <a:srgbClr val="002060"/>
                </a:solidFill>
                <a:latin typeface="微软雅黑" panose="020B0503020204020204" charset="-122"/>
                <a:ea typeface="微软雅黑" panose="020B0503020204020204" charset="-122"/>
              </a:rPr>
              <a:t>逐户编制</a:t>
            </a:r>
            <a:endParaRPr lang="zh-CN" altLang="en-US" sz="1600" kern="0" dirty="0">
              <a:solidFill>
                <a:srgbClr val="002060"/>
              </a:solidFill>
              <a:latin typeface="微软雅黑" panose="020B0503020204020204" charset="-122"/>
              <a:ea typeface="微软雅黑" panose="020B0503020204020204" charset="-122"/>
            </a:endParaRPr>
          </a:p>
        </p:txBody>
      </p:sp>
      <p:sp>
        <p:nvSpPr>
          <p:cNvPr id="12" name="文本框 11"/>
          <p:cNvSpPr txBox="1">
            <a:spLocks noChangeArrowheads="1"/>
          </p:cNvSpPr>
          <p:nvPr/>
        </p:nvSpPr>
        <p:spPr bwMode="auto">
          <a:xfrm>
            <a:off x="2671763" y="1221105"/>
            <a:ext cx="32308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1600" dirty="0">
                <a:solidFill>
                  <a:schemeClr val="bg1"/>
                </a:solidFill>
                <a:latin typeface="微软雅黑" panose="020B0503020204020204" charset="-122"/>
                <a:ea typeface="微软雅黑" panose="020B0503020204020204" charset="-122"/>
              </a:rPr>
              <a:t>一个预算单位编报一套单户报表。</a:t>
            </a:r>
            <a:endParaRPr lang="zh-CN" altLang="en-US" sz="1600" dirty="0">
              <a:solidFill>
                <a:schemeClr val="bg1"/>
              </a:solidFill>
              <a:latin typeface="微软雅黑" panose="020B0503020204020204" charset="-122"/>
              <a:ea typeface="微软雅黑" panose="020B0503020204020204" charset="-122"/>
            </a:endParaRPr>
          </a:p>
        </p:txBody>
      </p:sp>
      <p:sp>
        <p:nvSpPr>
          <p:cNvPr id="19" name="Rectangle 10"/>
          <p:cNvSpPr/>
          <p:nvPr/>
        </p:nvSpPr>
        <p:spPr bwMode="auto">
          <a:xfrm>
            <a:off x="567690" y="2331084"/>
            <a:ext cx="8008620" cy="937260"/>
          </a:xfrm>
          <a:prstGeom prst="round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path path="circle">
              <a:fillToRect l="100000" t="100000"/>
            </a:path>
            <a:tileRect r="-100000" b="-100000"/>
          </a:gradFill>
          <a:ln w="10795" cap="flat" cmpd="sng" algn="ctr">
            <a:noFill/>
            <a:prstDash val="solid"/>
            <a:headEnd type="none" w="med" len="med"/>
            <a:tailEnd type="none" w="med" len="med"/>
          </a:ln>
          <a:effectLst/>
        </p:spPr>
        <p:txBody>
          <a:bodyPr lIns="0" tIns="46637" bIns="46637" anchor="ctr"/>
          <a:lstStyle/>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charset="-122"/>
              <a:ea typeface="微软雅黑" panose="020B0503020204020204" charset="-122"/>
            </a:endParaRPr>
          </a:p>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charset="-122"/>
              <a:ea typeface="微软雅黑" panose="020B0503020204020204" charset="-122"/>
            </a:endParaRPr>
          </a:p>
        </p:txBody>
      </p:sp>
      <p:sp>
        <p:nvSpPr>
          <p:cNvPr id="20" name="Rectangle 34"/>
          <p:cNvSpPr/>
          <p:nvPr/>
        </p:nvSpPr>
        <p:spPr bwMode="auto">
          <a:xfrm>
            <a:off x="798830" y="2462211"/>
            <a:ext cx="1512570" cy="675005"/>
          </a:xfrm>
          <a:prstGeom prst="round2Diag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w="10795" cap="flat" cmpd="sng" algn="ctr">
            <a:noFill/>
            <a:prstDash val="solid"/>
            <a:headEnd type="none" w="med" len="med"/>
            <a:tailEnd type="none" w="med" len="med"/>
          </a:ln>
          <a:effectLst/>
        </p:spPr>
        <p:txBody>
          <a:bodyPr lIns="0" tIns="46637" rIns="0" bIns="46637" anchor="ctr"/>
          <a:lstStyle/>
          <a:p>
            <a:pPr algn="ctr" defTabSz="932180" eaLnBrk="1" fontAlgn="auto" hangingPunct="1">
              <a:spcBef>
                <a:spcPts val="0"/>
              </a:spcBef>
              <a:spcAft>
                <a:spcPts val="0"/>
              </a:spcAft>
              <a:defRPr/>
            </a:pPr>
            <a:r>
              <a:rPr lang="zh-CN" altLang="en-US" sz="1600" dirty="0">
                <a:solidFill>
                  <a:srgbClr val="002060"/>
                </a:solidFill>
                <a:latin typeface="微软雅黑" panose="020B0503020204020204" charset="-122"/>
                <a:ea typeface="微软雅黑" panose="020B0503020204020204" charset="-122"/>
              </a:rPr>
              <a:t>汇总录入</a:t>
            </a:r>
            <a:endParaRPr lang="zh-CN" altLang="en-US" sz="1600" dirty="0">
              <a:solidFill>
                <a:srgbClr val="002060"/>
              </a:solidFill>
              <a:latin typeface="微软雅黑" panose="020B0503020204020204" charset="-122"/>
              <a:ea typeface="微软雅黑" panose="020B0503020204020204" charset="-122"/>
            </a:endParaRPr>
          </a:p>
        </p:txBody>
      </p:sp>
      <p:sp>
        <p:nvSpPr>
          <p:cNvPr id="21" name="文本框 20"/>
          <p:cNvSpPr txBox="1">
            <a:spLocks noChangeArrowheads="1"/>
          </p:cNvSpPr>
          <p:nvPr/>
        </p:nvSpPr>
        <p:spPr bwMode="auto">
          <a:xfrm>
            <a:off x="2633976" y="2602865"/>
            <a:ext cx="557053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1600" dirty="0">
                <a:solidFill>
                  <a:schemeClr val="bg1"/>
                </a:solidFill>
                <a:latin typeface="微软雅黑" panose="020B0503020204020204" charset="-122"/>
                <a:ea typeface="微软雅黑" panose="020B0503020204020204" charset="-122"/>
              </a:rPr>
              <a:t>县级以下（含县级）不具备分户录入条件的预算单位。</a:t>
            </a:r>
            <a:endParaRPr lang="zh-CN" altLang="en-US" sz="1600" dirty="0">
              <a:solidFill>
                <a:schemeClr val="bg1"/>
              </a:solidFill>
              <a:latin typeface="微软雅黑" panose="020B0503020204020204" charset="-122"/>
              <a:ea typeface="微软雅黑" panose="020B0503020204020204" charset="-122"/>
            </a:endParaRPr>
          </a:p>
        </p:txBody>
      </p:sp>
      <p:sp>
        <p:nvSpPr>
          <p:cNvPr id="22" name="Rectangle 10"/>
          <p:cNvSpPr/>
          <p:nvPr/>
        </p:nvSpPr>
        <p:spPr bwMode="auto">
          <a:xfrm>
            <a:off x="567690" y="3685395"/>
            <a:ext cx="8008620" cy="937260"/>
          </a:xfrm>
          <a:prstGeom prst="round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path path="circle">
              <a:fillToRect l="100000" t="100000"/>
            </a:path>
            <a:tileRect r="-100000" b="-100000"/>
          </a:gradFill>
          <a:ln w="10795" cap="flat" cmpd="sng" algn="ctr">
            <a:noFill/>
            <a:prstDash val="solid"/>
            <a:headEnd type="none" w="med" len="med"/>
            <a:tailEnd type="none" w="med" len="med"/>
          </a:ln>
          <a:effectLst/>
        </p:spPr>
        <p:txBody>
          <a:bodyPr lIns="0" tIns="46637" bIns="46637" anchor="ctr"/>
          <a:lstStyle/>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charset="-122"/>
              <a:ea typeface="微软雅黑" panose="020B0503020204020204" charset="-122"/>
            </a:endParaRPr>
          </a:p>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charset="-122"/>
              <a:ea typeface="微软雅黑" panose="020B0503020204020204" charset="-122"/>
            </a:endParaRPr>
          </a:p>
        </p:txBody>
      </p:sp>
      <p:sp>
        <p:nvSpPr>
          <p:cNvPr id="23" name="Rectangle 34"/>
          <p:cNvSpPr/>
          <p:nvPr/>
        </p:nvSpPr>
        <p:spPr bwMode="auto">
          <a:xfrm>
            <a:off x="798195" y="3868750"/>
            <a:ext cx="1512570" cy="674370"/>
          </a:xfrm>
          <a:prstGeom prst="round2Diag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w="10795" cap="flat" cmpd="sng" algn="ctr">
            <a:noFill/>
            <a:prstDash val="solid"/>
            <a:headEnd type="none" w="med" len="med"/>
            <a:tailEnd type="none" w="med" len="med"/>
          </a:ln>
          <a:effectLst/>
        </p:spPr>
        <p:txBody>
          <a:bodyPr lIns="0" tIns="46637" rIns="0" bIns="46637" anchor="ctr"/>
          <a:lstStyle/>
          <a:p>
            <a:pPr algn="ctr" defTabSz="932180" eaLnBrk="1" fontAlgn="auto" hangingPunct="1">
              <a:spcBef>
                <a:spcPts val="0"/>
              </a:spcBef>
              <a:spcAft>
                <a:spcPts val="0"/>
              </a:spcAft>
              <a:defRPr/>
            </a:pPr>
            <a:r>
              <a:rPr lang="zh-CN" altLang="en-US" sz="1600" dirty="0">
                <a:solidFill>
                  <a:srgbClr val="002060"/>
                </a:solidFill>
                <a:latin typeface="微软雅黑" panose="020B0503020204020204" charset="-122"/>
                <a:ea typeface="微软雅黑" panose="020B0503020204020204" charset="-122"/>
              </a:rPr>
              <a:t>树形结构</a:t>
            </a:r>
            <a:endParaRPr lang="zh-CN" altLang="en-US" sz="1600" dirty="0">
              <a:solidFill>
                <a:srgbClr val="002060"/>
              </a:solidFill>
              <a:latin typeface="微软雅黑" panose="020B0503020204020204" charset="-122"/>
              <a:ea typeface="微软雅黑" panose="020B0503020204020204" charset="-122"/>
            </a:endParaRPr>
          </a:p>
        </p:txBody>
      </p:sp>
      <p:sp>
        <p:nvSpPr>
          <p:cNvPr id="24" name="文本框 23"/>
          <p:cNvSpPr txBox="1">
            <a:spLocks noChangeArrowheads="1"/>
          </p:cNvSpPr>
          <p:nvPr/>
        </p:nvSpPr>
        <p:spPr bwMode="auto">
          <a:xfrm>
            <a:off x="2655132" y="4037342"/>
            <a:ext cx="557053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1600" dirty="0">
                <a:solidFill>
                  <a:schemeClr val="bg1"/>
                </a:solidFill>
                <a:latin typeface="微软雅黑" panose="020B0503020204020204" charset="-122"/>
                <a:ea typeface="微软雅黑" panose="020B0503020204020204" charset="-122"/>
              </a:rPr>
              <a:t>预算单位逐级汇总。</a:t>
            </a:r>
            <a:endParaRPr lang="zh-CN" altLang="en-US" sz="16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19018">
        <p14:pan dir="u"/>
      </p:transition>
    </mc:Choice>
    <mc:Fallback>
      <p:transition spd="slow" advTm="190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bldLvl="0" animBg="1"/>
      <p:bldP spid="21" grpId="0"/>
      <p:bldP spid="23" grpId="0" bldLvl="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sp>
        <p:nvSpPr>
          <p:cNvPr id="82947"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705BD617-BA51-4FAF-8EDE-761CF7513741}"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70" name="组合 69"/>
          <p:cNvGrpSpPr/>
          <p:nvPr/>
        </p:nvGrpSpPr>
        <p:grpSpPr bwMode="auto">
          <a:xfrm>
            <a:off x="3864055" y="2237661"/>
            <a:ext cx="1566863" cy="1565672"/>
            <a:chOff x="3364007" y="3224716"/>
            <a:chExt cx="2415987" cy="2415988"/>
          </a:xfrm>
        </p:grpSpPr>
        <p:grpSp>
          <p:nvGrpSpPr>
            <p:cNvPr id="82956" name="组合 70"/>
            <p:cNvGrpSpPr/>
            <p:nvPr/>
          </p:nvGrpSpPr>
          <p:grpSpPr bwMode="auto">
            <a:xfrm>
              <a:off x="3364007" y="3224716"/>
              <a:ext cx="2415987" cy="2415988"/>
              <a:chOff x="3364007" y="2959125"/>
              <a:chExt cx="2415987" cy="2415988"/>
            </a:xfrm>
          </p:grpSpPr>
          <p:sp>
            <p:nvSpPr>
              <p:cNvPr id="73" name="椭圆 72"/>
              <p:cNvSpPr/>
              <p:nvPr/>
            </p:nvSpPr>
            <p:spPr>
              <a:xfrm>
                <a:off x="3364007" y="2959125"/>
                <a:ext cx="2415987" cy="2415988"/>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sp>
            <p:nvSpPr>
              <p:cNvPr id="82959" name="文本框 73"/>
              <p:cNvSpPr txBox="1">
                <a:spLocks noChangeArrowheads="1"/>
              </p:cNvSpPr>
              <p:nvPr/>
            </p:nvSpPr>
            <p:spPr bwMode="auto">
              <a:xfrm>
                <a:off x="3607744" y="3537282"/>
                <a:ext cx="637409" cy="125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1500" b="1" dirty="0">
                    <a:solidFill>
                      <a:srgbClr val="002060"/>
                    </a:solidFill>
                    <a:latin typeface="微软雅黑" panose="020B0503020204020204" charset="-122"/>
                    <a:ea typeface="微软雅黑" panose="020B0503020204020204" charset="-122"/>
                  </a:rPr>
                  <a:t>浮动表</a:t>
                </a:r>
                <a:endParaRPr lang="zh-CN" altLang="en-US" sz="1500" b="1" dirty="0">
                  <a:solidFill>
                    <a:srgbClr val="002060"/>
                  </a:solidFill>
                  <a:latin typeface="微软雅黑" panose="020B0503020204020204" charset="-122"/>
                  <a:ea typeface="微软雅黑" panose="020B0503020204020204" charset="-122"/>
                </a:endParaRPr>
              </a:p>
            </p:txBody>
          </p:sp>
          <p:sp>
            <p:nvSpPr>
              <p:cNvPr id="82960" name="文本框 74"/>
              <p:cNvSpPr txBox="1">
                <a:spLocks noChangeArrowheads="1"/>
              </p:cNvSpPr>
              <p:nvPr/>
            </p:nvSpPr>
            <p:spPr bwMode="auto">
              <a:xfrm>
                <a:off x="4812443" y="3422370"/>
                <a:ext cx="637409" cy="148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1500" b="1" dirty="0">
                    <a:solidFill>
                      <a:srgbClr val="002060"/>
                    </a:solidFill>
                    <a:latin typeface="微软雅黑" panose="020B0503020204020204" charset="-122"/>
                    <a:ea typeface="微软雅黑" panose="020B0503020204020204" charset="-122"/>
                  </a:rPr>
                  <a:t>固定表</a:t>
                </a:r>
                <a:endParaRPr lang="zh-CN" altLang="en-US" sz="1500" b="1" dirty="0">
                  <a:solidFill>
                    <a:srgbClr val="002060"/>
                  </a:solidFill>
                  <a:latin typeface="微软雅黑" panose="020B0503020204020204" charset="-122"/>
                  <a:ea typeface="微软雅黑" panose="020B0503020204020204" charset="-122"/>
                </a:endParaRPr>
              </a:p>
            </p:txBody>
          </p:sp>
        </p:grpSp>
        <p:cxnSp>
          <p:nvCxnSpPr>
            <p:cNvPr id="72" name="直接连接符 71"/>
            <p:cNvCxnSpPr>
              <a:stCxn id="73" idx="0"/>
              <a:endCxn id="73" idx="4"/>
            </p:cNvCxnSpPr>
            <p:nvPr/>
          </p:nvCxnSpPr>
          <p:spPr>
            <a:xfrm>
              <a:off x="4572000" y="3224716"/>
              <a:ext cx="0" cy="24159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79" name="Rectangle 3"/>
          <p:cNvSpPr txBox="1">
            <a:spLocks noChangeArrowheads="1"/>
          </p:cNvSpPr>
          <p:nvPr/>
        </p:nvSpPr>
        <p:spPr bwMode="auto">
          <a:xfrm>
            <a:off x="1030288" y="1351439"/>
            <a:ext cx="2402681" cy="2718215"/>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1168400" indent="-1168400" algn="l">
              <a:spcBef>
                <a:spcPct val="20000"/>
              </a:spcBef>
              <a:buClr>
                <a:srgbClr val="0000FF"/>
              </a:buClr>
              <a:buSzPct val="120000"/>
              <a:defRPr/>
            </a:pPr>
            <a:r>
              <a:rPr lang="zh-CN" altLang="en-US" sz="1500" b="1" dirty="0">
                <a:solidFill>
                  <a:srgbClr val="002060"/>
                </a:solidFill>
                <a:latin typeface="微软雅黑" panose="020B0503020204020204" charset="-122"/>
                <a:ea typeface="微软雅黑" panose="020B0503020204020204" charset="-122"/>
              </a:rPr>
              <a:t>浮动表：数据</a:t>
            </a:r>
            <a:r>
              <a:rPr lang="zh-CN" altLang="en-US" sz="1500" b="1" dirty="0">
                <a:solidFill>
                  <a:srgbClr val="FF0000"/>
                </a:solidFill>
                <a:latin typeface="微软雅黑" panose="020B0503020204020204" charset="-122"/>
                <a:ea typeface="微软雅黑" panose="020B0503020204020204" charset="-122"/>
              </a:rPr>
              <a:t>行次可变动</a:t>
            </a:r>
            <a:endParaRPr lang="en-US" altLang="zh-CN" sz="1500" b="1" dirty="0">
              <a:solidFill>
                <a:srgbClr val="FF0000"/>
              </a:solidFill>
              <a:latin typeface="微软雅黑" panose="020B0503020204020204" charset="-122"/>
              <a:ea typeface="微软雅黑" panose="020B0503020204020204" charset="-122"/>
            </a:endParaRPr>
          </a:p>
          <a:p>
            <a:pPr marL="1168400" indent="-1168400" algn="l">
              <a:spcBef>
                <a:spcPct val="20000"/>
              </a:spcBef>
              <a:buClr>
                <a:srgbClr val="0000FF"/>
              </a:buClr>
              <a:buSzPct val="120000"/>
              <a:defRPr/>
            </a:pPr>
            <a:endParaRPr lang="en-US" altLang="zh-CN" sz="825" b="1" dirty="0">
              <a:solidFill>
                <a:srgbClr val="002060"/>
              </a:solidFill>
              <a:latin typeface="微软雅黑" panose="020B0503020204020204" charset="-122"/>
              <a:ea typeface="微软雅黑" panose="020B0503020204020204" charset="-122"/>
            </a:endParaRPr>
          </a:p>
          <a:p>
            <a:pPr marL="1168400" indent="-1168400" algn="l">
              <a:spcBef>
                <a:spcPct val="20000"/>
              </a:spcBef>
              <a:buClr>
                <a:srgbClr val="0000FF"/>
              </a:buClr>
              <a:buSzPct val="120000"/>
              <a:defRPr/>
            </a:pPr>
            <a:endParaRPr lang="en-US" altLang="zh-CN" sz="1200" b="1" dirty="0">
              <a:solidFill>
                <a:srgbClr val="002060"/>
              </a:solidFill>
              <a:latin typeface="微软雅黑" panose="020B0503020204020204" charset="-122"/>
              <a:ea typeface="微软雅黑" panose="020B0503020204020204" charset="-122"/>
            </a:endParaRPr>
          </a:p>
          <a:p>
            <a:pPr marL="342900" indent="-342900" algn="l">
              <a:spcBef>
                <a:spcPct val="20000"/>
              </a:spcBef>
              <a:buClr>
                <a:srgbClr val="002060"/>
              </a:buClr>
              <a:buSzPct val="120000"/>
              <a:buFont typeface="Wingdings" panose="05000000000000000000" pitchFamily="2" charset="2"/>
              <a:buChar char="Ø"/>
              <a:defRPr/>
            </a:pPr>
            <a:r>
              <a:rPr lang="zh-CN" altLang="en-US" sz="1500" kern="0" dirty="0">
                <a:solidFill>
                  <a:srgbClr val="114F95"/>
                </a:solidFill>
                <a:latin typeface="微软雅黑" panose="020B0503020204020204" charset="-122"/>
                <a:ea typeface="微软雅黑" panose="020B0503020204020204" charset="-122"/>
              </a:rPr>
              <a:t>按支出功能分类科目逐一录入数据，如财决</a:t>
            </a:r>
            <a:r>
              <a:rPr lang="en-US" altLang="zh-CN" sz="1500" kern="0" dirty="0">
                <a:solidFill>
                  <a:srgbClr val="114F95"/>
                </a:solidFill>
                <a:latin typeface="微软雅黑" panose="020B0503020204020204" charset="-122"/>
                <a:ea typeface="微软雅黑" panose="020B0503020204020204" charset="-122"/>
              </a:rPr>
              <a:t>02</a:t>
            </a:r>
            <a:r>
              <a:rPr lang="zh-CN" altLang="en-US" sz="1500" kern="0" dirty="0">
                <a:solidFill>
                  <a:srgbClr val="114F95"/>
                </a:solidFill>
                <a:latin typeface="微软雅黑" panose="020B0503020204020204" charset="-122"/>
                <a:ea typeface="微软雅黑" panose="020B0503020204020204" charset="-122"/>
              </a:rPr>
              <a:t>至</a:t>
            </a:r>
            <a:r>
              <a:rPr lang="en-US" altLang="zh-CN" sz="1500" kern="0" dirty="0">
                <a:solidFill>
                  <a:srgbClr val="114F95"/>
                </a:solidFill>
                <a:latin typeface="微软雅黑" panose="020B0503020204020204" charset="-122"/>
                <a:ea typeface="微软雅黑" panose="020B0503020204020204" charset="-122"/>
              </a:rPr>
              <a:t>10</a:t>
            </a:r>
            <a:r>
              <a:rPr lang="zh-CN" altLang="en-US" sz="1500" kern="0" dirty="0">
                <a:solidFill>
                  <a:srgbClr val="114F95"/>
                </a:solidFill>
                <a:latin typeface="微软雅黑" panose="020B0503020204020204" charset="-122"/>
                <a:ea typeface="微软雅黑" panose="020B0503020204020204" charset="-122"/>
              </a:rPr>
              <a:t>表、财决附</a:t>
            </a:r>
            <a:r>
              <a:rPr lang="en-US" altLang="zh-CN" sz="1500" kern="0" dirty="0">
                <a:solidFill>
                  <a:srgbClr val="114F95"/>
                </a:solidFill>
                <a:latin typeface="微软雅黑" panose="020B0503020204020204" charset="-122"/>
                <a:ea typeface="微软雅黑" panose="020B0503020204020204" charset="-122"/>
              </a:rPr>
              <a:t>02</a:t>
            </a:r>
            <a:r>
              <a:rPr lang="zh-CN" altLang="en-US" sz="1500" kern="0" dirty="0">
                <a:solidFill>
                  <a:srgbClr val="114F95"/>
                </a:solidFill>
                <a:latin typeface="微软雅黑" panose="020B0503020204020204" charset="-122"/>
                <a:ea typeface="微软雅黑" panose="020B0503020204020204" charset="-122"/>
              </a:rPr>
              <a:t>表等。</a:t>
            </a:r>
            <a:endParaRPr lang="en-US" altLang="zh-CN" sz="1500" kern="0" dirty="0">
              <a:solidFill>
                <a:srgbClr val="114F95"/>
              </a:solidFill>
              <a:latin typeface="微软雅黑" panose="020B0503020204020204" charset="-122"/>
              <a:ea typeface="微软雅黑" panose="020B0503020204020204" charset="-122"/>
            </a:endParaRPr>
          </a:p>
          <a:p>
            <a:pPr marL="342900" indent="-342900" algn="l">
              <a:spcBef>
                <a:spcPct val="20000"/>
              </a:spcBef>
              <a:buClr>
                <a:srgbClr val="002060"/>
              </a:buClr>
              <a:buSzPct val="120000"/>
              <a:buFont typeface="Wingdings" panose="05000000000000000000" pitchFamily="2" charset="2"/>
              <a:buChar char="Ø"/>
              <a:defRPr/>
            </a:pPr>
            <a:r>
              <a:rPr lang="zh-CN" altLang="en-US" sz="1500" kern="0" dirty="0">
                <a:solidFill>
                  <a:srgbClr val="114F95"/>
                </a:solidFill>
                <a:latin typeface="微软雅黑" panose="020B0503020204020204" charset="-122"/>
                <a:ea typeface="微软雅黑" panose="020B0503020204020204" charset="-122"/>
              </a:rPr>
              <a:t>按非税收入分类科目逐一录入数据，如财决附</a:t>
            </a:r>
            <a:r>
              <a:rPr lang="en-US" altLang="zh-CN" sz="1500" kern="0" dirty="0">
                <a:solidFill>
                  <a:srgbClr val="114F95"/>
                </a:solidFill>
                <a:latin typeface="微软雅黑" panose="020B0503020204020204" charset="-122"/>
                <a:ea typeface="微软雅黑" panose="020B0503020204020204" charset="-122"/>
              </a:rPr>
              <a:t>04</a:t>
            </a:r>
            <a:r>
              <a:rPr lang="zh-CN" altLang="en-US" sz="1500" kern="0" dirty="0">
                <a:solidFill>
                  <a:srgbClr val="114F95"/>
                </a:solidFill>
                <a:latin typeface="微软雅黑" panose="020B0503020204020204" charset="-122"/>
                <a:ea typeface="微软雅黑" panose="020B0503020204020204" charset="-122"/>
              </a:rPr>
              <a:t>表。</a:t>
            </a:r>
            <a:endParaRPr lang="zh-CN" altLang="en-US" sz="1500" kern="0" dirty="0">
              <a:solidFill>
                <a:srgbClr val="114F95"/>
              </a:solidFill>
              <a:latin typeface="微软雅黑" panose="020B0503020204020204" charset="-122"/>
              <a:ea typeface="微软雅黑" panose="020B0503020204020204" charset="-122"/>
            </a:endParaRPr>
          </a:p>
        </p:txBody>
      </p:sp>
      <p:sp>
        <p:nvSpPr>
          <p:cNvPr id="15" name="Rectangle 3"/>
          <p:cNvSpPr txBox="1">
            <a:spLocks noChangeArrowheads="1"/>
          </p:cNvSpPr>
          <p:nvPr/>
        </p:nvSpPr>
        <p:spPr bwMode="auto">
          <a:xfrm>
            <a:off x="5909310" y="1351439"/>
            <a:ext cx="2403872" cy="2610203"/>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defPPr>
            <a:lvl1pPr>
              <a:lnSpc>
                <a:spcPct val="150000"/>
              </a:lnSpc>
              <a:spcBef>
                <a:spcPct val="20000"/>
              </a:spcBef>
              <a:buClr>
                <a:schemeClr val="hlink"/>
              </a:buClr>
              <a:buSzPct val="120000"/>
              <a:defRPr sz="2000" b="1">
                <a:solidFill>
                  <a:srgbClr val="002060"/>
                </a:solidFill>
                <a:latin typeface="微软雅黑" panose="020B0503020204020204" charset="-122"/>
                <a:ea typeface="微软雅黑" panose="020B0503020204020204" charset="-122"/>
              </a:defRPr>
            </a:lvl1pPr>
          </a:lstStyle>
          <a:p>
            <a:pPr marL="1256030" indent="-1256030">
              <a:lnSpc>
                <a:spcPct val="100000"/>
              </a:lnSpc>
              <a:buClr>
                <a:srgbClr val="0000FF"/>
              </a:buClr>
              <a:defRPr/>
            </a:pPr>
            <a:r>
              <a:rPr lang="zh-CN" altLang="en-US" sz="1500" dirty="0"/>
              <a:t>固定表：数据</a:t>
            </a:r>
            <a:r>
              <a:rPr lang="zh-CN" altLang="en-US" sz="1500" dirty="0">
                <a:solidFill>
                  <a:srgbClr val="FF0000"/>
                </a:solidFill>
              </a:rPr>
              <a:t>行列均固定</a:t>
            </a:r>
            <a:endParaRPr lang="en-US" altLang="zh-CN" sz="1500" dirty="0">
              <a:solidFill>
                <a:srgbClr val="FF0000"/>
              </a:solidFill>
            </a:endParaRPr>
          </a:p>
          <a:p>
            <a:pPr marL="1256030" indent="-1256030">
              <a:lnSpc>
                <a:spcPct val="100000"/>
              </a:lnSpc>
              <a:buClr>
                <a:srgbClr val="0000FF"/>
              </a:buClr>
              <a:defRPr/>
            </a:pPr>
            <a:endParaRPr lang="en-US" altLang="zh-CN" sz="1500" dirty="0"/>
          </a:p>
          <a:p>
            <a:pPr indent="358775">
              <a:buClr>
                <a:srgbClr val="0000FF"/>
              </a:buClr>
              <a:defRPr/>
            </a:pPr>
            <a:r>
              <a:rPr lang="zh-CN" altLang="en-US" sz="1500" b="0" kern="0" dirty="0">
                <a:solidFill>
                  <a:srgbClr val="114F95"/>
                </a:solidFill>
              </a:rPr>
              <a:t>在固定的单元格内录入数据，如财决</a:t>
            </a:r>
            <a:r>
              <a:rPr lang="en-US" altLang="zh-CN" sz="1500" b="0" kern="0" dirty="0">
                <a:solidFill>
                  <a:srgbClr val="114F95"/>
                </a:solidFill>
              </a:rPr>
              <a:t>01</a:t>
            </a:r>
            <a:r>
              <a:rPr lang="zh-CN" altLang="en-US" sz="1500" b="0" kern="0" dirty="0">
                <a:solidFill>
                  <a:srgbClr val="114F95"/>
                </a:solidFill>
              </a:rPr>
              <a:t>、</a:t>
            </a:r>
            <a:r>
              <a:rPr lang="en-US" altLang="zh-CN" sz="1500" b="0" kern="0" dirty="0">
                <a:solidFill>
                  <a:srgbClr val="114F95"/>
                </a:solidFill>
              </a:rPr>
              <a:t>01-1</a:t>
            </a:r>
            <a:r>
              <a:rPr lang="zh-CN" altLang="en-US" sz="1500" b="0" kern="0" dirty="0">
                <a:solidFill>
                  <a:srgbClr val="114F95"/>
                </a:solidFill>
              </a:rPr>
              <a:t>表，财决附</a:t>
            </a:r>
            <a:r>
              <a:rPr lang="en-US" altLang="zh-CN" sz="1500" b="0" kern="0" dirty="0">
                <a:solidFill>
                  <a:srgbClr val="114F95"/>
                </a:solidFill>
              </a:rPr>
              <a:t>01</a:t>
            </a:r>
            <a:r>
              <a:rPr lang="zh-CN" altLang="en-US" sz="1500" b="0" kern="0" dirty="0">
                <a:solidFill>
                  <a:srgbClr val="114F95"/>
                </a:solidFill>
              </a:rPr>
              <a:t>、</a:t>
            </a:r>
            <a:r>
              <a:rPr lang="en-US" altLang="zh-CN" sz="1500" b="0" kern="0" dirty="0">
                <a:solidFill>
                  <a:srgbClr val="114F95"/>
                </a:solidFill>
              </a:rPr>
              <a:t>03</a:t>
            </a:r>
            <a:r>
              <a:rPr lang="zh-CN" altLang="en-US" sz="1500" b="0" kern="0" dirty="0">
                <a:solidFill>
                  <a:srgbClr val="114F95"/>
                </a:solidFill>
              </a:rPr>
              <a:t>表。</a:t>
            </a:r>
            <a:endParaRPr lang="zh-CN" altLang="en-US" sz="1500" b="0" kern="0" dirty="0">
              <a:solidFill>
                <a:srgbClr val="114F95"/>
              </a:solidFill>
            </a:endParaRPr>
          </a:p>
        </p:txBody>
      </p:sp>
      <p:cxnSp>
        <p:nvCxnSpPr>
          <p:cNvPr id="16" name="直接连接符 15"/>
          <p:cNvCxnSpPr>
            <a:stCxn id="79" idx="3"/>
            <a:endCxn id="73" idx="2"/>
          </p:cNvCxnSpPr>
          <p:nvPr/>
        </p:nvCxnSpPr>
        <p:spPr>
          <a:xfrm>
            <a:off x="3433604" y="2710547"/>
            <a:ext cx="430530" cy="3098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5" idx="1"/>
            <a:endCxn id="73" idx="6"/>
          </p:cNvCxnSpPr>
          <p:nvPr/>
        </p:nvCxnSpPr>
        <p:spPr>
          <a:xfrm flipH="1">
            <a:off x="5431155" y="2656541"/>
            <a:ext cx="478155" cy="36385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339"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6" name="文本框 5"/>
          <p:cNvSpPr txBox="1"/>
          <p:nvPr/>
        </p:nvSpPr>
        <p:spPr>
          <a:xfrm>
            <a:off x="11427" y="220980"/>
            <a:ext cx="4828543" cy="414020"/>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en-US" altLang="zh-CN" sz="2100" b="1" dirty="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二</a:t>
            </a:r>
            <a:r>
              <a:rPr lang="en-US" altLang="zh-CN" sz="2100" b="1" dirty="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填报要求</a:t>
            </a:r>
            <a:endParaRPr lang="zh-CN" altLang="en-US" sz="2100" b="1" dirty="0">
              <a:latin typeface="华文中宋" panose="02010600040101010101" pitchFamily="2" charset="-122"/>
              <a:ea typeface="华文中宋" panose="02010600040101010101" pitchFamily="2" charset="-122"/>
              <a:cs typeface="经典综艺体简" pitchFamily="49" charset="-122"/>
            </a:endParaRPr>
          </a:p>
        </p:txBody>
      </p:sp>
      <p:sp>
        <p:nvSpPr>
          <p:cNvPr id="5" name="文本框 4"/>
          <p:cNvSpPr txBox="1"/>
          <p:nvPr/>
        </p:nvSpPr>
        <p:spPr>
          <a:xfrm>
            <a:off x="5356720" y="243894"/>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lang="en-US" altLang="zh-CN" sz="1800" b="1" noProof="0"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3.</a:t>
            </a:r>
            <a:r>
              <a:rPr lang="zh-CN" sz="1800" b="1" noProof="0"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报表</a:t>
            </a:r>
            <a:r>
              <a:rPr lang="zh-CN" altLang="en-US" b="1" dirty="0">
                <a:solidFill>
                  <a:schemeClr val="tx1">
                    <a:lumMod val="85000"/>
                    <a:lumOff val="15000"/>
                  </a:schemeClr>
                </a:solidFill>
                <a:latin typeface="华文中宋" panose="02010600040101010101" pitchFamily="2" charset="-122"/>
                <a:ea typeface="华文中宋" panose="02010600040101010101" pitchFamily="2" charset="-122"/>
                <a:sym typeface="+mn-ea"/>
              </a:rPr>
              <a:t>形式</a:t>
            </a:r>
            <a:endParaRPr kumimoji="0" lang="zh-CN" sz="1800"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Tree>
  </p:cSld>
  <p:clrMapOvr>
    <a:masterClrMapping/>
  </p:clrMapOvr>
  <p:transition advTm="490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right)">
                                      <p:cBhvr>
                                        <p:cTn id="16" dur="500"/>
                                        <p:tgtEl>
                                          <p:spTgt spid="7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ldLvl="0" animBg="1"/>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57346" name="组合 41"/>
          <p:cNvGrpSpPr/>
          <p:nvPr/>
        </p:nvGrpSpPr>
        <p:grpSpPr>
          <a:xfrm>
            <a:off x="-7937" y="-6985"/>
            <a:ext cx="9139237" cy="866775"/>
            <a:chOff x="6677" y="0"/>
            <a:chExt cx="12185323" cy="1155437"/>
          </a:xfrm>
        </p:grpSpPr>
        <p:grpSp>
          <p:nvGrpSpPr>
            <p:cNvPr id="57347" name="组合 42"/>
            <p:cNvGrpSpPr/>
            <p:nvPr/>
          </p:nvGrpSpPr>
          <p:grpSpPr>
            <a:xfrm>
              <a:off x="6677" y="0"/>
              <a:ext cx="12185323" cy="1155437"/>
              <a:chOff x="6677" y="0"/>
              <a:chExt cx="12185323" cy="1155437"/>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6677" y="13544"/>
                <a:ext cx="7401342" cy="1141893"/>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29" name="文本框 28"/>
            <p:cNvSpPr txBox="1"/>
            <p:nvPr/>
          </p:nvSpPr>
          <p:spPr>
            <a:xfrm>
              <a:off x="7407401" y="325084"/>
              <a:ext cx="4552392" cy="490955"/>
            </a:xfrm>
            <a:prstGeom prst="rect">
              <a:avLst/>
            </a:prstGeom>
            <a:noFill/>
          </p:spPr>
          <p:txBody>
            <a:bodyPr wrap="square">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b="1"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rPr>
                <a:t>4.</a:t>
              </a:r>
              <a:r>
                <a:rPr kumimoji="0" lang="zh-CN" altLang="en-US" b="1"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rPr>
                <a:t>非同级财政</a:t>
              </a:r>
              <a:r>
                <a:rPr kumimoji="0" lang="zh-CN" altLang="en-US"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rPr>
                <a:t>拨款</a:t>
              </a:r>
              <a:endParaRPr kumimoji="0" lang="zh-CN" altLang="en-US"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grpSp>
      <p:sp>
        <p:nvSpPr>
          <p:cNvPr id="25" name="矩形 24"/>
          <p:cNvSpPr/>
          <p:nvPr/>
        </p:nvSpPr>
        <p:spPr>
          <a:xfrm>
            <a:off x="781050" y="1208088"/>
            <a:ext cx="7496175" cy="649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bg2">
                  <a:lumMod val="75000"/>
                </a:schemeClr>
              </a:solidFill>
              <a:latin typeface="华文中宋" panose="02010600040101010101" pitchFamily="2" charset="-122"/>
              <a:ea typeface="华文中宋" panose="02010600040101010101" pitchFamily="2" charset="-122"/>
            </a:endParaRPr>
          </a:p>
        </p:txBody>
      </p:sp>
      <p:sp>
        <p:nvSpPr>
          <p:cNvPr id="9" name="文本框 8"/>
          <p:cNvSpPr txBox="1"/>
          <p:nvPr/>
        </p:nvSpPr>
        <p:spPr>
          <a:xfrm>
            <a:off x="86992" y="236855"/>
            <a:ext cx="4828543" cy="414020"/>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en-US" altLang="zh-CN" sz="2100" b="1" dirty="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二</a:t>
            </a:r>
            <a:r>
              <a:rPr lang="en-US" altLang="zh-CN" sz="2100" b="1" dirty="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填报要求</a:t>
            </a:r>
            <a:endParaRPr lang="zh-CN" altLang="en-US" sz="2100" b="1" dirty="0">
              <a:latin typeface="华文中宋" panose="02010600040101010101" pitchFamily="2" charset="-122"/>
              <a:ea typeface="华文中宋" panose="02010600040101010101" pitchFamily="2" charset="-122"/>
              <a:cs typeface="经典综艺体简" pitchFamily="49" charset="-122"/>
            </a:endParaRPr>
          </a:p>
        </p:txBody>
      </p:sp>
      <p:graphicFrame>
        <p:nvGraphicFramePr>
          <p:cNvPr id="35" name="内容占位符 6"/>
          <p:cNvGraphicFramePr/>
          <p:nvPr>
            <p:custDataLst>
              <p:tags r:id="rId1"/>
            </p:custDataLst>
          </p:nvPr>
        </p:nvGraphicFramePr>
        <p:xfrm>
          <a:off x="423545" y="1208405"/>
          <a:ext cx="8145145" cy="2693670"/>
        </p:xfrm>
        <a:graphic>
          <a:graphicData uri="http://schemas.openxmlformats.org/drawingml/2006/table">
            <a:tbl>
              <a:tblPr firstRow="1" bandRow="1">
                <a:tableStyleId>{BDBED569-4797-4DF1-A0F4-6AAB3CD982D8}</a:tableStyleId>
              </a:tblPr>
              <a:tblGrid>
                <a:gridCol w="952500"/>
                <a:gridCol w="814705"/>
                <a:gridCol w="953135"/>
                <a:gridCol w="4472305"/>
                <a:gridCol w="952500"/>
              </a:tblGrid>
              <a:tr h="842645">
                <a:tc>
                  <a:txBody>
                    <a:bodyPr/>
                    <a:lstStyle/>
                    <a:p>
                      <a:pPr algn="ctr"/>
                      <a:r>
                        <a:rPr lang="zh-CN" altLang="en-US" sz="1600" kern="1200" dirty="0">
                          <a:solidFill>
                            <a:srgbClr val="002060"/>
                          </a:solidFill>
                          <a:latin typeface="微软雅黑" panose="020B0503020204020204" charset="-122"/>
                          <a:ea typeface="微软雅黑" panose="020B0503020204020204" charset="-122"/>
                          <a:cs typeface="+mn-cs"/>
                        </a:rPr>
                        <a:t>预算</a:t>
                      </a:r>
                      <a:endParaRPr lang="en-US" altLang="zh-CN" sz="1600" kern="1200" dirty="0">
                        <a:solidFill>
                          <a:srgbClr val="002060"/>
                        </a:solidFill>
                        <a:latin typeface="微软雅黑" panose="020B0503020204020204" charset="-122"/>
                        <a:ea typeface="微软雅黑" panose="020B0503020204020204" charset="-122"/>
                        <a:cs typeface="+mn-cs"/>
                      </a:endParaRPr>
                    </a:p>
                    <a:p>
                      <a:pPr algn="ctr"/>
                      <a:r>
                        <a:rPr lang="zh-CN" altLang="en-US" sz="1600" kern="1200" dirty="0">
                          <a:solidFill>
                            <a:srgbClr val="002060"/>
                          </a:solidFill>
                          <a:latin typeface="微软雅黑" panose="020B0503020204020204" charset="-122"/>
                          <a:ea typeface="微软雅黑" panose="020B0503020204020204" charset="-122"/>
                          <a:cs typeface="+mn-cs"/>
                        </a:rPr>
                        <a:t>类型</a:t>
                      </a:r>
                      <a:endParaRPr lang="zh-CN" altLang="en-US" sz="1600" kern="1200" dirty="0">
                        <a:solidFill>
                          <a:srgbClr val="002060"/>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002060"/>
                          </a:solidFill>
                          <a:latin typeface="微软雅黑" panose="020B0503020204020204" charset="-122"/>
                          <a:ea typeface="微软雅黑" panose="020B0503020204020204" charset="-122"/>
                          <a:cs typeface="+mn-cs"/>
                        </a:rPr>
                        <a:t>资金</a:t>
                      </a:r>
                      <a:endParaRPr lang="en-US" altLang="zh-CN" sz="1600" kern="1200" dirty="0">
                        <a:solidFill>
                          <a:srgbClr val="002060"/>
                        </a:solidFill>
                        <a:latin typeface="微软雅黑" panose="020B0503020204020204" charset="-122"/>
                        <a:ea typeface="微软雅黑" panose="020B0503020204020204" charset="-122"/>
                        <a:cs typeface="+mn-cs"/>
                      </a:endParaRPr>
                    </a:p>
                    <a:p>
                      <a:pPr algn="ctr"/>
                      <a:r>
                        <a:rPr lang="zh-CN" altLang="en-US" sz="1600" kern="1200" dirty="0">
                          <a:solidFill>
                            <a:srgbClr val="002060"/>
                          </a:solidFill>
                          <a:latin typeface="微软雅黑" panose="020B0503020204020204" charset="-122"/>
                          <a:ea typeface="微软雅黑" panose="020B0503020204020204" charset="-122"/>
                          <a:cs typeface="+mn-cs"/>
                        </a:rPr>
                        <a:t>性质</a:t>
                      </a:r>
                      <a:endParaRPr lang="zh-CN" altLang="en-US" sz="1600" kern="1200" dirty="0">
                        <a:solidFill>
                          <a:srgbClr val="002060"/>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002060"/>
                          </a:solidFill>
                          <a:latin typeface="微软雅黑" panose="020B0503020204020204" charset="-122"/>
                          <a:ea typeface="微软雅黑" panose="020B0503020204020204" charset="-122"/>
                          <a:cs typeface="+mn-cs"/>
                        </a:rPr>
                        <a:t>报送</a:t>
                      </a:r>
                      <a:endParaRPr lang="en-US" altLang="zh-CN" sz="1600" kern="1200" dirty="0">
                        <a:solidFill>
                          <a:srgbClr val="002060"/>
                        </a:solidFill>
                        <a:latin typeface="微软雅黑" panose="020B0503020204020204" charset="-122"/>
                        <a:ea typeface="微软雅黑" panose="020B0503020204020204" charset="-122"/>
                        <a:cs typeface="+mn-cs"/>
                      </a:endParaRPr>
                    </a:p>
                    <a:p>
                      <a:pPr algn="ctr"/>
                      <a:r>
                        <a:rPr lang="zh-CN" altLang="en-US" sz="1600" kern="1200" dirty="0">
                          <a:solidFill>
                            <a:srgbClr val="002060"/>
                          </a:solidFill>
                          <a:latin typeface="微软雅黑" panose="020B0503020204020204" charset="-122"/>
                          <a:ea typeface="微软雅黑" panose="020B0503020204020204" charset="-122"/>
                          <a:cs typeface="+mn-cs"/>
                        </a:rPr>
                        <a:t>对象</a:t>
                      </a:r>
                      <a:endParaRPr lang="zh-CN" altLang="en-US" sz="1600" kern="1200" dirty="0">
                        <a:solidFill>
                          <a:srgbClr val="002060"/>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002060"/>
                          </a:solidFill>
                          <a:latin typeface="微软雅黑" panose="020B0503020204020204" charset="-122"/>
                          <a:ea typeface="微软雅黑" panose="020B0503020204020204" charset="-122"/>
                          <a:cs typeface="+mn-cs"/>
                        </a:rPr>
                        <a:t>编报内容</a:t>
                      </a:r>
                      <a:endParaRPr lang="zh-CN" altLang="en-US" sz="1600" kern="1200" dirty="0">
                        <a:solidFill>
                          <a:srgbClr val="002060"/>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002060"/>
                          </a:solidFill>
                          <a:latin typeface="微软雅黑" panose="020B0503020204020204" charset="-122"/>
                          <a:ea typeface="微软雅黑" panose="020B0503020204020204" charset="-122"/>
                          <a:cs typeface="+mn-cs"/>
                        </a:rPr>
                        <a:t>报表类型</a:t>
                      </a:r>
                      <a:endParaRPr lang="zh-CN" altLang="en-US" sz="1600" kern="1200" dirty="0">
                        <a:solidFill>
                          <a:srgbClr val="002060"/>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r>
              <a:tr h="1081405">
                <a:tc>
                  <a:txBody>
                    <a:bodyPr/>
                    <a:lstStyle/>
                    <a:p>
                      <a:pPr algn="ctr"/>
                      <a:r>
                        <a:rPr lang="zh-CN" altLang="en-US" sz="1600" kern="1200" dirty="0">
                          <a:solidFill>
                            <a:srgbClr val="114F95"/>
                          </a:solidFill>
                          <a:latin typeface="微软雅黑" panose="020B0503020204020204" charset="-122"/>
                          <a:ea typeface="微软雅黑" panose="020B0503020204020204" charset="-122"/>
                          <a:cs typeface="+mn-cs"/>
                        </a:rPr>
                        <a:t>本级</a:t>
                      </a:r>
                      <a:endParaRPr lang="en-US" altLang="zh-CN" sz="1600" kern="1200" dirty="0">
                        <a:solidFill>
                          <a:srgbClr val="114F95"/>
                        </a:solidFill>
                        <a:latin typeface="微软雅黑" panose="020B0503020204020204" charset="-122"/>
                        <a:ea typeface="微软雅黑" panose="020B0503020204020204" charset="-122"/>
                        <a:cs typeface="+mn-cs"/>
                      </a:endParaRPr>
                    </a:p>
                    <a:p>
                      <a:pPr algn="ctr"/>
                      <a:r>
                        <a:rPr lang="zh-CN" altLang="en-US" sz="1600" kern="1200" dirty="0">
                          <a:solidFill>
                            <a:srgbClr val="114F95"/>
                          </a:solidFill>
                          <a:latin typeface="微软雅黑" panose="020B0503020204020204" charset="-122"/>
                          <a:ea typeface="微软雅黑" panose="020B0503020204020204" charset="-122"/>
                          <a:cs typeface="+mn-cs"/>
                        </a:rPr>
                        <a:t>预算</a:t>
                      </a:r>
                      <a:endParaRPr lang="zh-CN" altLang="en-US" sz="1600" kern="1200" dirty="0">
                        <a:solidFill>
                          <a:srgbClr val="114F95"/>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c>
                  <a:txBody>
                    <a:bodyPr/>
                    <a:lstStyle/>
                    <a:p>
                      <a:pPr algn="ctr"/>
                      <a:r>
                        <a:rPr lang="zh-CN" altLang="en-US" sz="1600" kern="1200" dirty="0">
                          <a:solidFill>
                            <a:srgbClr val="114F95"/>
                          </a:solidFill>
                          <a:latin typeface="微软雅黑" panose="020B0503020204020204" charset="-122"/>
                          <a:ea typeface="微软雅黑" panose="020B0503020204020204" charset="-122"/>
                          <a:cs typeface="+mn-cs"/>
                        </a:rPr>
                        <a:t>其他收入（报表项目）</a:t>
                      </a:r>
                      <a:endParaRPr lang="zh-CN" altLang="en-US" sz="1600" kern="1200" dirty="0">
                        <a:solidFill>
                          <a:srgbClr val="114F95"/>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c>
                  <a:txBody>
                    <a:bodyPr/>
                    <a:lstStyle/>
                    <a:p>
                      <a:pPr algn="ctr"/>
                      <a:r>
                        <a:rPr lang="zh-CN" altLang="en-US" sz="1600" kern="1200" dirty="0">
                          <a:solidFill>
                            <a:srgbClr val="114F95"/>
                          </a:solidFill>
                          <a:latin typeface="微软雅黑" panose="020B0503020204020204" charset="-122"/>
                          <a:ea typeface="微软雅黑" panose="020B0503020204020204" charset="-122"/>
                          <a:cs typeface="+mn-cs"/>
                        </a:rPr>
                        <a:t>主管</a:t>
                      </a:r>
                      <a:endParaRPr lang="en-US" altLang="zh-CN" sz="1600" kern="1200" dirty="0">
                        <a:solidFill>
                          <a:srgbClr val="114F95"/>
                        </a:solidFill>
                        <a:latin typeface="微软雅黑" panose="020B0503020204020204" charset="-122"/>
                        <a:ea typeface="微软雅黑" panose="020B0503020204020204" charset="-122"/>
                        <a:cs typeface="+mn-cs"/>
                      </a:endParaRPr>
                    </a:p>
                    <a:p>
                      <a:pPr algn="ctr"/>
                      <a:r>
                        <a:rPr lang="zh-CN" altLang="en-US" sz="1600" kern="1200" dirty="0">
                          <a:solidFill>
                            <a:srgbClr val="114F95"/>
                          </a:solidFill>
                          <a:latin typeface="微软雅黑" panose="020B0503020204020204" charset="-122"/>
                          <a:ea typeface="微软雅黑" panose="020B0503020204020204" charset="-122"/>
                          <a:cs typeface="+mn-cs"/>
                        </a:rPr>
                        <a:t>部门</a:t>
                      </a:r>
                      <a:endParaRPr lang="zh-CN" altLang="en-US" sz="1600" kern="1200" dirty="0">
                        <a:solidFill>
                          <a:srgbClr val="114F95"/>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c>
                  <a:txBody>
                    <a:bodyPr/>
                    <a:lstStyle/>
                    <a:p>
                      <a:pPr algn="l"/>
                      <a:r>
                        <a:rPr lang="zh-CN" altLang="en-US" sz="1600" kern="1200" dirty="0">
                          <a:solidFill>
                            <a:srgbClr val="114F95"/>
                          </a:solidFill>
                          <a:latin typeface="微软雅黑" panose="020B0503020204020204" charset="-122"/>
                          <a:ea typeface="微软雅黑" panose="020B0503020204020204" charset="-122"/>
                          <a:cs typeface="微软雅黑" panose="020B0503020204020204" charset="-122"/>
                        </a:rPr>
                        <a:t>其他收入及相应的支出，同时</a:t>
                      </a:r>
                      <a:r>
                        <a:rPr lang="zh-CN" altLang="en-US" sz="1600" b="1" kern="1200" dirty="0">
                          <a:solidFill>
                            <a:srgbClr val="FF0000"/>
                          </a:solidFill>
                          <a:latin typeface="微软雅黑" panose="020B0503020204020204" charset="-122"/>
                          <a:ea typeface="微软雅黑" panose="020B0503020204020204" charset="-122"/>
                          <a:cs typeface="微软雅黑" panose="020B0503020204020204" charset="-122"/>
                        </a:rPr>
                        <a:t>在报表说明的附表</a:t>
                      </a:r>
                      <a:r>
                        <a:rPr lang="en-US" altLang="zh-CN" sz="1600" b="1" kern="1200" dirty="0">
                          <a:solidFill>
                            <a:srgbClr val="FF0000"/>
                          </a:solidFill>
                          <a:latin typeface="微软雅黑" panose="020B0503020204020204" charset="-122"/>
                          <a:ea typeface="微软雅黑" panose="020B0503020204020204" charset="-122"/>
                          <a:cs typeface="微软雅黑" panose="020B0503020204020204" charset="-122"/>
                        </a:rPr>
                        <a:t>3</a:t>
                      </a:r>
                      <a:r>
                        <a:rPr lang="zh-CN" altLang="en-US" sz="1600" kern="1200" dirty="0">
                          <a:solidFill>
                            <a:srgbClr val="114F95"/>
                          </a:solidFill>
                          <a:latin typeface="微软雅黑" panose="020B0503020204020204" charset="-122"/>
                          <a:ea typeface="微软雅黑" panose="020B0503020204020204" charset="-122"/>
                          <a:cs typeface="微软雅黑" panose="020B0503020204020204" charset="-122"/>
                        </a:rPr>
                        <a:t>反映收入来源。</a:t>
                      </a:r>
                      <a:endParaRPr lang="zh-CN" altLang="en-US" sz="1600" kern="1200" dirty="0">
                        <a:solidFill>
                          <a:srgbClr val="114F95"/>
                        </a:solidFill>
                        <a:latin typeface="微软雅黑" panose="020B0503020204020204" charset="-122"/>
                        <a:ea typeface="微软雅黑" panose="020B0503020204020204" charset="-122"/>
                        <a:cs typeface="微软雅黑" panose="020B0503020204020204" charset="-122"/>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c>
                  <a:txBody>
                    <a:bodyPr/>
                    <a:lstStyle/>
                    <a:p>
                      <a:pPr algn="ctr"/>
                      <a:r>
                        <a:rPr lang="zh-CN" altLang="en-US" sz="1600" kern="1200" dirty="0">
                          <a:solidFill>
                            <a:srgbClr val="114F95"/>
                          </a:solidFill>
                          <a:latin typeface="微软雅黑" panose="020B0503020204020204" charset="-122"/>
                          <a:ea typeface="微软雅黑" panose="020B0503020204020204" charset="-122"/>
                          <a:cs typeface="+mn-cs"/>
                        </a:rPr>
                        <a:t>单户表</a:t>
                      </a:r>
                      <a:endParaRPr lang="zh-CN" altLang="en-US" sz="1600" kern="1200" dirty="0">
                        <a:solidFill>
                          <a:srgbClr val="114F95"/>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r>
              <a:tr h="769620">
                <a:tc>
                  <a:txBody>
                    <a:bodyPr/>
                    <a:lstStyle/>
                    <a:p>
                      <a:pPr algn="ctr"/>
                      <a:r>
                        <a:rPr lang="zh-CN" altLang="en-US" sz="1600" kern="1200" dirty="0">
                          <a:solidFill>
                            <a:srgbClr val="114F95"/>
                          </a:solidFill>
                          <a:latin typeface="微软雅黑" panose="020B0503020204020204" charset="-122"/>
                          <a:ea typeface="微软雅黑" panose="020B0503020204020204" charset="-122"/>
                          <a:cs typeface="+mn-cs"/>
                        </a:rPr>
                        <a:t>非本级预算</a:t>
                      </a:r>
                      <a:endParaRPr lang="zh-CN" altLang="en-US" sz="1600" kern="1200" dirty="0">
                        <a:solidFill>
                          <a:srgbClr val="114F95"/>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114F95"/>
                          </a:solidFill>
                          <a:latin typeface="微软雅黑" panose="020B0503020204020204" charset="-122"/>
                          <a:ea typeface="微软雅黑" panose="020B0503020204020204" charset="-122"/>
                          <a:cs typeface="+mn-cs"/>
                        </a:rPr>
                        <a:t>财政</a:t>
                      </a:r>
                      <a:endParaRPr lang="en-US" altLang="zh-CN" sz="1600" kern="1200" dirty="0">
                        <a:solidFill>
                          <a:srgbClr val="114F95"/>
                        </a:solidFill>
                        <a:latin typeface="微软雅黑" panose="020B0503020204020204" charset="-122"/>
                        <a:ea typeface="微软雅黑" panose="020B0503020204020204" charset="-122"/>
                        <a:cs typeface="+mn-cs"/>
                      </a:endParaRPr>
                    </a:p>
                    <a:p>
                      <a:pPr algn="ctr"/>
                      <a:r>
                        <a:rPr lang="zh-CN" altLang="en-US" sz="1600" kern="1200" dirty="0">
                          <a:solidFill>
                            <a:srgbClr val="114F95"/>
                          </a:solidFill>
                          <a:latin typeface="微软雅黑" panose="020B0503020204020204" charset="-122"/>
                          <a:ea typeface="微软雅黑" panose="020B0503020204020204" charset="-122"/>
                          <a:cs typeface="+mn-cs"/>
                        </a:rPr>
                        <a:t>拨款</a:t>
                      </a:r>
                      <a:endParaRPr lang="zh-CN" altLang="en-US" sz="1600" kern="1200" dirty="0">
                        <a:solidFill>
                          <a:srgbClr val="114F95"/>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114F95"/>
                          </a:solidFill>
                          <a:latin typeface="微软雅黑" panose="020B0503020204020204" charset="-122"/>
                          <a:ea typeface="微软雅黑" panose="020B0503020204020204" charset="-122"/>
                          <a:cs typeface="+mn-cs"/>
                        </a:rPr>
                        <a:t>拨款财政部门</a:t>
                      </a:r>
                      <a:endParaRPr lang="zh-CN" altLang="en-US" sz="1600" kern="1200" dirty="0">
                        <a:solidFill>
                          <a:srgbClr val="114F95"/>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114F95"/>
                          </a:solidFill>
                          <a:latin typeface="微软雅黑" panose="020B0503020204020204" charset="-122"/>
                          <a:ea typeface="微软雅黑" panose="020B0503020204020204" charset="-122"/>
                          <a:cs typeface="+mn-cs"/>
                        </a:rPr>
                        <a:t>财政拨款收支余</a:t>
                      </a:r>
                      <a:endParaRPr lang="zh-CN" altLang="en-US" sz="1600" kern="1200" dirty="0">
                        <a:solidFill>
                          <a:srgbClr val="114F95"/>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114F95"/>
                          </a:solidFill>
                          <a:latin typeface="微软雅黑" panose="020B0503020204020204" charset="-122"/>
                          <a:ea typeface="微软雅黑" panose="020B0503020204020204" charset="-122"/>
                          <a:cs typeface="+mn-cs"/>
                        </a:rPr>
                        <a:t>经费差额表</a:t>
                      </a:r>
                      <a:endParaRPr lang="zh-CN" altLang="en-US" sz="1600" kern="1200" dirty="0">
                        <a:solidFill>
                          <a:srgbClr val="114F95"/>
                        </a:solidFill>
                        <a:latin typeface="微软雅黑" panose="020B0503020204020204" charset="-122"/>
                        <a:ea typeface="微软雅黑" panose="020B050302020402020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advTm="106531">
        <p14:pan dir="u"/>
      </p:transition>
    </mc:Choice>
    <mc:Fallback>
      <p:transition spd="slow" advTm="1065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a:xfrm>
            <a:off x="135890" y="221933"/>
            <a:ext cx="3587115" cy="411480"/>
          </a:xfrm>
        </p:spPr>
        <p:txBody>
          <a:bodyPr/>
          <a:lstStyle/>
          <a:p>
            <a:endParaRPr lang="zh-CN" altLang="en-US"/>
          </a:p>
        </p:txBody>
      </p:sp>
      <p:sp>
        <p:nvSpPr>
          <p:cNvPr id="16" name="副标题 15"/>
          <p:cNvSpPr>
            <a:spLocks noGrp="1"/>
          </p:cNvSpPr>
          <p:nvPr>
            <p:ph type="subTitle" idx="1"/>
          </p:nvPr>
        </p:nvSpPr>
        <p:spPr>
          <a:xfrm>
            <a:off x="5353050" y="244793"/>
            <a:ext cx="3740150" cy="365760"/>
          </a:xfrm>
        </p:spPr>
        <p:txBody>
          <a:bodyPr/>
          <a:lstStyle/>
          <a:p>
            <a:endParaRPr lang="zh-CN" altLang="en-US"/>
          </a:p>
        </p:txBody>
      </p:sp>
      <p:grpSp>
        <p:nvGrpSpPr>
          <p:cNvPr id="26626" name="组合 31"/>
          <p:cNvGrpSpPr/>
          <p:nvPr/>
        </p:nvGrpSpPr>
        <p:grpSpPr>
          <a:xfrm>
            <a:off x="-11112" y="6350"/>
            <a:ext cx="9155112" cy="857250"/>
            <a:chOff x="-13961" y="0"/>
            <a:chExt cx="12205961" cy="1141756"/>
          </a:xfrm>
        </p:grpSpPr>
        <p:sp>
          <p:nvSpPr>
            <p:cNvPr id="37" name="矩形 3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0" name="任意多边形 39"/>
            <p:cNvSpPr/>
            <p:nvPr/>
          </p:nvSpPr>
          <p:spPr>
            <a:xfrm>
              <a:off x="-13961" y="0"/>
              <a:ext cx="6620240"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grpSp>
        <p:nvGrpSpPr>
          <p:cNvPr id="26632" name="组合 41"/>
          <p:cNvGrpSpPr/>
          <p:nvPr/>
        </p:nvGrpSpPr>
        <p:grpSpPr>
          <a:xfrm>
            <a:off x="1642745" y="1102360"/>
            <a:ext cx="7132955" cy="878205"/>
            <a:chOff x="4652983" y="748573"/>
            <a:chExt cx="7599004" cy="1198243"/>
          </a:xfrm>
        </p:grpSpPr>
        <p:grpSp>
          <p:nvGrpSpPr>
            <p:cNvPr id="26633" name="组合 42"/>
            <p:cNvGrpSpPr/>
            <p:nvPr/>
          </p:nvGrpSpPr>
          <p:grpSpPr>
            <a:xfrm>
              <a:off x="4968003" y="748573"/>
              <a:ext cx="7283984" cy="1198243"/>
              <a:chOff x="730628" y="2200972"/>
              <a:chExt cx="11089095" cy="1487169"/>
            </a:xfrm>
          </p:grpSpPr>
          <p:sp>
            <p:nvSpPr>
              <p:cNvPr id="21" name="矩形 20"/>
              <p:cNvSpPr/>
              <p:nvPr/>
            </p:nvSpPr>
            <p:spPr>
              <a:xfrm>
                <a:off x="730628" y="2200972"/>
                <a:ext cx="10975467" cy="148716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6635" name="矩形 44"/>
              <p:cNvSpPr/>
              <p:nvPr/>
            </p:nvSpPr>
            <p:spPr>
              <a:xfrm>
                <a:off x="1341982" y="2648251"/>
                <a:ext cx="10477741" cy="1039835"/>
              </a:xfrm>
              <a:prstGeom prst="rect">
                <a:avLst/>
              </a:prstGeom>
              <a:noFill/>
              <a:ln w="9525">
                <a:noFill/>
              </a:ln>
            </p:spPr>
            <p:txBody>
              <a:bodyPr wrap="square" anchor="t" anchorCtr="0">
                <a:spAutoFit/>
              </a:bodyPr>
              <a:lstStyle/>
              <a:p>
                <a:pPr eaLnBrk="1" hangingPunct="1">
                  <a:buClr>
                    <a:srgbClr val="002060"/>
                  </a:buClr>
                  <a:buSzPct val="120000"/>
                  <a:buFont typeface="Wingdings" panose="05000000000000000000" pitchFamily="2" charset="2"/>
                  <a:defRPr/>
                </a:pPr>
                <a:r>
                  <a:rPr lang="zh-CN" altLang="en-US" sz="1800" b="1" dirty="0">
                    <a:latin typeface="华文中宋" panose="02010600040101010101" pitchFamily="2" charset="-122"/>
                    <a:ea typeface="华文中宋" panose="02010600040101010101" pitchFamily="2" charset="-122"/>
                    <a:sym typeface="+mn-ea"/>
                  </a:rPr>
                  <a:t>政府收支分类科目。</a:t>
                </a:r>
                <a:r>
                  <a:rPr lang="zh-CN" altLang="en-US" sz="1600" dirty="0">
                    <a:solidFill>
                      <a:srgbClr val="114F95"/>
                    </a:solidFill>
                    <a:latin typeface="微软雅黑" panose="020B0503020204020204" charset="-122"/>
                    <a:ea typeface="微软雅黑" panose="020B0503020204020204" charset="-122"/>
                    <a:sym typeface="+mn-ea"/>
                  </a:rPr>
                  <a:t>填列到最底级的科目（支出按功能分类至项级；非税收入至目级）</a:t>
                </a:r>
                <a:endParaRPr lang="zh-CN" altLang="en-US" sz="1600" b="1" dirty="0">
                  <a:solidFill>
                    <a:schemeClr val="accent2"/>
                  </a:solidFill>
                  <a:uFillTx/>
                  <a:latin typeface="华文中宋" panose="02010600040101010101" pitchFamily="2" charset="-122"/>
                  <a:ea typeface="华文中宋" panose="02010600040101010101" pitchFamily="2" charset="-122"/>
                  <a:sym typeface="+mn-ea"/>
                </a:endParaRPr>
              </a:p>
            </p:txBody>
          </p:sp>
        </p:grpSp>
        <p:sp>
          <p:nvSpPr>
            <p:cNvPr id="20" name="椭圆 19"/>
            <p:cNvSpPr/>
            <p:nvPr/>
          </p:nvSpPr>
          <p:spPr>
            <a:xfrm>
              <a:off x="4652983" y="1166496"/>
              <a:ext cx="648077" cy="521826"/>
            </a:xfrm>
            <a:prstGeom prst="ellipse">
              <a:avLst/>
            </a:prstGeom>
            <a:solidFill>
              <a:schemeClr val="accent1">
                <a:lumMod val="50000"/>
              </a:schemeClr>
            </a:solidFill>
            <a:ln>
              <a:solidFill>
                <a:srgbClr val="9B7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rPr>
                <a:t>1</a:t>
              </a:r>
              <a:endParaRPr kumimoji="0" lang="zh-CN" altLang="en-US"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endParaRPr>
            </a:p>
          </p:txBody>
        </p:sp>
      </p:grpSp>
      <p:grpSp>
        <p:nvGrpSpPr>
          <p:cNvPr id="26643" name="组合 52"/>
          <p:cNvGrpSpPr/>
          <p:nvPr/>
        </p:nvGrpSpPr>
        <p:grpSpPr>
          <a:xfrm>
            <a:off x="1960245" y="2127250"/>
            <a:ext cx="6815455" cy="889635"/>
            <a:chOff x="730628" y="2200750"/>
            <a:chExt cx="10997882" cy="1420012"/>
          </a:xfrm>
        </p:grpSpPr>
        <p:sp>
          <p:nvSpPr>
            <p:cNvPr id="31" name="矩形 30"/>
            <p:cNvSpPr/>
            <p:nvPr/>
          </p:nvSpPr>
          <p:spPr>
            <a:xfrm>
              <a:off x="730628" y="2200750"/>
              <a:ext cx="10976010" cy="142001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6645" name="矩形 54"/>
            <p:cNvSpPr/>
            <p:nvPr/>
          </p:nvSpPr>
          <p:spPr>
            <a:xfrm>
              <a:off x="1368321" y="2506296"/>
              <a:ext cx="10360189" cy="732292"/>
            </a:xfrm>
            <a:prstGeom prst="rect">
              <a:avLst/>
            </a:prstGeom>
            <a:noFill/>
            <a:ln w="9525">
              <a:noFill/>
            </a:ln>
          </p:spPr>
          <p:txBody>
            <a:bodyPr wrap="square" anchor="t" anchorCtr="0">
              <a:spAutoFit/>
            </a:bodyPr>
            <a:lstStyle/>
            <a:p>
              <a:pPr algn="just">
                <a:lnSpc>
                  <a:spcPct val="150000"/>
                </a:lnSpc>
              </a:pPr>
              <a:r>
                <a:rPr lang="zh-CN" altLang="en-US" sz="1800" b="1" dirty="0">
                  <a:latin typeface="华文中宋" panose="02010600040101010101" pitchFamily="2" charset="-122"/>
                  <a:ea typeface="华文中宋" panose="02010600040101010101" pitchFamily="2" charset="-122"/>
                  <a:sym typeface="+mn-ea"/>
                </a:rPr>
                <a:t>金额单位。</a:t>
              </a:r>
              <a:r>
                <a:rPr lang="zh-CN" altLang="en-US" sz="1600" dirty="0">
                  <a:solidFill>
                    <a:srgbClr val="114F95"/>
                  </a:solidFill>
                  <a:latin typeface="微软雅黑" panose="020B0503020204020204" charset="-122"/>
                  <a:ea typeface="微软雅黑" panose="020B0503020204020204" charset="-122"/>
                  <a:cs typeface="微软雅黑" panose="020B0503020204020204" charset="-122"/>
                  <a:sym typeface="+mn-ea"/>
                </a:rPr>
                <a:t>元， </a:t>
              </a:r>
              <a:r>
                <a:rPr lang="en-US" altLang="zh-CN" sz="1600" dirty="0">
                  <a:solidFill>
                    <a:srgbClr val="114F95"/>
                  </a:solidFill>
                  <a:latin typeface="微软雅黑" panose="020B0503020204020204" charset="-122"/>
                  <a:ea typeface="微软雅黑" panose="020B0503020204020204" charset="-122"/>
                  <a:cs typeface="微软雅黑" panose="020B0503020204020204" charset="-122"/>
                  <a:sym typeface="+mn-ea"/>
                </a:rPr>
                <a:t>2</a:t>
              </a:r>
              <a:r>
                <a:rPr lang="zh-CN" altLang="en-US" sz="1600" dirty="0">
                  <a:solidFill>
                    <a:srgbClr val="114F95"/>
                  </a:solidFill>
                  <a:latin typeface="微软雅黑" panose="020B0503020204020204" charset="-122"/>
                  <a:ea typeface="微软雅黑" panose="020B0503020204020204" charset="-122"/>
                  <a:cs typeface="微软雅黑" panose="020B0503020204020204" charset="-122"/>
                  <a:sym typeface="+mn-ea"/>
                </a:rPr>
                <a:t>位小数</a:t>
              </a:r>
              <a:endParaRPr lang="zh-CN" altLang="en-US" sz="1600" b="1" dirty="0">
                <a:solidFill>
                  <a:schemeClr val="accent2"/>
                </a:solidFill>
                <a:uFillTx/>
                <a:latin typeface="华文中宋" panose="02010600040101010101" pitchFamily="2" charset="-122"/>
                <a:ea typeface="华文中宋" panose="02010600040101010101" pitchFamily="2" charset="-122"/>
              </a:endParaRPr>
            </a:p>
          </p:txBody>
        </p:sp>
      </p:grpSp>
      <p:sp>
        <p:nvSpPr>
          <p:cNvPr id="3" name="文本框 2"/>
          <p:cNvSpPr txBox="1"/>
          <p:nvPr/>
        </p:nvSpPr>
        <p:spPr>
          <a:xfrm>
            <a:off x="5155565" y="314325"/>
            <a:ext cx="3591560" cy="36830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（二）</a:t>
            </a:r>
            <a:r>
              <a:rPr kumimoji="0"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2021年积极财政政策</a:t>
            </a:r>
            <a:r>
              <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a:t>
            </a:r>
            <a:endPar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7" name="文本框 6"/>
          <p:cNvSpPr txBox="1"/>
          <p:nvPr/>
        </p:nvSpPr>
        <p:spPr>
          <a:xfrm>
            <a:off x="-23353" y="191368"/>
            <a:ext cx="4359910" cy="737235"/>
          </a:xfrm>
          <a:prstGeom prst="rect">
            <a:avLst/>
          </a:prstGeom>
          <a:noFill/>
        </p:spPr>
        <p:txBody>
          <a:bodyPr wrap="square">
            <a:spAutoFit/>
            <a:scene3d>
              <a:camera prst="orthographicFront"/>
              <a:lightRig rig="threePt" dir="t"/>
            </a:scene3d>
            <a:sp3d contourW="12700"/>
          </a:bodyPr>
          <a:lstStyle/>
          <a:p>
            <a:pPr marR="0" algn="ctr" defTabSz="914400" eaLnBrk="1" fontAlgn="auto" hangingPunct="1">
              <a:spcBef>
                <a:spcPts val="0"/>
              </a:spcBef>
              <a:spcAft>
                <a:spcPts val="0"/>
              </a:spcAft>
              <a:buClrTx/>
              <a:buSzTx/>
              <a:buFontTx/>
              <a:buNone/>
              <a:defRPr/>
            </a:pPr>
            <a:r>
              <a:rPr kumimoji="0" lang="zh-CN" altLang="en-US" sz="2100" b="1" strike="noStrike" kern="1200"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rPr>
              <a:t>二、2021年的宏观经济形势和积极财政政策</a:t>
            </a:r>
            <a:endParaRPr kumimoji="0" lang="zh-CN" altLang="en-US" sz="2100" b="1" strike="noStrike" kern="1200"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endParaRPr>
          </a:p>
        </p:txBody>
      </p:sp>
      <p:grpSp>
        <p:nvGrpSpPr>
          <p:cNvPr id="27668" name="组合 52"/>
          <p:cNvGrpSpPr/>
          <p:nvPr/>
        </p:nvGrpSpPr>
        <p:grpSpPr>
          <a:xfrm>
            <a:off x="1934845" y="3194050"/>
            <a:ext cx="6944995" cy="1645920"/>
            <a:chOff x="767477" y="2628613"/>
            <a:chExt cx="10393421" cy="3036123"/>
          </a:xfrm>
        </p:grpSpPr>
        <p:sp>
          <p:nvSpPr>
            <p:cNvPr id="2" name="矩形 1"/>
            <p:cNvSpPr/>
            <p:nvPr/>
          </p:nvSpPr>
          <p:spPr>
            <a:xfrm>
              <a:off x="767477" y="2628613"/>
              <a:ext cx="10194808" cy="143255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7670" name="矩形 54"/>
            <p:cNvSpPr/>
            <p:nvPr/>
          </p:nvSpPr>
          <p:spPr>
            <a:xfrm>
              <a:off x="1359975" y="2799629"/>
              <a:ext cx="9800923" cy="2865107"/>
            </a:xfrm>
            <a:prstGeom prst="rect">
              <a:avLst/>
            </a:prstGeom>
            <a:noFill/>
            <a:ln w="9525">
              <a:noFill/>
            </a:ln>
          </p:spPr>
          <p:txBody>
            <a:bodyPr wrap="square" anchor="t" anchorCtr="0">
              <a:spAutoFit/>
            </a:bodyPr>
            <a:lstStyle/>
            <a:p>
              <a:pPr>
                <a:lnSpc>
                  <a:spcPct val="150000"/>
                </a:lnSpc>
              </a:pPr>
              <a:r>
                <a:rPr lang="zh-CN" altLang="en-US" sz="1800" b="1" dirty="0">
                  <a:latin typeface="华文中宋" panose="02010600040101010101" pitchFamily="2" charset="-122"/>
                  <a:ea typeface="华文中宋" panose="02010600040101010101" pitchFamily="2" charset="-122"/>
                </a:rPr>
                <a:t>填报说明和分析报告。</a:t>
              </a:r>
              <a:r>
                <a:rPr lang="zh-CN" altLang="en-US" sz="1600" dirty="0">
                  <a:solidFill>
                    <a:srgbClr val="114F95"/>
                  </a:solidFill>
                  <a:latin typeface="微软雅黑" panose="020B0503020204020204" charset="-122"/>
                  <a:ea typeface="微软雅黑" panose="020B0503020204020204" charset="-122"/>
                  <a:sym typeface="+mn-ea"/>
                </a:rPr>
                <a:t>按照规定体例编写</a:t>
              </a:r>
              <a:endParaRPr lang="zh-CN" altLang="en-US" sz="1600" dirty="0">
                <a:solidFill>
                  <a:srgbClr val="114F95"/>
                </a:solidFill>
                <a:latin typeface="微软雅黑" panose="020B0503020204020204" charset="-122"/>
                <a:ea typeface="微软雅黑" panose="020B0503020204020204" charset="-122"/>
              </a:endParaRPr>
            </a:p>
            <a:p>
              <a:pPr>
                <a:lnSpc>
                  <a:spcPct val="150000"/>
                </a:lnSpc>
              </a:pPr>
              <a:endParaRPr lang="zh-CN" altLang="en-US" sz="1600" dirty="0">
                <a:solidFill>
                  <a:srgbClr val="114F95"/>
                </a:solidFill>
                <a:latin typeface="微软雅黑" panose="020B0503020204020204" charset="-122"/>
                <a:ea typeface="微软雅黑" panose="020B0503020204020204" charset="-122"/>
              </a:endParaRPr>
            </a:p>
            <a:p>
              <a:pPr>
                <a:lnSpc>
                  <a:spcPct val="150000"/>
                </a:lnSpc>
              </a:pPr>
              <a:endParaRPr lang="zh-CN" altLang="en-US" sz="1600" b="1" strike="noStrike" noProof="1">
                <a:solidFill>
                  <a:schemeClr val="accent2"/>
                </a:solidFill>
                <a:uFillTx/>
                <a:latin typeface="华文中宋" panose="02010600040101010101" pitchFamily="2" charset="-122"/>
                <a:ea typeface="华文中宋" panose="02010600040101010101" pitchFamily="2" charset="-122"/>
              </a:endParaRPr>
            </a:p>
            <a:p>
              <a:pPr>
                <a:lnSpc>
                  <a:spcPts val="2400"/>
                </a:lnSpc>
              </a:pPr>
              <a:endParaRPr lang="zh-CN" altLang="en-US" sz="1600" b="1" dirty="0">
                <a:solidFill>
                  <a:schemeClr val="accent2"/>
                </a:solidFill>
                <a:uFillTx/>
                <a:latin typeface="华文中宋" panose="02010600040101010101" pitchFamily="2" charset="-122"/>
                <a:ea typeface="华文中宋" panose="02010600040101010101" pitchFamily="2" charset="-122"/>
                <a:sym typeface="+mn-ea"/>
              </a:endParaRPr>
            </a:p>
          </p:txBody>
        </p:sp>
      </p:grpSp>
      <p:grpSp>
        <p:nvGrpSpPr>
          <p:cNvPr id="62470" name="组合 42"/>
          <p:cNvGrpSpPr/>
          <p:nvPr/>
        </p:nvGrpSpPr>
        <p:grpSpPr>
          <a:xfrm>
            <a:off x="-15875" y="0"/>
            <a:ext cx="9155430" cy="855980"/>
            <a:chOff x="-13961" y="0"/>
            <a:chExt cx="12205961" cy="1141756"/>
          </a:xfrm>
        </p:grpSpPr>
        <p:sp>
          <p:nvSpPr>
            <p:cNvPr id="47" name="矩形 4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22" name="文本框 21"/>
          <p:cNvSpPr txBox="1"/>
          <p:nvPr/>
        </p:nvSpPr>
        <p:spPr>
          <a:xfrm>
            <a:off x="5155425" y="237640"/>
            <a:ext cx="3828842" cy="368300"/>
          </a:xfrm>
          <a:prstGeom prst="rect">
            <a:avLst/>
          </a:prstGeom>
          <a:noFill/>
        </p:spPr>
        <p:txBody>
          <a:bodyPr wrap="square">
            <a:spAutoFit/>
            <a:scene3d>
              <a:camera prst="orthographicFront"/>
              <a:lightRig rig="threePt" dir="t"/>
            </a:scene3d>
            <a:sp3d contourW="12700"/>
          </a:bodyPr>
          <a:lstStyle/>
          <a:p>
            <a:pPr marR="0" algn="ctr" defTabSz="914400" fontAlgn="auto">
              <a:lnSpc>
                <a:spcPct val="100000"/>
              </a:lnSpc>
              <a:spcBef>
                <a:spcPts val="0"/>
              </a:spcBef>
              <a:spcAft>
                <a:spcPts val="0"/>
              </a:spcAft>
              <a:buClrTx/>
              <a:buSzTx/>
              <a:buFontTx/>
              <a:buNone/>
              <a:defRPr/>
            </a:pPr>
            <a:r>
              <a:rPr lang="en-US" altLang="zh-CN" sz="1800" b="1" dirty="0" smtClean="0">
                <a:latin typeface="方正小标宋_GBK" panose="02000000000000000000" charset="-122"/>
                <a:ea typeface="方正小标宋_GBK" panose="02000000000000000000" charset="-122"/>
                <a:sym typeface="+mn-ea"/>
              </a:rPr>
              <a:t>5.</a:t>
            </a:r>
            <a:r>
              <a:rPr lang="zh-CN" sz="1800" b="1" dirty="0" smtClean="0">
                <a:latin typeface="方正小标宋_GBK" panose="02000000000000000000" charset="-122"/>
                <a:ea typeface="方正小标宋_GBK" panose="02000000000000000000" charset="-122"/>
                <a:sym typeface="+mn-ea"/>
              </a:rPr>
              <a:t>具体</a:t>
            </a:r>
            <a:r>
              <a:rPr lang="zh-CN" sz="1800" b="1" dirty="0">
                <a:latin typeface="方正小标宋_GBK" panose="02000000000000000000" charset="-122"/>
                <a:ea typeface="方正小标宋_GBK" panose="02000000000000000000" charset="-122"/>
                <a:sym typeface="+mn-ea"/>
              </a:rPr>
              <a:t>要求</a:t>
            </a:r>
            <a:endParaRPr lang="zh-CN" sz="1800" b="1" dirty="0">
              <a:latin typeface="方正小标宋_GBK" panose="02000000000000000000" charset="-122"/>
              <a:ea typeface="方正小标宋_GBK" panose="02000000000000000000" charset="-122"/>
              <a:sym typeface="+mn-ea"/>
            </a:endParaRPr>
          </a:p>
        </p:txBody>
      </p:sp>
      <p:sp>
        <p:nvSpPr>
          <p:cNvPr id="9" name="文本框 8"/>
          <p:cNvSpPr txBox="1"/>
          <p:nvPr/>
        </p:nvSpPr>
        <p:spPr>
          <a:xfrm>
            <a:off x="86992" y="236855"/>
            <a:ext cx="4828543" cy="414020"/>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en-US" altLang="zh-CN" sz="2100" b="1" dirty="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二</a:t>
            </a:r>
            <a:r>
              <a:rPr lang="en-US" altLang="zh-CN" sz="2100" b="1" dirty="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填报要求</a:t>
            </a:r>
            <a:endParaRPr lang="zh-CN" altLang="en-US" sz="2100" b="1" dirty="0">
              <a:latin typeface="华文中宋" panose="02010600040101010101" pitchFamily="2" charset="-122"/>
              <a:ea typeface="华文中宋" panose="02010600040101010101" pitchFamily="2" charset="-122"/>
              <a:cs typeface="经典综艺体简" pitchFamily="49" charset="-122"/>
            </a:endParaRPr>
          </a:p>
        </p:txBody>
      </p:sp>
      <p:sp>
        <p:nvSpPr>
          <p:cNvPr id="6" name="椭圆 5"/>
          <p:cNvSpPr/>
          <p:nvPr/>
        </p:nvSpPr>
        <p:spPr>
          <a:xfrm>
            <a:off x="1614805" y="2357120"/>
            <a:ext cx="608330" cy="430530"/>
          </a:xfrm>
          <a:prstGeom prst="ellipse">
            <a:avLst/>
          </a:prstGeom>
          <a:solidFill>
            <a:schemeClr val="accent1">
              <a:lumMod val="50000"/>
            </a:schemeClr>
          </a:solidFill>
          <a:ln>
            <a:solidFill>
              <a:srgbClr val="9B7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rPr>
              <a:t>2</a:t>
            </a:r>
            <a:endParaRPr kumimoji="0" lang="zh-CN" altLang="en-US"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endParaRPr>
          </a:p>
        </p:txBody>
      </p:sp>
      <p:sp>
        <p:nvSpPr>
          <p:cNvPr id="8" name="椭圆 7"/>
          <p:cNvSpPr/>
          <p:nvPr/>
        </p:nvSpPr>
        <p:spPr>
          <a:xfrm>
            <a:off x="1642745" y="3366770"/>
            <a:ext cx="608330" cy="430530"/>
          </a:xfrm>
          <a:prstGeom prst="ellipse">
            <a:avLst/>
          </a:prstGeom>
          <a:solidFill>
            <a:schemeClr val="accent1">
              <a:lumMod val="50000"/>
            </a:schemeClr>
          </a:solidFill>
          <a:ln>
            <a:solidFill>
              <a:srgbClr val="9B7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rPr>
              <a:t>3</a:t>
            </a:r>
            <a:endPar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endParaRPr>
          </a:p>
        </p:txBody>
      </p:sp>
      <p:grpSp>
        <p:nvGrpSpPr>
          <p:cNvPr id="4" name="组合 52"/>
          <p:cNvGrpSpPr/>
          <p:nvPr/>
        </p:nvGrpSpPr>
        <p:grpSpPr>
          <a:xfrm>
            <a:off x="1934845" y="4063365"/>
            <a:ext cx="6944995" cy="2014855"/>
            <a:chOff x="767477" y="2628613"/>
            <a:chExt cx="10393421" cy="3716674"/>
          </a:xfrm>
        </p:grpSpPr>
        <p:sp>
          <p:nvSpPr>
            <p:cNvPr id="5" name="矩形 4"/>
            <p:cNvSpPr/>
            <p:nvPr/>
          </p:nvSpPr>
          <p:spPr>
            <a:xfrm>
              <a:off x="767477" y="2628613"/>
              <a:ext cx="10194808" cy="143255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54"/>
            <p:cNvSpPr/>
            <p:nvPr/>
          </p:nvSpPr>
          <p:spPr>
            <a:xfrm>
              <a:off x="1359975" y="2799629"/>
              <a:ext cx="9800923" cy="3545658"/>
            </a:xfrm>
            <a:prstGeom prst="rect">
              <a:avLst/>
            </a:prstGeom>
            <a:noFill/>
            <a:ln w="9525">
              <a:noFill/>
            </a:ln>
          </p:spPr>
          <p:txBody>
            <a:bodyPr wrap="square" anchor="t" anchorCtr="0">
              <a:spAutoFit/>
            </a:bodyPr>
            <a:lstStyle/>
            <a:p>
              <a:pPr>
                <a:lnSpc>
                  <a:spcPct val="150000"/>
                </a:lnSpc>
              </a:pPr>
              <a:r>
                <a:rPr lang="zh-CN" altLang="en-US" sz="1800" b="1" dirty="0">
                  <a:latin typeface="华文中宋" panose="02010600040101010101" pitchFamily="2" charset="-122"/>
                  <a:ea typeface="华文中宋" panose="02010600040101010101" pitchFamily="2" charset="-122"/>
                </a:rPr>
                <a:t>报送格式。</a:t>
              </a:r>
              <a:r>
                <a:rPr lang="zh-CN" altLang="en-US" sz="1600" dirty="0">
                  <a:solidFill>
                    <a:srgbClr val="114F95"/>
                  </a:solidFill>
                  <a:latin typeface="微软雅黑" panose="020B0503020204020204" charset="-122"/>
                  <a:ea typeface="微软雅黑" panose="020B0503020204020204" charset="-122"/>
                  <a:cs typeface="微软雅黑" panose="020B0503020204020204" charset="-122"/>
                  <a:sym typeface="+mn-ea"/>
                </a:rPr>
                <a:t>上报文件、填报说明、分析报告、决算报表</a:t>
              </a:r>
              <a:endParaRPr lang="zh-CN" altLang="en-US" sz="1600" dirty="0">
                <a:solidFill>
                  <a:srgbClr val="114F95"/>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1600" dirty="0">
                <a:solidFill>
                  <a:srgbClr val="114F95"/>
                </a:solidFill>
                <a:latin typeface="微软雅黑" panose="020B0503020204020204" charset="-122"/>
                <a:ea typeface="微软雅黑" panose="020B0503020204020204" charset="-122"/>
              </a:endParaRPr>
            </a:p>
            <a:p>
              <a:pPr>
                <a:lnSpc>
                  <a:spcPct val="150000"/>
                </a:lnSpc>
              </a:pPr>
              <a:endParaRPr lang="zh-CN" altLang="en-US" sz="1600" dirty="0">
                <a:solidFill>
                  <a:srgbClr val="114F95"/>
                </a:solidFill>
                <a:latin typeface="微软雅黑" panose="020B0503020204020204" charset="-122"/>
                <a:ea typeface="微软雅黑" panose="020B0503020204020204" charset="-122"/>
              </a:endParaRPr>
            </a:p>
            <a:p>
              <a:pPr>
                <a:lnSpc>
                  <a:spcPct val="150000"/>
                </a:lnSpc>
              </a:pPr>
              <a:endParaRPr lang="zh-CN" altLang="en-US" sz="1600" b="1" strike="noStrike" noProof="1">
                <a:solidFill>
                  <a:schemeClr val="accent2"/>
                </a:solidFill>
                <a:uFillTx/>
                <a:latin typeface="华文中宋" panose="02010600040101010101" pitchFamily="2" charset="-122"/>
                <a:ea typeface="华文中宋" panose="02010600040101010101" pitchFamily="2" charset="-122"/>
              </a:endParaRPr>
            </a:p>
            <a:p>
              <a:pPr>
                <a:lnSpc>
                  <a:spcPts val="2400"/>
                </a:lnSpc>
              </a:pPr>
              <a:endParaRPr lang="zh-CN" altLang="en-US" sz="1600" b="1" dirty="0">
                <a:solidFill>
                  <a:schemeClr val="accent2"/>
                </a:solidFill>
                <a:uFillTx/>
                <a:latin typeface="华文中宋" panose="02010600040101010101" pitchFamily="2" charset="-122"/>
                <a:ea typeface="华文中宋" panose="02010600040101010101" pitchFamily="2" charset="-122"/>
                <a:sym typeface="+mn-ea"/>
              </a:endParaRPr>
            </a:p>
          </p:txBody>
        </p:sp>
      </p:grpSp>
      <p:sp>
        <p:nvSpPr>
          <p:cNvPr id="11" name="椭圆 10"/>
          <p:cNvSpPr/>
          <p:nvPr/>
        </p:nvSpPr>
        <p:spPr>
          <a:xfrm>
            <a:off x="1642745" y="4156075"/>
            <a:ext cx="608330" cy="430530"/>
          </a:xfrm>
          <a:prstGeom prst="ellipse">
            <a:avLst/>
          </a:prstGeom>
          <a:solidFill>
            <a:schemeClr val="accent1">
              <a:lumMod val="50000"/>
            </a:schemeClr>
          </a:solidFill>
          <a:ln>
            <a:solidFill>
              <a:srgbClr val="9B7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rPr>
              <a:t>4</a:t>
            </a:r>
            <a:endPar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endParaRPr>
          </a:p>
        </p:txBody>
      </p:sp>
      <p:sp>
        <p:nvSpPr>
          <p:cNvPr id="17" name="圆角矩形 16"/>
          <p:cNvSpPr/>
          <p:nvPr/>
        </p:nvSpPr>
        <p:spPr>
          <a:xfrm>
            <a:off x="86836" y="1778000"/>
            <a:ext cx="1464624" cy="2285365"/>
          </a:xfrm>
          <a:prstGeom prst="roundRect">
            <a:avLst/>
          </a:prstGeom>
          <a:solidFill>
            <a:schemeClr val="accent1">
              <a:lumMod val="9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algn="ctr" defTabSz="914400" rtl="0" eaLnBrk="1" latinLnBrk="0" hangingPunct="1">
              <a:lnSpc>
                <a:spcPts val="2940"/>
              </a:lnSpc>
              <a:spcBef>
                <a:spcPts val="0"/>
              </a:spcBef>
              <a:buClrTx/>
              <a:buSzTx/>
              <a:buFontTx/>
              <a:buNone/>
            </a:pPr>
            <a:r>
              <a:rPr kumimoji="0" lang="zh-CN" sz="1800" b="0" i="0" u="none" strike="noStrike" kern="1200" cap="none" spc="0" normalizeH="0" baseline="0" dirty="0">
                <a:solidFill>
                  <a:schemeClr val="tx1"/>
                </a:solidFill>
                <a:latin typeface="方正小标宋_GBK" panose="02000000000000000000" charset="-122"/>
                <a:ea typeface="方正小标宋_GBK" panose="02000000000000000000" charset="-122"/>
                <a:cs typeface="+mn-cs"/>
              </a:rPr>
              <a:t>编报</a:t>
            </a:r>
            <a:endParaRPr kumimoji="0" lang="zh-CN" sz="1800" b="0" i="0" u="none" strike="noStrike" kern="1200" cap="none" spc="0" normalizeH="0" baseline="0" dirty="0">
              <a:solidFill>
                <a:schemeClr val="tx1"/>
              </a:solidFill>
              <a:latin typeface="方正小标宋_GBK" panose="02000000000000000000" charset="-122"/>
              <a:ea typeface="方正小标宋_GBK" panose="02000000000000000000" charset="-122"/>
              <a:cs typeface="+mn-cs"/>
            </a:endParaRPr>
          </a:p>
          <a:p>
            <a:pPr marL="0" marR="0" lvl="0" algn="ctr" defTabSz="914400" rtl="0" eaLnBrk="1" latinLnBrk="0" hangingPunct="1">
              <a:lnSpc>
                <a:spcPts val="2940"/>
              </a:lnSpc>
              <a:spcBef>
                <a:spcPts val="0"/>
              </a:spcBef>
              <a:buClrTx/>
              <a:buSzTx/>
              <a:buFontTx/>
              <a:buNone/>
            </a:pPr>
            <a:r>
              <a:rPr kumimoji="0" lang="zh-CN" sz="1800" b="0" i="0" u="none" strike="noStrike" kern="1200" cap="none" spc="0" normalizeH="0" baseline="0" dirty="0">
                <a:solidFill>
                  <a:schemeClr val="tx1"/>
                </a:solidFill>
                <a:latin typeface="方正小标宋_GBK" panose="02000000000000000000" charset="-122"/>
                <a:ea typeface="方正小标宋_GBK" panose="02000000000000000000" charset="-122"/>
                <a:cs typeface="+mn-cs"/>
              </a:rPr>
              <a:t>方面</a:t>
            </a: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300" advTm="47297">
        <p14:pan dir="u"/>
      </p:transition>
    </mc:Choice>
    <mc:Fallback>
      <p:transition spd="slow" advTm="47297">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35890" y="221933"/>
            <a:ext cx="3587115" cy="411480"/>
          </a:xfrm>
        </p:spPr>
        <p:txBody>
          <a:bodyPr/>
          <a:lstStyle/>
          <a:p>
            <a:endParaRPr lang="zh-CN" altLang="en-US"/>
          </a:p>
        </p:txBody>
      </p:sp>
      <p:sp>
        <p:nvSpPr>
          <p:cNvPr id="5" name="副标题 4"/>
          <p:cNvSpPr>
            <a:spLocks noGrp="1"/>
          </p:cNvSpPr>
          <p:nvPr>
            <p:ph type="subTitle" idx="1"/>
          </p:nvPr>
        </p:nvSpPr>
        <p:spPr>
          <a:xfrm>
            <a:off x="5353050" y="244793"/>
            <a:ext cx="3740150" cy="365760"/>
          </a:xfrm>
        </p:spPr>
        <p:txBody>
          <a:bodyPr/>
          <a:lstStyle/>
          <a:p>
            <a:endParaRPr lang="zh-CN" altLang="en-US"/>
          </a:p>
        </p:txBody>
      </p:sp>
      <p:grpSp>
        <p:nvGrpSpPr>
          <p:cNvPr id="26626" name="组合 31"/>
          <p:cNvGrpSpPr/>
          <p:nvPr/>
        </p:nvGrpSpPr>
        <p:grpSpPr>
          <a:xfrm>
            <a:off x="-11112" y="6350"/>
            <a:ext cx="9155112" cy="857250"/>
            <a:chOff x="-13961" y="0"/>
            <a:chExt cx="12205961" cy="1141756"/>
          </a:xfrm>
        </p:grpSpPr>
        <p:sp>
          <p:nvSpPr>
            <p:cNvPr id="37" name="矩形 3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0" name="任意多边形 39"/>
            <p:cNvSpPr/>
            <p:nvPr/>
          </p:nvSpPr>
          <p:spPr>
            <a:xfrm>
              <a:off x="-13961" y="0"/>
              <a:ext cx="6620240"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grpSp>
        <p:nvGrpSpPr>
          <p:cNvPr id="26629" name="组合 8"/>
          <p:cNvGrpSpPr/>
          <p:nvPr/>
        </p:nvGrpSpPr>
        <p:grpSpPr>
          <a:xfrm>
            <a:off x="63500" y="1666875"/>
            <a:ext cx="1511301" cy="2285365"/>
            <a:chOff x="6690185" y="1208153"/>
            <a:chExt cx="9870679" cy="4097170"/>
          </a:xfrm>
        </p:grpSpPr>
        <p:sp>
          <p:nvSpPr>
            <p:cNvPr id="16" name="圆角矩形 15"/>
            <p:cNvSpPr/>
            <p:nvPr/>
          </p:nvSpPr>
          <p:spPr>
            <a:xfrm>
              <a:off x="6842597" y="1208153"/>
              <a:ext cx="9565817" cy="4097170"/>
            </a:xfrm>
            <a:prstGeom prst="roundRect">
              <a:avLst/>
            </a:prstGeom>
            <a:solidFill>
              <a:schemeClr val="accent1">
                <a:lumMod val="9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6631" name="圆角矩形 10"/>
            <p:cNvSpPr/>
            <p:nvPr/>
          </p:nvSpPr>
          <p:spPr>
            <a:xfrm>
              <a:off x="6690185" y="2078640"/>
              <a:ext cx="9870679" cy="2355396"/>
            </a:xfrm>
            <a:prstGeom prst="roundRect">
              <a:avLst>
                <a:gd name="adj" fmla="val 16667"/>
              </a:avLst>
            </a:prstGeom>
            <a:noFill/>
            <a:ln w="9525">
              <a:noFill/>
            </a:ln>
          </p:spPr>
          <p:txBody>
            <a:bodyPr wrap="square" anchor="t" anchorCtr="0">
              <a:spAutoFit/>
            </a:bodyPr>
            <a:lstStyle/>
            <a:p>
              <a:pPr algn="ctr">
                <a:lnSpc>
                  <a:spcPts val="2940"/>
                </a:lnSpc>
              </a:pPr>
              <a:r>
                <a:rPr lang="zh-CN" dirty="0">
                  <a:latin typeface="方正小标宋_GBK" panose="02000000000000000000" charset="-122"/>
                  <a:ea typeface="方正小标宋_GBK" panose="02000000000000000000" charset="-122"/>
                  <a:sym typeface="宋体" panose="02010600030101010101" pitchFamily="2" charset="-122"/>
                </a:rPr>
                <a:t>审核</a:t>
              </a:r>
              <a:endParaRPr lang="zh-CN" dirty="0">
                <a:latin typeface="方正小标宋_GBK" panose="02000000000000000000" charset="-122"/>
                <a:ea typeface="方正小标宋_GBK" panose="02000000000000000000" charset="-122"/>
                <a:sym typeface="宋体" panose="02010600030101010101" pitchFamily="2" charset="-122"/>
              </a:endParaRPr>
            </a:p>
            <a:p>
              <a:pPr algn="ctr">
                <a:lnSpc>
                  <a:spcPts val="2940"/>
                </a:lnSpc>
              </a:pPr>
              <a:r>
                <a:rPr lang="zh-CN" dirty="0">
                  <a:latin typeface="方正小标宋_GBK" panose="02000000000000000000" charset="-122"/>
                  <a:ea typeface="方正小标宋_GBK" panose="02000000000000000000" charset="-122"/>
                  <a:sym typeface="宋体" panose="02010600030101010101" pitchFamily="2" charset="-122"/>
                </a:rPr>
                <a:t>汇总</a:t>
              </a:r>
              <a:endParaRPr dirty="0">
                <a:latin typeface="方正小标宋_GBK" panose="02000000000000000000" charset="-122"/>
                <a:ea typeface="方正小标宋_GBK" panose="02000000000000000000" charset="-122"/>
                <a:sym typeface="宋体" panose="02010600030101010101" pitchFamily="2" charset="-122"/>
              </a:endParaRPr>
            </a:p>
            <a:p>
              <a:pPr algn="ctr">
                <a:lnSpc>
                  <a:spcPts val="2940"/>
                </a:lnSpc>
              </a:pPr>
              <a:r>
                <a:rPr lang="zh-CN" dirty="0">
                  <a:latin typeface="方正小标宋_GBK" panose="02000000000000000000" charset="-122"/>
                  <a:ea typeface="方正小标宋_GBK" panose="02000000000000000000" charset="-122"/>
                  <a:sym typeface="宋体" panose="02010600030101010101" pitchFamily="2" charset="-122"/>
                </a:rPr>
                <a:t>方面</a:t>
              </a:r>
              <a:endParaRPr lang="zh-CN" dirty="0">
                <a:latin typeface="方正小标宋_GBK" panose="02000000000000000000" charset="-122"/>
                <a:ea typeface="方正小标宋_GBK" panose="02000000000000000000" charset="-122"/>
                <a:sym typeface="宋体" panose="02010600030101010101" pitchFamily="2" charset="-122"/>
              </a:endParaRPr>
            </a:p>
          </p:txBody>
        </p:sp>
      </p:grpSp>
      <p:grpSp>
        <p:nvGrpSpPr>
          <p:cNvPr id="26632" name="组合 41"/>
          <p:cNvGrpSpPr/>
          <p:nvPr/>
        </p:nvGrpSpPr>
        <p:grpSpPr>
          <a:xfrm>
            <a:off x="1642745" y="979170"/>
            <a:ext cx="7132955" cy="1100831"/>
            <a:chOff x="4652983" y="748573"/>
            <a:chExt cx="7599004" cy="1334269"/>
          </a:xfrm>
        </p:grpSpPr>
        <p:grpSp>
          <p:nvGrpSpPr>
            <p:cNvPr id="26633" name="组合 42"/>
            <p:cNvGrpSpPr/>
            <p:nvPr/>
          </p:nvGrpSpPr>
          <p:grpSpPr>
            <a:xfrm>
              <a:off x="4968003" y="748573"/>
              <a:ext cx="7283984" cy="1334269"/>
              <a:chOff x="730628" y="2200972"/>
              <a:chExt cx="11089095" cy="1655994"/>
            </a:xfrm>
          </p:grpSpPr>
          <p:sp>
            <p:nvSpPr>
              <p:cNvPr id="21" name="矩形 20"/>
              <p:cNvSpPr/>
              <p:nvPr/>
            </p:nvSpPr>
            <p:spPr>
              <a:xfrm>
                <a:off x="730628" y="2200972"/>
                <a:ext cx="10974970" cy="16559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6635" name="矩形 44"/>
              <p:cNvSpPr/>
              <p:nvPr/>
            </p:nvSpPr>
            <p:spPr>
              <a:xfrm>
                <a:off x="1341982" y="2648251"/>
                <a:ext cx="10477741" cy="762280"/>
              </a:xfrm>
              <a:prstGeom prst="rect">
                <a:avLst/>
              </a:prstGeom>
              <a:noFill/>
              <a:ln w="9525">
                <a:noFill/>
              </a:ln>
            </p:spPr>
            <p:txBody>
              <a:bodyPr wrap="square" anchor="t" anchorCtr="0">
                <a:spAutoFit/>
              </a:bodyPr>
              <a:lstStyle/>
              <a:p>
                <a:pPr algn="l">
                  <a:lnSpc>
                    <a:spcPct val="150000"/>
                  </a:lnSpc>
                </a:pPr>
                <a:r>
                  <a:rPr lang="zh-CN" altLang="en-US" sz="1800" b="1" dirty="0">
                    <a:latin typeface="华文中宋" panose="02010600040101010101" pitchFamily="2" charset="-122"/>
                    <a:ea typeface="华文中宋" panose="02010600040101010101" pitchFamily="2" charset="-122"/>
                    <a:sym typeface="+mn-ea"/>
                  </a:rPr>
                  <a:t>一级预算单位审核汇总。</a:t>
                </a:r>
                <a:r>
                  <a:rPr lang="zh-CN" altLang="en-US" sz="1600" dirty="0">
                    <a:solidFill>
                      <a:srgbClr val="114F95"/>
                    </a:solidFill>
                    <a:latin typeface="微软雅黑" panose="020B0503020204020204" charset="-122"/>
                    <a:ea typeface="微软雅黑" panose="020B0503020204020204" charset="-122"/>
                    <a:sym typeface="+mn-ea"/>
                  </a:rPr>
                  <a:t>剔除重复汇总数</a:t>
                </a:r>
                <a:endParaRPr lang="zh-CN" altLang="en-US" sz="1600" b="1" dirty="0">
                  <a:solidFill>
                    <a:schemeClr val="accent2"/>
                  </a:solidFill>
                  <a:uFillTx/>
                  <a:latin typeface="华文中宋" panose="02010600040101010101" pitchFamily="2" charset="-122"/>
                  <a:ea typeface="华文中宋" panose="02010600040101010101" pitchFamily="2" charset="-122"/>
                  <a:sym typeface="+mn-ea"/>
                </a:endParaRPr>
              </a:p>
            </p:txBody>
          </p:sp>
        </p:grpSp>
        <p:sp>
          <p:nvSpPr>
            <p:cNvPr id="20" name="椭圆 19"/>
            <p:cNvSpPr/>
            <p:nvPr/>
          </p:nvSpPr>
          <p:spPr>
            <a:xfrm>
              <a:off x="4652983" y="1166496"/>
              <a:ext cx="648077" cy="521826"/>
            </a:xfrm>
            <a:prstGeom prst="ellipse">
              <a:avLst/>
            </a:prstGeom>
            <a:solidFill>
              <a:schemeClr val="accent1">
                <a:lumMod val="50000"/>
              </a:schemeClr>
            </a:solidFill>
            <a:ln>
              <a:solidFill>
                <a:srgbClr val="9B7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rPr>
                <a:t>1</a:t>
              </a:r>
              <a:endParaRPr kumimoji="0" lang="zh-CN" altLang="en-US"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endParaRPr>
            </a:p>
          </p:txBody>
        </p:sp>
      </p:grpSp>
      <p:grpSp>
        <p:nvGrpSpPr>
          <p:cNvPr id="26643" name="组合 52"/>
          <p:cNvGrpSpPr/>
          <p:nvPr/>
        </p:nvGrpSpPr>
        <p:grpSpPr>
          <a:xfrm>
            <a:off x="1920240" y="2305685"/>
            <a:ext cx="6815455" cy="889635"/>
            <a:chOff x="730628" y="2200750"/>
            <a:chExt cx="10997882" cy="1420012"/>
          </a:xfrm>
        </p:grpSpPr>
        <p:sp>
          <p:nvSpPr>
            <p:cNvPr id="31" name="矩形 30"/>
            <p:cNvSpPr/>
            <p:nvPr/>
          </p:nvSpPr>
          <p:spPr>
            <a:xfrm>
              <a:off x="730628" y="2200750"/>
              <a:ext cx="10976010" cy="142001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6645" name="矩形 54"/>
            <p:cNvSpPr/>
            <p:nvPr/>
          </p:nvSpPr>
          <p:spPr>
            <a:xfrm>
              <a:off x="1368321" y="2506296"/>
              <a:ext cx="10360189" cy="808723"/>
            </a:xfrm>
            <a:prstGeom prst="rect">
              <a:avLst/>
            </a:prstGeom>
            <a:noFill/>
            <a:ln w="9525">
              <a:noFill/>
            </a:ln>
          </p:spPr>
          <p:txBody>
            <a:bodyPr wrap="square" anchor="t" anchorCtr="0">
              <a:spAutoFit/>
            </a:bodyPr>
            <a:lstStyle/>
            <a:p>
              <a:pPr algn="just">
                <a:lnSpc>
                  <a:spcPct val="150000"/>
                </a:lnSpc>
              </a:pPr>
              <a:r>
                <a:rPr lang="zh-CN" altLang="en-US" sz="1800" b="1" dirty="0">
                  <a:latin typeface="华文中宋" panose="02010600040101010101" pitchFamily="2" charset="-122"/>
                  <a:ea typeface="华文中宋" panose="02010600040101010101" pitchFamily="2" charset="-122"/>
                  <a:sym typeface="+mn-ea"/>
                </a:rPr>
                <a:t>户数核对。</a:t>
              </a:r>
              <a:r>
                <a:rPr lang="zh-CN" altLang="en-US" sz="1600" dirty="0">
                  <a:solidFill>
                    <a:srgbClr val="114F95"/>
                  </a:solidFill>
                  <a:latin typeface="微软雅黑" panose="020B0503020204020204" charset="-122"/>
                  <a:ea typeface="微软雅黑" panose="020B0503020204020204" charset="-122"/>
                  <a:sym typeface="+mn-ea"/>
                </a:rPr>
                <a:t>检查</a:t>
              </a:r>
              <a:r>
                <a:rPr lang="zh-CN" altLang="en-US" sz="1600" b="1" dirty="0">
                  <a:solidFill>
                    <a:srgbClr val="FF0000"/>
                  </a:solidFill>
                  <a:latin typeface="微软雅黑" panose="020B0503020204020204" charset="-122"/>
                  <a:ea typeface="微软雅黑" panose="020B0503020204020204" charset="-122"/>
                  <a:sym typeface="+mn-ea"/>
                </a:rPr>
                <a:t>新报因素</a:t>
              </a:r>
              <a:r>
                <a:rPr lang="zh-CN" altLang="en-US" sz="1600" dirty="0">
                  <a:solidFill>
                    <a:srgbClr val="114F95"/>
                  </a:solidFill>
                  <a:latin typeface="微软雅黑" panose="020B0503020204020204" charset="-122"/>
                  <a:ea typeface="微软雅黑" panose="020B0503020204020204" charset="-122"/>
                  <a:sym typeface="+mn-ea"/>
                </a:rPr>
                <a:t>和上年代码填报是否正确</a:t>
              </a:r>
              <a:endParaRPr lang="zh-CN" altLang="en-US" sz="1600" b="1" dirty="0">
                <a:solidFill>
                  <a:schemeClr val="accent2"/>
                </a:solidFill>
                <a:uFillTx/>
                <a:latin typeface="华文中宋" panose="02010600040101010101" pitchFamily="2" charset="-122"/>
                <a:ea typeface="华文中宋" panose="02010600040101010101" pitchFamily="2" charset="-122"/>
              </a:endParaRPr>
            </a:p>
          </p:txBody>
        </p:sp>
      </p:grpSp>
      <p:sp>
        <p:nvSpPr>
          <p:cNvPr id="3" name="文本框 2"/>
          <p:cNvSpPr txBox="1"/>
          <p:nvPr/>
        </p:nvSpPr>
        <p:spPr>
          <a:xfrm>
            <a:off x="5155565" y="314325"/>
            <a:ext cx="3591560" cy="36830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（二）</a:t>
            </a:r>
            <a:r>
              <a:rPr kumimoji="0"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2021年积极财政政策</a:t>
            </a:r>
            <a:r>
              <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a:t>
            </a:r>
            <a:endPar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7" name="文本框 6"/>
          <p:cNvSpPr txBox="1"/>
          <p:nvPr/>
        </p:nvSpPr>
        <p:spPr>
          <a:xfrm>
            <a:off x="-23353" y="191368"/>
            <a:ext cx="4359910" cy="737235"/>
          </a:xfrm>
          <a:prstGeom prst="rect">
            <a:avLst/>
          </a:prstGeom>
          <a:noFill/>
        </p:spPr>
        <p:txBody>
          <a:bodyPr wrap="square">
            <a:spAutoFit/>
            <a:scene3d>
              <a:camera prst="orthographicFront"/>
              <a:lightRig rig="threePt" dir="t"/>
            </a:scene3d>
            <a:sp3d contourW="12700"/>
          </a:bodyPr>
          <a:lstStyle/>
          <a:p>
            <a:pPr marR="0" algn="ctr" defTabSz="914400" eaLnBrk="1" fontAlgn="auto" hangingPunct="1">
              <a:spcBef>
                <a:spcPts val="0"/>
              </a:spcBef>
              <a:spcAft>
                <a:spcPts val="0"/>
              </a:spcAft>
              <a:buClrTx/>
              <a:buSzTx/>
              <a:buFontTx/>
              <a:buNone/>
              <a:defRPr/>
            </a:pPr>
            <a:r>
              <a:rPr kumimoji="0" lang="zh-CN" altLang="en-US" sz="2100" b="1" strike="noStrike" kern="1200"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rPr>
              <a:t>二、2021年的宏观经济形势和积极财政政策</a:t>
            </a:r>
            <a:endParaRPr kumimoji="0" lang="zh-CN" altLang="en-US" sz="2100" b="1" strike="noStrike" kern="1200"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endParaRPr>
          </a:p>
        </p:txBody>
      </p:sp>
      <p:grpSp>
        <p:nvGrpSpPr>
          <p:cNvPr id="27668" name="组合 52"/>
          <p:cNvGrpSpPr/>
          <p:nvPr/>
        </p:nvGrpSpPr>
        <p:grpSpPr>
          <a:xfrm>
            <a:off x="1919605" y="3508375"/>
            <a:ext cx="6944995" cy="1553210"/>
            <a:chOff x="767477" y="2551304"/>
            <a:chExt cx="10393421" cy="2865107"/>
          </a:xfrm>
        </p:grpSpPr>
        <p:sp>
          <p:nvSpPr>
            <p:cNvPr id="2" name="矩形 1"/>
            <p:cNvSpPr/>
            <p:nvPr/>
          </p:nvSpPr>
          <p:spPr>
            <a:xfrm>
              <a:off x="767477" y="2628434"/>
              <a:ext cx="10194628" cy="1578053"/>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7670" name="矩形 54"/>
            <p:cNvSpPr/>
            <p:nvPr/>
          </p:nvSpPr>
          <p:spPr>
            <a:xfrm>
              <a:off x="1359975" y="2551304"/>
              <a:ext cx="9800923" cy="2865107"/>
            </a:xfrm>
            <a:prstGeom prst="rect">
              <a:avLst/>
            </a:prstGeom>
            <a:noFill/>
            <a:ln w="9525">
              <a:noFill/>
            </a:ln>
          </p:spPr>
          <p:txBody>
            <a:bodyPr wrap="square" anchor="t" anchorCtr="0">
              <a:spAutoFit/>
            </a:bodyPr>
            <a:lstStyle/>
            <a:p>
              <a:pPr>
                <a:lnSpc>
                  <a:spcPct val="150000"/>
                </a:lnSpc>
              </a:pPr>
              <a:r>
                <a:rPr lang="zh-CN" altLang="en-US" sz="1800" b="1" dirty="0">
                  <a:latin typeface="华文中宋" panose="02010600040101010101" pitchFamily="2" charset="-122"/>
                  <a:ea typeface="华文中宋" panose="02010600040101010101" pitchFamily="2" charset="-122"/>
                </a:rPr>
                <a:t>枚举字典检查。</a:t>
              </a:r>
              <a:r>
                <a:rPr lang="zh-CN" altLang="en-US" sz="1600" dirty="0">
                  <a:solidFill>
                    <a:srgbClr val="114F95"/>
                  </a:solidFill>
                  <a:latin typeface="微软雅黑" panose="020B0503020204020204" charset="-122"/>
                  <a:ea typeface="微软雅黑" panose="020B0503020204020204" charset="-122"/>
                  <a:sym typeface="+mn-ea"/>
                </a:rPr>
                <a:t>检查部门标识代码等封面信息以及填列的各类政府收支分类科目是否符合规范</a:t>
              </a:r>
              <a:endParaRPr lang="zh-CN" altLang="en-US" sz="1600" dirty="0">
                <a:solidFill>
                  <a:srgbClr val="114F95"/>
                </a:solidFill>
                <a:latin typeface="微软雅黑" panose="020B0503020204020204" charset="-122"/>
                <a:ea typeface="微软雅黑" panose="020B0503020204020204" charset="-122"/>
              </a:endParaRPr>
            </a:p>
            <a:p>
              <a:pPr>
                <a:lnSpc>
                  <a:spcPct val="150000"/>
                </a:lnSpc>
              </a:pPr>
              <a:endParaRPr lang="zh-CN" altLang="en-US" sz="1600" b="1" strike="noStrike" noProof="1">
                <a:solidFill>
                  <a:schemeClr val="accent2"/>
                </a:solidFill>
                <a:uFillTx/>
                <a:latin typeface="华文中宋" panose="02010600040101010101" pitchFamily="2" charset="-122"/>
                <a:ea typeface="华文中宋" panose="02010600040101010101" pitchFamily="2" charset="-122"/>
              </a:endParaRPr>
            </a:p>
            <a:p>
              <a:pPr>
                <a:lnSpc>
                  <a:spcPts val="2400"/>
                </a:lnSpc>
              </a:pPr>
              <a:endParaRPr lang="zh-CN" altLang="en-US" sz="1600" b="1" dirty="0">
                <a:solidFill>
                  <a:schemeClr val="accent2"/>
                </a:solidFill>
                <a:uFillTx/>
                <a:latin typeface="华文中宋" panose="02010600040101010101" pitchFamily="2" charset="-122"/>
                <a:ea typeface="华文中宋" panose="02010600040101010101" pitchFamily="2" charset="-122"/>
                <a:sym typeface="+mn-ea"/>
              </a:endParaRPr>
            </a:p>
          </p:txBody>
        </p:sp>
      </p:grpSp>
      <p:grpSp>
        <p:nvGrpSpPr>
          <p:cNvPr id="62470" name="组合 42"/>
          <p:cNvGrpSpPr/>
          <p:nvPr/>
        </p:nvGrpSpPr>
        <p:grpSpPr>
          <a:xfrm>
            <a:off x="-15875" y="0"/>
            <a:ext cx="9155430" cy="855980"/>
            <a:chOff x="-13961" y="0"/>
            <a:chExt cx="12205961" cy="1141756"/>
          </a:xfrm>
        </p:grpSpPr>
        <p:sp>
          <p:nvSpPr>
            <p:cNvPr id="47" name="矩形 4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22" name="文本框 21"/>
          <p:cNvSpPr txBox="1"/>
          <p:nvPr/>
        </p:nvSpPr>
        <p:spPr>
          <a:xfrm>
            <a:off x="5155425" y="237640"/>
            <a:ext cx="3828842" cy="368300"/>
          </a:xfrm>
          <a:prstGeom prst="rect">
            <a:avLst/>
          </a:prstGeom>
          <a:noFill/>
        </p:spPr>
        <p:txBody>
          <a:bodyPr wrap="square">
            <a:spAutoFit/>
            <a:scene3d>
              <a:camera prst="orthographicFront"/>
              <a:lightRig rig="threePt" dir="t"/>
            </a:scene3d>
            <a:sp3d contourW="12700"/>
          </a:bodyPr>
          <a:lstStyle/>
          <a:p>
            <a:pPr marR="0" algn="ctr" defTabSz="914400" fontAlgn="auto">
              <a:lnSpc>
                <a:spcPct val="100000"/>
              </a:lnSpc>
              <a:spcBef>
                <a:spcPts val="0"/>
              </a:spcBef>
              <a:spcAft>
                <a:spcPts val="0"/>
              </a:spcAft>
              <a:buClrTx/>
              <a:buSzTx/>
              <a:buFontTx/>
              <a:buNone/>
              <a:defRPr/>
            </a:pPr>
            <a:r>
              <a:rPr lang="en-US" altLang="zh-CN" sz="1800" b="1" dirty="0" smtClean="0">
                <a:latin typeface="方正小标宋_GBK" panose="02000000000000000000" charset="-122"/>
                <a:ea typeface="方正小标宋_GBK" panose="02000000000000000000" charset="-122"/>
                <a:sym typeface="+mn-ea"/>
              </a:rPr>
              <a:t>5.</a:t>
            </a:r>
            <a:r>
              <a:rPr lang="zh-CN" sz="1800" b="1" dirty="0" smtClean="0">
                <a:latin typeface="方正小标宋_GBK" panose="02000000000000000000" charset="-122"/>
                <a:ea typeface="方正小标宋_GBK" panose="02000000000000000000" charset="-122"/>
                <a:sym typeface="+mn-ea"/>
              </a:rPr>
              <a:t>具体</a:t>
            </a:r>
            <a:r>
              <a:rPr lang="zh-CN" sz="1800" b="1" dirty="0">
                <a:latin typeface="方正小标宋_GBK" panose="02000000000000000000" charset="-122"/>
                <a:ea typeface="方正小标宋_GBK" panose="02000000000000000000" charset="-122"/>
                <a:sym typeface="+mn-ea"/>
              </a:rPr>
              <a:t>要求</a:t>
            </a:r>
            <a:endParaRPr lang="zh-CN" sz="1800" b="1" dirty="0">
              <a:latin typeface="方正小标宋_GBK" panose="02000000000000000000" charset="-122"/>
              <a:ea typeface="方正小标宋_GBK" panose="02000000000000000000" charset="-122"/>
              <a:sym typeface="+mn-ea"/>
            </a:endParaRPr>
          </a:p>
        </p:txBody>
      </p:sp>
      <p:sp>
        <p:nvSpPr>
          <p:cNvPr id="9" name="文本框 8"/>
          <p:cNvSpPr txBox="1"/>
          <p:nvPr/>
        </p:nvSpPr>
        <p:spPr>
          <a:xfrm>
            <a:off x="86992" y="236855"/>
            <a:ext cx="4828543" cy="414020"/>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en-US" altLang="zh-CN" sz="2100" b="1" dirty="0" smtClean="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二</a:t>
            </a:r>
            <a:r>
              <a:rPr lang="en-US" altLang="zh-CN" sz="2100" b="1" dirty="0" smtClean="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填报要求</a:t>
            </a:r>
            <a:endParaRPr lang="zh-CN" altLang="en-US" sz="2100" b="1" dirty="0">
              <a:latin typeface="华文中宋" panose="02010600040101010101" pitchFamily="2" charset="-122"/>
              <a:ea typeface="华文中宋" panose="02010600040101010101" pitchFamily="2" charset="-122"/>
              <a:cs typeface="经典综艺体简" pitchFamily="49" charset="-122"/>
            </a:endParaRPr>
          </a:p>
        </p:txBody>
      </p:sp>
      <p:sp>
        <p:nvSpPr>
          <p:cNvPr id="6" name="椭圆 5"/>
          <p:cNvSpPr/>
          <p:nvPr/>
        </p:nvSpPr>
        <p:spPr>
          <a:xfrm>
            <a:off x="1623695" y="2444750"/>
            <a:ext cx="608330" cy="430530"/>
          </a:xfrm>
          <a:prstGeom prst="ellipse">
            <a:avLst/>
          </a:prstGeom>
          <a:solidFill>
            <a:schemeClr val="accent1">
              <a:lumMod val="50000"/>
            </a:schemeClr>
          </a:solidFill>
          <a:ln>
            <a:solidFill>
              <a:srgbClr val="9B7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rPr>
              <a:t>2</a:t>
            </a:r>
            <a:endParaRPr kumimoji="0" lang="zh-CN" altLang="en-US"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endParaRPr>
          </a:p>
        </p:txBody>
      </p:sp>
      <p:sp>
        <p:nvSpPr>
          <p:cNvPr id="8" name="椭圆 7"/>
          <p:cNvSpPr/>
          <p:nvPr/>
        </p:nvSpPr>
        <p:spPr>
          <a:xfrm>
            <a:off x="1591310" y="3705225"/>
            <a:ext cx="608330" cy="430530"/>
          </a:xfrm>
          <a:prstGeom prst="ellipse">
            <a:avLst/>
          </a:prstGeom>
          <a:solidFill>
            <a:schemeClr val="accent1">
              <a:lumMod val="50000"/>
            </a:schemeClr>
          </a:solidFill>
          <a:ln>
            <a:solidFill>
              <a:srgbClr val="9B7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rPr>
              <a:t>3</a:t>
            </a:r>
            <a:endPar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300" advTm="91577">
        <p14:pan dir="u"/>
      </p:transition>
    </mc:Choice>
    <mc:Fallback>
      <p:transition spd="slow" advTm="9157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1"/>
          <p:cNvSpPr txBox="1"/>
          <p:nvPr/>
        </p:nvSpPr>
        <p:spPr>
          <a:xfrm>
            <a:off x="484188" y="1509713"/>
            <a:ext cx="1311275" cy="714375"/>
          </a:xfrm>
          <a:prstGeom prst="rect">
            <a:avLst/>
          </a:prstGeom>
          <a:noFill/>
          <a:ln w="9525">
            <a:noFill/>
          </a:ln>
        </p:spPr>
        <p:txBody>
          <a:bodyPr anchor="t" anchorCtr="0">
            <a:spAutoFit/>
          </a:bodyPr>
          <a:lstStyle/>
          <a:p>
            <a:pPr>
              <a:buClrTx/>
              <a:buFontTx/>
            </a:pPr>
            <a:r>
              <a:rPr lang="zh-CN" altLang="en-US" sz="4050" b="1" noProof="1">
                <a:solidFill>
                  <a:srgbClr val="3C8C93"/>
                </a:solidFill>
                <a:latin typeface="黑体" panose="02010609060101010101" pitchFamily="49" charset="-122"/>
                <a:ea typeface="黑体" panose="02010609060101010101" pitchFamily="49" charset="-122"/>
                <a:cs typeface="+mn-cs"/>
              </a:rPr>
              <a:t>目录</a:t>
            </a:r>
            <a:endParaRPr lang="zh-CN" altLang="en-US" sz="4050" b="1" noProof="1">
              <a:solidFill>
                <a:srgbClr val="3C8C93"/>
              </a:solidFill>
              <a:latin typeface="黑体" panose="02010609060101010101" pitchFamily="49" charset="-122"/>
              <a:ea typeface="黑体" panose="02010609060101010101" pitchFamily="49" charset="-122"/>
            </a:endParaRPr>
          </a:p>
        </p:txBody>
      </p:sp>
      <p:sp>
        <p:nvSpPr>
          <p:cNvPr id="10242" name="文本框 2"/>
          <p:cNvSpPr txBox="1"/>
          <p:nvPr/>
        </p:nvSpPr>
        <p:spPr>
          <a:xfrm>
            <a:off x="85725" y="2201863"/>
            <a:ext cx="2025650" cy="598805"/>
          </a:xfrm>
          <a:prstGeom prst="rect">
            <a:avLst/>
          </a:prstGeom>
          <a:noFill/>
          <a:ln w="9525">
            <a:noFill/>
          </a:ln>
        </p:spPr>
        <p:txBody>
          <a:bodyPr anchor="t" anchorCtr="0">
            <a:spAutoFit/>
          </a:bodyPr>
          <a:lstStyle/>
          <a:p>
            <a:r>
              <a:rPr lang="en-US" altLang="zh-CN" sz="3300" dirty="0">
                <a:solidFill>
                  <a:srgbClr val="3C8C93"/>
                </a:solidFill>
                <a:latin typeface="Georgia" panose="02040502050405020303" pitchFamily="18" charset="0"/>
                <a:ea typeface="Adobe Arabic"/>
              </a:rPr>
              <a:t>contents</a:t>
            </a:r>
            <a:endParaRPr lang="zh-CN" altLang="en-US" sz="3300" dirty="0">
              <a:solidFill>
                <a:srgbClr val="3C8C93"/>
              </a:solidFill>
              <a:latin typeface="Georgia" panose="02040502050405020303" pitchFamily="18" charset="0"/>
              <a:ea typeface="Adobe Arabic"/>
            </a:endParaRPr>
          </a:p>
        </p:txBody>
      </p:sp>
      <p:sp>
        <p:nvSpPr>
          <p:cNvPr id="10244" name="文本框 43"/>
          <p:cNvSpPr txBox="1"/>
          <p:nvPr/>
        </p:nvSpPr>
        <p:spPr>
          <a:xfrm>
            <a:off x="2097088" y="1279525"/>
            <a:ext cx="6596062" cy="460375"/>
          </a:xfrm>
          <a:prstGeom prst="rect">
            <a:avLst/>
          </a:prstGeom>
          <a:noFill/>
          <a:ln w="9525">
            <a:noFill/>
          </a:ln>
        </p:spPr>
        <p:txBody>
          <a:bodyPr wrap="square" anchor="t" anchorCtr="0">
            <a:spAutoFit/>
          </a:bodyPr>
          <a:lstStyle/>
          <a:p>
            <a:pPr>
              <a:buClrTx/>
              <a:buFontTx/>
            </a:pPr>
            <a:r>
              <a:rPr lang="zh-CN" altLang="en-US" sz="2400" b="1" dirty="0">
                <a:solidFill>
                  <a:srgbClr val="FF0000"/>
                </a:solidFill>
                <a:latin typeface="方正小标宋简体" panose="02010601030101010101" pitchFamily="65" charset="-122"/>
                <a:ea typeface="方正小标宋简体" panose="02010601030101010101" pitchFamily="65" charset="-122"/>
              </a:rPr>
              <a:t>一、部门决算工作概述</a:t>
            </a:r>
            <a:endParaRPr lang="zh-CN" altLang="en-US" sz="2400" b="1" dirty="0">
              <a:solidFill>
                <a:srgbClr val="FF0000"/>
              </a:solidFill>
              <a:latin typeface="方正小标宋简体" panose="02010601030101010101" pitchFamily="65" charset="-122"/>
              <a:ea typeface="方正小标宋简体" panose="02010601030101010101" pitchFamily="65" charset="-122"/>
            </a:endParaRPr>
          </a:p>
        </p:txBody>
      </p:sp>
      <p:cxnSp>
        <p:nvCxnSpPr>
          <p:cNvPr id="7" name="直接连接符 6"/>
          <p:cNvCxnSpPr/>
          <p:nvPr/>
        </p:nvCxnSpPr>
        <p:spPr>
          <a:xfrm flipV="1">
            <a:off x="83185" y="2202180"/>
            <a:ext cx="2028825" cy="1714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97088" y="1108649"/>
            <a:ext cx="583723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097088" y="2011783"/>
            <a:ext cx="583723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112010" y="3015924"/>
            <a:ext cx="583723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252" name="文本框 43"/>
          <p:cNvSpPr txBox="1"/>
          <p:nvPr/>
        </p:nvSpPr>
        <p:spPr>
          <a:xfrm>
            <a:off x="2089104" y="2283666"/>
            <a:ext cx="6596062" cy="460375"/>
          </a:xfrm>
          <a:prstGeom prst="rect">
            <a:avLst/>
          </a:prstGeom>
          <a:noFill/>
          <a:ln w="9525">
            <a:noFill/>
          </a:ln>
        </p:spPr>
        <p:txBody>
          <a:bodyPr wrap="square" anchor="t" anchorCtr="0">
            <a:spAutoFit/>
          </a:bodyPr>
          <a:lstStyle/>
          <a:p>
            <a:pPr>
              <a:buClrTx/>
              <a:buFontTx/>
            </a:pPr>
            <a:r>
              <a:rPr lang="zh-CN" altLang="en-US" sz="2400" b="1" dirty="0">
                <a:latin typeface="方正小标宋简体" panose="02010601030101010101" pitchFamily="65" charset="-122"/>
                <a:ea typeface="方正小标宋简体" panose="02010601030101010101" pitchFamily="65" charset="-122"/>
              </a:rPr>
              <a:t>二、</a:t>
            </a:r>
            <a:r>
              <a:rPr lang="en-US" altLang="zh-CN" sz="2400" b="1" dirty="0">
                <a:latin typeface="方正小标宋简体" panose="02010601030101010101" pitchFamily="65" charset="-122"/>
                <a:ea typeface="方正小标宋简体" panose="02010601030101010101" pitchFamily="65" charset="-122"/>
              </a:rPr>
              <a:t>2023</a:t>
            </a:r>
            <a:r>
              <a:rPr lang="zh-CN" altLang="en-US" sz="2400" b="1" dirty="0">
                <a:latin typeface="方正小标宋简体" panose="02010601030101010101" pitchFamily="65" charset="-122"/>
                <a:ea typeface="方正小标宋简体" panose="02010601030101010101" pitchFamily="65" charset="-122"/>
              </a:rPr>
              <a:t>年度部门决算编报要求</a:t>
            </a:r>
            <a:endParaRPr lang="zh-CN" altLang="en-US" sz="2400" b="1" dirty="0">
              <a:latin typeface="方正小标宋简体" panose="02010601030101010101" pitchFamily="65" charset="-122"/>
              <a:ea typeface="方正小标宋简体" panose="02010601030101010101" pitchFamily="65" charset="-122"/>
            </a:endParaRPr>
          </a:p>
        </p:txBody>
      </p:sp>
      <p:sp>
        <p:nvSpPr>
          <p:cNvPr id="13" name="文本框 43"/>
          <p:cNvSpPr txBox="1"/>
          <p:nvPr/>
        </p:nvSpPr>
        <p:spPr>
          <a:xfrm>
            <a:off x="2076889" y="3287808"/>
            <a:ext cx="6608275" cy="460375"/>
          </a:xfrm>
          <a:prstGeom prst="rect">
            <a:avLst/>
          </a:prstGeom>
          <a:noFill/>
          <a:ln w="9525">
            <a:noFill/>
          </a:ln>
        </p:spPr>
        <p:txBody>
          <a:bodyPr wrap="square" anchor="t" anchorCtr="0">
            <a:spAutoFit/>
          </a:bodyPr>
          <a:lstStyle/>
          <a:p>
            <a:pPr>
              <a:buClrTx/>
              <a:buFontTx/>
            </a:pPr>
            <a:r>
              <a:rPr lang="zh-CN" altLang="en-US" sz="2400" b="1" dirty="0">
                <a:latin typeface="方正小标宋简体" panose="02010601030101010101" pitchFamily="65" charset="-122"/>
                <a:ea typeface="方正小标宋简体" panose="02010601030101010101" pitchFamily="65" charset="-122"/>
              </a:rPr>
              <a:t>三</a:t>
            </a:r>
            <a:r>
              <a:rPr lang="zh-CN" altLang="en-US" sz="2400" b="1" dirty="0" smtClean="0">
                <a:latin typeface="方正小标宋简体" panose="02010601030101010101" pitchFamily="65" charset="-122"/>
                <a:ea typeface="方正小标宋简体" panose="02010601030101010101" pitchFamily="65" charset="-122"/>
              </a:rPr>
              <a:t>、部门决算准备工作</a:t>
            </a:r>
            <a:endParaRPr lang="zh-CN" altLang="en-US" sz="2400" b="1" dirty="0">
              <a:latin typeface="方正小标宋简体" panose="02010601030101010101" pitchFamily="65" charset="-122"/>
              <a:ea typeface="方正小标宋简体" panose="02010601030101010101" pitchFamily="65" charset="-122"/>
            </a:endParaRPr>
          </a:p>
        </p:txBody>
      </p:sp>
      <p:cxnSp>
        <p:nvCxnSpPr>
          <p:cNvPr id="14" name="直接连接符 13"/>
          <p:cNvCxnSpPr/>
          <p:nvPr/>
        </p:nvCxnSpPr>
        <p:spPr>
          <a:xfrm>
            <a:off x="2112010" y="3748183"/>
            <a:ext cx="584804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advTm="13539">
        <p14:pan dir="u"/>
      </p:transition>
    </mc:Choice>
    <mc:Fallback>
      <p:transition spd="slow" advTm="13539">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35890" y="221933"/>
            <a:ext cx="3587115" cy="411480"/>
          </a:xfrm>
        </p:spPr>
        <p:txBody>
          <a:bodyPr/>
          <a:lstStyle/>
          <a:p>
            <a:endParaRPr lang="zh-CN" altLang="en-US"/>
          </a:p>
        </p:txBody>
      </p:sp>
      <p:sp>
        <p:nvSpPr>
          <p:cNvPr id="8" name="副标题 7"/>
          <p:cNvSpPr>
            <a:spLocks noGrp="1"/>
          </p:cNvSpPr>
          <p:nvPr>
            <p:ph type="subTitle" idx="1"/>
          </p:nvPr>
        </p:nvSpPr>
        <p:spPr>
          <a:xfrm>
            <a:off x="5353050" y="244793"/>
            <a:ext cx="3740150" cy="365760"/>
          </a:xfrm>
        </p:spPr>
        <p:txBody>
          <a:bodyPr/>
          <a:lstStyle/>
          <a:p>
            <a:endParaRPr lang="zh-CN" altLang="en-US"/>
          </a:p>
        </p:txBody>
      </p:sp>
      <p:grpSp>
        <p:nvGrpSpPr>
          <p:cNvPr id="26626" name="组合 31"/>
          <p:cNvGrpSpPr/>
          <p:nvPr/>
        </p:nvGrpSpPr>
        <p:grpSpPr>
          <a:xfrm>
            <a:off x="-11112" y="6350"/>
            <a:ext cx="9155112" cy="857250"/>
            <a:chOff x="-13961" y="0"/>
            <a:chExt cx="12205961" cy="1141756"/>
          </a:xfrm>
        </p:grpSpPr>
        <p:sp>
          <p:nvSpPr>
            <p:cNvPr id="37" name="矩形 3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0" name="任意多边形 39"/>
            <p:cNvSpPr/>
            <p:nvPr/>
          </p:nvSpPr>
          <p:spPr>
            <a:xfrm>
              <a:off x="-13961" y="0"/>
              <a:ext cx="6620240"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grpSp>
        <p:nvGrpSpPr>
          <p:cNvPr id="26633" name="组合 42"/>
          <p:cNvGrpSpPr/>
          <p:nvPr/>
        </p:nvGrpSpPr>
        <p:grpSpPr>
          <a:xfrm>
            <a:off x="1741625" y="863601"/>
            <a:ext cx="6801729" cy="2647631"/>
            <a:chOff x="618642" y="2200974"/>
            <a:chExt cx="11031150" cy="4864133"/>
          </a:xfrm>
        </p:grpSpPr>
        <p:sp>
          <p:nvSpPr>
            <p:cNvPr id="21" name="矩形 20"/>
            <p:cNvSpPr/>
            <p:nvPr/>
          </p:nvSpPr>
          <p:spPr>
            <a:xfrm>
              <a:off x="618642" y="2200974"/>
              <a:ext cx="11031149" cy="3733118"/>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6635" name="矩形 44"/>
            <p:cNvSpPr/>
            <p:nvPr/>
          </p:nvSpPr>
          <p:spPr>
            <a:xfrm>
              <a:off x="1172051" y="2287172"/>
              <a:ext cx="10477741" cy="4777935"/>
            </a:xfrm>
            <a:prstGeom prst="rect">
              <a:avLst/>
            </a:prstGeom>
            <a:noFill/>
            <a:ln w="9525">
              <a:noFill/>
            </a:ln>
          </p:spPr>
          <p:txBody>
            <a:bodyPr wrap="square" anchor="t" anchorCtr="0">
              <a:spAutoFit/>
            </a:bodyPr>
            <a:lstStyle/>
            <a:p>
              <a:pPr eaLnBrk="1" hangingPunct="1">
                <a:buClr>
                  <a:srgbClr val="C00000"/>
                </a:buClr>
                <a:buSzPct val="120000"/>
                <a:buFont typeface="Wingdings" panose="05000000000000000000" pitchFamily="2" charset="2"/>
                <a:defRPr/>
              </a:pPr>
              <a:r>
                <a:rPr lang="zh-CN" altLang="en-US" sz="1600" b="1" dirty="0">
                  <a:latin typeface="华文中宋" panose="02010600040101010101" pitchFamily="2" charset="-122"/>
                  <a:ea typeface="华文中宋" panose="02010600040101010101" pitchFamily="2" charset="-122"/>
                  <a:sym typeface="+mn-ea"/>
                </a:rPr>
                <a:t>审核公式。</a:t>
              </a:r>
              <a:endParaRPr lang="zh-CN" altLang="en-US" sz="1600" b="1" dirty="0">
                <a:latin typeface="华文中宋" panose="02010600040101010101" pitchFamily="2" charset="-122"/>
                <a:ea typeface="华文中宋" panose="02010600040101010101" pitchFamily="2" charset="-122"/>
                <a:sym typeface="+mn-ea"/>
              </a:endParaRPr>
            </a:p>
            <a:p>
              <a:pPr marL="285750" indent="-285750" eaLnBrk="1" hangingPunct="1">
                <a:lnSpc>
                  <a:spcPct val="150000"/>
                </a:lnSpc>
                <a:buSzPct val="120000"/>
                <a:buFont typeface="Arial" panose="020B0604020202020204" pitchFamily="34" charset="0"/>
                <a:buChar char="•"/>
                <a:defRPr/>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基本平衡公式（不能出现）</a:t>
              </a:r>
              <a:r>
                <a:rPr lang="zh-CN" altLang="en-US" sz="14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800100" lvl="1" indent="-342900">
                <a:lnSpc>
                  <a:spcPct val="150000"/>
                </a:lnSpc>
                <a:buSzPct val="120000"/>
                <a:buFont typeface="Wingdings" panose="05000000000000000000" pitchFamily="2" charset="2"/>
                <a:buChar char="Ø"/>
                <a:defRPr/>
              </a:pPr>
              <a:r>
                <a:rPr lang="zh-CN" altLang="en-US" sz="1400" dirty="0" smtClean="0">
                  <a:solidFill>
                    <a:srgbClr val="114F95"/>
                  </a:solidFill>
                  <a:latin typeface="微软雅黑" panose="020B0503020204020204" charset="-122"/>
                  <a:ea typeface="微软雅黑" panose="020B0503020204020204" charset="-122"/>
                  <a:cs typeface="微软雅黑" panose="020B0503020204020204" charset="-122"/>
                  <a:sym typeface="+mn-ea"/>
                </a:rPr>
                <a:t>用于</a:t>
              </a:r>
              <a:r>
                <a:rPr lang="zh-CN" altLang="en-US" sz="1400" dirty="0">
                  <a:solidFill>
                    <a:srgbClr val="114F95"/>
                  </a:solidFill>
                  <a:latin typeface="微软雅黑" panose="020B0503020204020204" charset="-122"/>
                  <a:ea typeface="微软雅黑" panose="020B0503020204020204" charset="-122"/>
                  <a:cs typeface="微软雅黑" panose="020B0503020204020204" charset="-122"/>
                  <a:sym typeface="+mn-ea"/>
                </a:rPr>
                <a:t>审核表内平衡关系</a:t>
              </a:r>
              <a:r>
                <a:rPr lang="zh-CN" altLang="en-US" sz="1400" dirty="0" smtClean="0">
                  <a:solidFill>
                    <a:srgbClr val="114F95"/>
                  </a:solidFill>
                  <a:latin typeface="微软雅黑" panose="020B0503020204020204" charset="-122"/>
                  <a:ea typeface="微软雅黑" panose="020B0503020204020204" charset="-122"/>
                  <a:cs typeface="微软雅黑" panose="020B0503020204020204" charset="-122"/>
                  <a:sym typeface="+mn-ea"/>
                </a:rPr>
                <a:t>。</a:t>
              </a:r>
              <a:endParaRPr lang="en-US" altLang="zh-CN" sz="1400" dirty="0" smtClean="0">
                <a:solidFill>
                  <a:srgbClr val="114F95"/>
                </a:solidFill>
                <a:latin typeface="微软雅黑" panose="020B0503020204020204" charset="-122"/>
                <a:ea typeface="微软雅黑" panose="020B0503020204020204" charset="-122"/>
                <a:cs typeface="微软雅黑" panose="020B0503020204020204" charset="-122"/>
                <a:sym typeface="+mn-ea"/>
              </a:endParaRPr>
            </a:p>
            <a:p>
              <a:pPr marL="285750" indent="-285750" eaLnBrk="1" hangingPunct="1">
                <a:lnSpc>
                  <a:spcPct val="150000"/>
                </a:lnSpc>
                <a:buSzPct val="120000"/>
                <a:buFont typeface="Arial" panose="020B0604020202020204" pitchFamily="34" charset="0"/>
                <a:buChar char="•"/>
                <a:defRPr/>
              </a:pPr>
              <a:r>
                <a:rPr lang="zh-CN" altLang="en-US" sz="14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核实</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性公式（仅逻辑合理的可保留，并写出错说明）</a:t>
              </a:r>
              <a:r>
                <a:rPr lang="zh-CN" altLang="en-US" sz="14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742950" lvl="1" indent="-285750">
                <a:lnSpc>
                  <a:spcPct val="150000"/>
                </a:lnSpc>
                <a:buSzPct val="120000"/>
                <a:buFont typeface="Wingdings" panose="05000000000000000000" pitchFamily="2" charset="2"/>
                <a:buChar char="Ø"/>
                <a:defRPr/>
              </a:pPr>
              <a:r>
                <a:rPr lang="zh-CN" altLang="en-US" sz="1400" dirty="0" smtClean="0">
                  <a:solidFill>
                    <a:srgbClr val="114F95"/>
                  </a:solidFill>
                  <a:latin typeface="微软雅黑" panose="020B0503020204020204" charset="-122"/>
                  <a:ea typeface="微软雅黑" panose="020B0503020204020204" charset="-122"/>
                  <a:cs typeface="微软雅黑" panose="020B0503020204020204" charset="-122"/>
                  <a:sym typeface="+mn-ea"/>
                </a:rPr>
                <a:t>用于</a:t>
              </a:r>
              <a:r>
                <a:rPr lang="zh-CN" altLang="en-US" sz="1400" dirty="0">
                  <a:solidFill>
                    <a:srgbClr val="114F95"/>
                  </a:solidFill>
                  <a:latin typeface="微软雅黑" panose="020B0503020204020204" charset="-122"/>
                  <a:ea typeface="微软雅黑" panose="020B0503020204020204" charset="-122"/>
                  <a:cs typeface="微软雅黑" panose="020B0503020204020204" charset="-122"/>
                  <a:sym typeface="+mn-ea"/>
                </a:rPr>
                <a:t>审核表内、表间有关数据的合理性</a:t>
              </a:r>
              <a:r>
                <a:rPr lang="zh-CN" altLang="en-US" sz="1400" dirty="0" smtClean="0">
                  <a:solidFill>
                    <a:srgbClr val="114F95"/>
                  </a:solidFill>
                  <a:latin typeface="微软雅黑" panose="020B0503020204020204" charset="-122"/>
                  <a:ea typeface="微软雅黑" panose="020B0503020204020204" charset="-122"/>
                  <a:cs typeface="微软雅黑" panose="020B0503020204020204" charset="-122"/>
                  <a:sym typeface="+mn-ea"/>
                </a:rPr>
                <a:t>。</a:t>
              </a:r>
              <a:endParaRPr lang="en-US" altLang="zh-CN" sz="1400" dirty="0">
                <a:solidFill>
                  <a:srgbClr val="114F95"/>
                </a:solidFill>
                <a:latin typeface="微软雅黑" panose="020B0503020204020204" charset="-122"/>
                <a:ea typeface="微软雅黑" panose="020B0503020204020204" charset="-122"/>
                <a:cs typeface="微软雅黑" panose="020B0503020204020204" charset="-122"/>
                <a:sym typeface="+mn-ea"/>
              </a:endParaRPr>
            </a:p>
            <a:p>
              <a:pPr marL="742950" lvl="1" indent="-285750">
                <a:lnSpc>
                  <a:spcPct val="150000"/>
                </a:lnSpc>
                <a:buSzPct val="120000"/>
                <a:buFont typeface="Wingdings" panose="05000000000000000000" pitchFamily="2" charset="2"/>
                <a:buChar char="Ø"/>
                <a:defRPr/>
              </a:pPr>
              <a:r>
                <a:rPr lang="zh-CN" altLang="en-US" sz="1400" dirty="0" smtClean="0">
                  <a:solidFill>
                    <a:srgbClr val="114F95"/>
                  </a:solidFill>
                  <a:latin typeface="微软雅黑" panose="020B0503020204020204" charset="-122"/>
                  <a:ea typeface="微软雅黑" panose="020B0503020204020204" charset="-122"/>
                  <a:cs typeface="微软雅黑" panose="020B0503020204020204" charset="-122"/>
                  <a:sym typeface="+mn-ea"/>
                </a:rPr>
                <a:t>可通过和上年审核通过数据进行比较判断。</a:t>
              </a:r>
              <a:endParaRPr lang="en-US" altLang="zh-CN" sz="1400" dirty="0">
                <a:solidFill>
                  <a:srgbClr val="114F95"/>
                </a:solidFill>
                <a:latin typeface="微软雅黑" panose="020B0503020204020204" charset="-122"/>
                <a:ea typeface="微软雅黑" panose="020B0503020204020204" charset="-122"/>
                <a:cs typeface="微软雅黑" panose="020B0503020204020204" charset="-122"/>
              </a:endParaRPr>
            </a:p>
            <a:p>
              <a:pPr eaLnBrk="1" hangingPunct="1">
                <a:buClr>
                  <a:srgbClr val="FFFF00"/>
                </a:buClr>
                <a:buSzPct val="120000"/>
                <a:defRPr/>
              </a:pPr>
              <a:endParaRPr lang="zh-CN" altLang="en-US" sz="1400" b="1" dirty="0">
                <a:latin typeface="华文中宋" panose="02010600040101010101" pitchFamily="2" charset="-122"/>
                <a:ea typeface="华文中宋" panose="02010600040101010101" pitchFamily="2" charset="-122"/>
              </a:endParaRPr>
            </a:p>
            <a:p>
              <a:pPr eaLnBrk="1" hangingPunct="1">
                <a:buClr>
                  <a:srgbClr val="FFFF00"/>
                </a:buClr>
                <a:buSzPct val="120000"/>
                <a:defRPr/>
              </a:pPr>
              <a:endParaRPr lang="zh-CN" altLang="en-US" sz="1400" dirty="0">
                <a:solidFill>
                  <a:srgbClr val="114F95"/>
                </a:solidFill>
                <a:latin typeface="微软雅黑" panose="020B0503020204020204" charset="-122"/>
                <a:ea typeface="微软雅黑" panose="020B0503020204020204" charset="-122"/>
                <a:cs typeface="微软雅黑" panose="020B0503020204020204" charset="-122"/>
                <a:sym typeface="+mn-ea"/>
              </a:endParaRPr>
            </a:p>
            <a:p>
              <a:pPr eaLnBrk="1" hangingPunct="1">
                <a:buClr>
                  <a:srgbClr val="FFFF00"/>
                </a:buClr>
                <a:buSzPct val="120000"/>
                <a:defRPr/>
              </a:pPr>
              <a:endParaRPr lang="zh-CN" altLang="en-US" sz="1400" b="1" dirty="0">
                <a:solidFill>
                  <a:schemeClr val="accent2"/>
                </a:solidFill>
                <a:uFillTx/>
                <a:latin typeface="华文中宋" panose="02010600040101010101" pitchFamily="2" charset="-122"/>
                <a:ea typeface="华文中宋" panose="02010600040101010101" pitchFamily="2" charset="-122"/>
                <a:sym typeface="+mn-ea"/>
              </a:endParaRPr>
            </a:p>
          </p:txBody>
        </p:sp>
      </p:grpSp>
      <p:sp>
        <p:nvSpPr>
          <p:cNvPr id="3" name="文本框 2"/>
          <p:cNvSpPr txBox="1"/>
          <p:nvPr/>
        </p:nvSpPr>
        <p:spPr>
          <a:xfrm>
            <a:off x="5155565" y="314325"/>
            <a:ext cx="3591560" cy="36830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（二）</a:t>
            </a:r>
            <a:r>
              <a:rPr kumimoji="0"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2021年积极财政政策</a:t>
            </a:r>
            <a:r>
              <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a:t>
            </a:r>
            <a:endPar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7" name="文本框 6"/>
          <p:cNvSpPr txBox="1"/>
          <p:nvPr/>
        </p:nvSpPr>
        <p:spPr>
          <a:xfrm>
            <a:off x="-23353" y="191368"/>
            <a:ext cx="4359910" cy="737235"/>
          </a:xfrm>
          <a:prstGeom prst="rect">
            <a:avLst/>
          </a:prstGeom>
          <a:noFill/>
        </p:spPr>
        <p:txBody>
          <a:bodyPr wrap="square">
            <a:spAutoFit/>
            <a:scene3d>
              <a:camera prst="orthographicFront"/>
              <a:lightRig rig="threePt" dir="t"/>
            </a:scene3d>
            <a:sp3d contourW="12700"/>
          </a:bodyPr>
          <a:lstStyle/>
          <a:p>
            <a:pPr marR="0" algn="ctr" defTabSz="914400" eaLnBrk="1" fontAlgn="auto" hangingPunct="1">
              <a:spcBef>
                <a:spcPts val="0"/>
              </a:spcBef>
              <a:spcAft>
                <a:spcPts val="0"/>
              </a:spcAft>
              <a:buClrTx/>
              <a:buSzTx/>
              <a:buFontTx/>
              <a:buNone/>
              <a:defRPr/>
            </a:pPr>
            <a:r>
              <a:rPr kumimoji="0" lang="zh-CN" altLang="en-US" sz="2100" b="1" strike="noStrike" kern="1200"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rPr>
              <a:t>二、2021年的宏观经济形势和积极财政政策</a:t>
            </a:r>
            <a:endParaRPr kumimoji="0" lang="zh-CN" altLang="en-US" sz="2100" b="1" strike="noStrike" kern="1200"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endParaRPr>
          </a:p>
        </p:txBody>
      </p:sp>
      <p:grpSp>
        <p:nvGrpSpPr>
          <p:cNvPr id="27668" name="组合 52"/>
          <p:cNvGrpSpPr/>
          <p:nvPr/>
        </p:nvGrpSpPr>
        <p:grpSpPr>
          <a:xfrm>
            <a:off x="1844261" y="3243372"/>
            <a:ext cx="6937684" cy="1246495"/>
            <a:chOff x="767477" y="3897300"/>
            <a:chExt cx="10155884" cy="5115293"/>
          </a:xfrm>
        </p:grpSpPr>
        <p:sp>
          <p:nvSpPr>
            <p:cNvPr id="2" name="矩形 1"/>
            <p:cNvSpPr/>
            <p:nvPr/>
          </p:nvSpPr>
          <p:spPr>
            <a:xfrm>
              <a:off x="767477" y="4122119"/>
              <a:ext cx="9958823" cy="4612696"/>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7670" name="矩形 54"/>
            <p:cNvSpPr/>
            <p:nvPr/>
          </p:nvSpPr>
          <p:spPr>
            <a:xfrm>
              <a:off x="1122438" y="3897300"/>
              <a:ext cx="9800923" cy="5115293"/>
            </a:xfrm>
            <a:prstGeom prst="rect">
              <a:avLst/>
            </a:prstGeom>
            <a:noFill/>
            <a:ln w="9525">
              <a:noFill/>
            </a:ln>
          </p:spPr>
          <p:txBody>
            <a:bodyPr wrap="square" anchor="t" anchorCtr="0">
              <a:spAutoFit/>
            </a:bodyPr>
            <a:lstStyle/>
            <a:p>
              <a:pPr>
                <a:lnSpc>
                  <a:spcPct val="150000"/>
                </a:lnSpc>
              </a:pPr>
              <a:r>
                <a:rPr lang="zh-CN" altLang="en-US" sz="1800" b="1" dirty="0">
                  <a:latin typeface="华文中宋" panose="02010600040101010101" pitchFamily="2" charset="-122"/>
                  <a:ea typeface="华文中宋" panose="02010600040101010101" pitchFamily="2" charset="-122"/>
                </a:rPr>
                <a:t>审核原则。</a:t>
              </a:r>
              <a:endParaRPr lang="zh-CN" altLang="en-US" sz="1800" b="1" dirty="0">
                <a:latin typeface="华文中宋" panose="02010600040101010101" pitchFamily="2" charset="-122"/>
                <a:ea typeface="华文中宋" panose="02010600040101010101" pitchFamily="2" charset="-122"/>
              </a:endParaRPr>
            </a:p>
            <a:p>
              <a:pPr eaLnBrk="1" hangingPunct="1">
                <a:buClr>
                  <a:srgbClr val="FFFF00"/>
                </a:buClr>
                <a:buSzPct val="120000"/>
                <a:buFont typeface="Wingdings" panose="05000000000000000000" pitchFamily="2" charset="2"/>
                <a:buChar char="Ø"/>
                <a:defRPr/>
              </a:pPr>
              <a:endParaRPr lang="zh-CN" altLang="en-US" sz="1400" dirty="0">
                <a:solidFill>
                  <a:srgbClr val="114F95"/>
                </a:solidFill>
                <a:latin typeface="微软雅黑" panose="020B0503020204020204" charset="-122"/>
                <a:ea typeface="微软雅黑" panose="020B0503020204020204" charset="-122"/>
                <a:cs typeface="微软雅黑" panose="020B0503020204020204" charset="-122"/>
              </a:endParaRPr>
            </a:p>
            <a:p>
              <a:pPr marL="342900" indent="-342900" eaLnBrk="1" hangingPunct="1">
                <a:buClr>
                  <a:srgbClr val="002060"/>
                </a:buClr>
                <a:buSzPct val="120000"/>
                <a:buFont typeface="Wingdings" panose="05000000000000000000" pitchFamily="2" charset="2"/>
                <a:buChar char="Ø"/>
                <a:defRPr/>
              </a:pPr>
              <a:r>
                <a:rPr lang="zh-CN" altLang="en-US" sz="1400" dirty="0">
                  <a:solidFill>
                    <a:srgbClr val="002060"/>
                  </a:solidFill>
                  <a:latin typeface="微软雅黑" panose="020B0503020204020204" charset="-122"/>
                  <a:ea typeface="微软雅黑" panose="020B0503020204020204" charset="-122"/>
                  <a:cs typeface="微软雅黑" panose="020B0503020204020204" charset="-122"/>
                  <a:sym typeface="+mn-ea"/>
                </a:rPr>
                <a:t>有错更正，无错保留</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并说明原因</a:t>
              </a:r>
              <a:r>
                <a:rPr lang="zh-CN" altLang="en-US" sz="1400" dirty="0">
                  <a:solidFill>
                    <a:srgbClr val="002060"/>
                  </a:solidFill>
                  <a:latin typeface="微软雅黑" panose="020B0503020204020204" charset="-122"/>
                  <a:ea typeface="微软雅黑" panose="020B0503020204020204" charset="-122"/>
                  <a:cs typeface="微软雅黑" panose="020B0503020204020204" charset="-122"/>
                  <a:sym typeface="+mn-ea"/>
                </a:rPr>
                <a:t>。</a:t>
              </a:r>
              <a:endParaRPr lang="zh-CN" altLang="en-US" sz="1600" b="1" strike="noStrike" noProof="1">
                <a:solidFill>
                  <a:schemeClr val="accent2"/>
                </a:solidFill>
                <a:uFillTx/>
                <a:latin typeface="华文中宋" panose="02010600040101010101" pitchFamily="2" charset="-122"/>
                <a:ea typeface="华文中宋" panose="02010600040101010101" pitchFamily="2" charset="-122"/>
              </a:endParaRPr>
            </a:p>
            <a:p>
              <a:pPr>
                <a:lnSpc>
                  <a:spcPts val="2400"/>
                </a:lnSpc>
              </a:pPr>
              <a:endParaRPr lang="zh-CN" altLang="en-US" sz="1600" b="1" dirty="0">
                <a:solidFill>
                  <a:schemeClr val="accent2"/>
                </a:solidFill>
                <a:uFillTx/>
                <a:latin typeface="华文中宋" panose="02010600040101010101" pitchFamily="2" charset="-122"/>
                <a:ea typeface="华文中宋" panose="02010600040101010101" pitchFamily="2" charset="-122"/>
                <a:sym typeface="+mn-ea"/>
              </a:endParaRPr>
            </a:p>
          </p:txBody>
        </p:sp>
      </p:grpSp>
      <p:grpSp>
        <p:nvGrpSpPr>
          <p:cNvPr id="62470" name="组合 42"/>
          <p:cNvGrpSpPr/>
          <p:nvPr/>
        </p:nvGrpSpPr>
        <p:grpSpPr>
          <a:xfrm>
            <a:off x="-15875" y="0"/>
            <a:ext cx="9155430" cy="855980"/>
            <a:chOff x="-13961" y="0"/>
            <a:chExt cx="12205961" cy="1141756"/>
          </a:xfrm>
        </p:grpSpPr>
        <p:sp>
          <p:nvSpPr>
            <p:cNvPr id="47" name="矩形 4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22" name="文本框 21"/>
          <p:cNvSpPr txBox="1"/>
          <p:nvPr/>
        </p:nvSpPr>
        <p:spPr>
          <a:xfrm>
            <a:off x="5155425" y="237640"/>
            <a:ext cx="3828842" cy="368300"/>
          </a:xfrm>
          <a:prstGeom prst="rect">
            <a:avLst/>
          </a:prstGeom>
          <a:noFill/>
        </p:spPr>
        <p:txBody>
          <a:bodyPr wrap="square">
            <a:spAutoFit/>
            <a:scene3d>
              <a:camera prst="orthographicFront"/>
              <a:lightRig rig="threePt" dir="t"/>
            </a:scene3d>
            <a:sp3d contourW="12700"/>
          </a:bodyPr>
          <a:lstStyle/>
          <a:p>
            <a:pPr marR="0" algn="ctr" defTabSz="914400" fontAlgn="auto">
              <a:lnSpc>
                <a:spcPct val="100000"/>
              </a:lnSpc>
              <a:spcBef>
                <a:spcPts val="0"/>
              </a:spcBef>
              <a:spcAft>
                <a:spcPts val="0"/>
              </a:spcAft>
              <a:buClrTx/>
              <a:buSzTx/>
              <a:buFontTx/>
              <a:buNone/>
              <a:defRPr/>
            </a:pPr>
            <a:r>
              <a:rPr lang="en-US" altLang="zh-CN" sz="1800" b="1" dirty="0" smtClean="0">
                <a:latin typeface="方正小标宋_GBK" panose="02000000000000000000" charset="-122"/>
                <a:ea typeface="方正小标宋_GBK" panose="02000000000000000000" charset="-122"/>
                <a:sym typeface="+mn-ea"/>
              </a:rPr>
              <a:t>5.</a:t>
            </a:r>
            <a:r>
              <a:rPr lang="zh-CN" sz="1800" b="1" dirty="0" smtClean="0">
                <a:latin typeface="方正小标宋_GBK" panose="02000000000000000000" charset="-122"/>
                <a:ea typeface="方正小标宋_GBK" panose="02000000000000000000" charset="-122"/>
                <a:sym typeface="+mn-ea"/>
              </a:rPr>
              <a:t>具体</a:t>
            </a:r>
            <a:r>
              <a:rPr lang="zh-CN" sz="1800" b="1" dirty="0">
                <a:latin typeface="方正小标宋_GBK" panose="02000000000000000000" charset="-122"/>
                <a:ea typeface="方正小标宋_GBK" panose="02000000000000000000" charset="-122"/>
                <a:sym typeface="+mn-ea"/>
              </a:rPr>
              <a:t>要求</a:t>
            </a:r>
            <a:endParaRPr lang="zh-CN" sz="1800" b="1" dirty="0">
              <a:latin typeface="方正小标宋_GBK" panose="02000000000000000000" charset="-122"/>
              <a:ea typeface="方正小标宋_GBK" panose="02000000000000000000" charset="-122"/>
              <a:sym typeface="+mn-ea"/>
            </a:endParaRPr>
          </a:p>
        </p:txBody>
      </p:sp>
      <p:sp>
        <p:nvSpPr>
          <p:cNvPr id="9" name="文本框 8"/>
          <p:cNvSpPr txBox="1"/>
          <p:nvPr/>
        </p:nvSpPr>
        <p:spPr>
          <a:xfrm>
            <a:off x="86992" y="236855"/>
            <a:ext cx="4828543" cy="414020"/>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en-US" altLang="zh-CN" sz="2100" b="1" dirty="0" smtClean="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二</a:t>
            </a:r>
            <a:r>
              <a:rPr lang="en-US" altLang="zh-CN" sz="2100" b="1" dirty="0" smtClean="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填报要求</a:t>
            </a:r>
            <a:endParaRPr lang="zh-CN" altLang="en-US" sz="2100" b="1" dirty="0">
              <a:latin typeface="华文中宋" panose="02010600040101010101" pitchFamily="2" charset="-122"/>
              <a:ea typeface="华文中宋" panose="02010600040101010101" pitchFamily="2" charset="-122"/>
              <a:cs typeface="经典综艺体简" pitchFamily="49" charset="-122"/>
            </a:endParaRPr>
          </a:p>
        </p:txBody>
      </p:sp>
      <p:sp>
        <p:nvSpPr>
          <p:cNvPr id="5" name="椭圆 4"/>
          <p:cNvSpPr/>
          <p:nvPr/>
        </p:nvSpPr>
        <p:spPr>
          <a:xfrm>
            <a:off x="1442162" y="855980"/>
            <a:ext cx="608330" cy="430530"/>
          </a:xfrm>
          <a:prstGeom prst="ellipse">
            <a:avLst/>
          </a:prstGeom>
          <a:solidFill>
            <a:schemeClr val="accent1">
              <a:lumMod val="50000"/>
            </a:schemeClr>
          </a:solidFill>
          <a:ln>
            <a:solidFill>
              <a:srgbClr val="9B7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rPr>
              <a:t>4</a:t>
            </a:r>
            <a:endPar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endParaRPr>
          </a:p>
        </p:txBody>
      </p:sp>
      <p:sp>
        <p:nvSpPr>
          <p:cNvPr id="6" name="椭圆 5"/>
          <p:cNvSpPr/>
          <p:nvPr/>
        </p:nvSpPr>
        <p:spPr>
          <a:xfrm>
            <a:off x="1540096" y="3289796"/>
            <a:ext cx="608330" cy="430530"/>
          </a:xfrm>
          <a:prstGeom prst="ellipse">
            <a:avLst/>
          </a:prstGeom>
          <a:solidFill>
            <a:schemeClr val="accent1">
              <a:lumMod val="50000"/>
            </a:schemeClr>
          </a:solidFill>
          <a:ln>
            <a:solidFill>
              <a:srgbClr val="9B7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rPr>
              <a:t>5</a:t>
            </a:r>
            <a:endParaRPr kumimoji="0" lang="en-US" altLang="zh-CN" sz="1800" b="0" i="0" u="none" strike="noStrike" kern="1200" cap="none" spc="0" normalizeH="0" baseline="0" noProof="0" dirty="0">
              <a:ln>
                <a:noFill/>
              </a:ln>
              <a:solidFill>
                <a:schemeClr val="lt1"/>
              </a:solidFill>
              <a:effectLst/>
              <a:uLnTx/>
              <a:uFillTx/>
              <a:latin typeface="华文中宋" panose="02010600040101010101" pitchFamily="2" charset="-122"/>
              <a:ea typeface="华文中宋" panose="02010600040101010101" pitchFamily="2" charset="-122"/>
              <a:cs typeface="+mn-cs"/>
            </a:endParaRPr>
          </a:p>
        </p:txBody>
      </p:sp>
      <p:grpSp>
        <p:nvGrpSpPr>
          <p:cNvPr id="10" name="组合 8"/>
          <p:cNvGrpSpPr/>
          <p:nvPr/>
        </p:nvGrpSpPr>
        <p:grpSpPr>
          <a:xfrm>
            <a:off x="-11112" y="1434961"/>
            <a:ext cx="1511301" cy="2285365"/>
            <a:chOff x="6690185" y="1208153"/>
            <a:chExt cx="9870679" cy="4097170"/>
          </a:xfrm>
        </p:grpSpPr>
        <p:sp>
          <p:nvSpPr>
            <p:cNvPr id="11" name="圆角矩形 10"/>
            <p:cNvSpPr/>
            <p:nvPr/>
          </p:nvSpPr>
          <p:spPr>
            <a:xfrm>
              <a:off x="6842597" y="1208153"/>
              <a:ext cx="9565817" cy="4097170"/>
            </a:xfrm>
            <a:prstGeom prst="roundRect">
              <a:avLst/>
            </a:prstGeom>
            <a:solidFill>
              <a:schemeClr val="accent1">
                <a:lumMod val="9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0"/>
            <p:cNvSpPr/>
            <p:nvPr/>
          </p:nvSpPr>
          <p:spPr>
            <a:xfrm>
              <a:off x="6690185" y="2078640"/>
              <a:ext cx="9870679" cy="2355396"/>
            </a:xfrm>
            <a:prstGeom prst="roundRect">
              <a:avLst>
                <a:gd name="adj" fmla="val 16667"/>
              </a:avLst>
            </a:prstGeom>
            <a:noFill/>
            <a:ln w="9525">
              <a:noFill/>
            </a:ln>
          </p:spPr>
          <p:txBody>
            <a:bodyPr wrap="square" anchor="t" anchorCtr="0">
              <a:spAutoFit/>
            </a:bodyPr>
            <a:lstStyle/>
            <a:p>
              <a:pPr algn="ctr">
                <a:lnSpc>
                  <a:spcPts val="2940"/>
                </a:lnSpc>
              </a:pPr>
              <a:r>
                <a:rPr lang="zh-CN" dirty="0">
                  <a:latin typeface="方正小标宋_GBK" panose="02000000000000000000" charset="-122"/>
                  <a:ea typeface="方正小标宋_GBK" panose="02000000000000000000" charset="-122"/>
                  <a:sym typeface="宋体" panose="02010600030101010101" pitchFamily="2" charset="-122"/>
                </a:rPr>
                <a:t>审核</a:t>
              </a:r>
              <a:endParaRPr lang="zh-CN" dirty="0">
                <a:latin typeface="方正小标宋_GBK" panose="02000000000000000000" charset="-122"/>
                <a:ea typeface="方正小标宋_GBK" panose="02000000000000000000" charset="-122"/>
                <a:sym typeface="宋体" panose="02010600030101010101" pitchFamily="2" charset="-122"/>
              </a:endParaRPr>
            </a:p>
            <a:p>
              <a:pPr algn="ctr">
                <a:lnSpc>
                  <a:spcPts val="2940"/>
                </a:lnSpc>
              </a:pPr>
              <a:r>
                <a:rPr lang="zh-CN" dirty="0">
                  <a:latin typeface="方正小标宋_GBK" panose="02000000000000000000" charset="-122"/>
                  <a:ea typeface="方正小标宋_GBK" panose="02000000000000000000" charset="-122"/>
                  <a:sym typeface="宋体" panose="02010600030101010101" pitchFamily="2" charset="-122"/>
                </a:rPr>
                <a:t>汇总</a:t>
              </a:r>
              <a:endParaRPr dirty="0">
                <a:latin typeface="方正小标宋_GBK" panose="02000000000000000000" charset="-122"/>
                <a:ea typeface="方正小标宋_GBK" panose="02000000000000000000" charset="-122"/>
                <a:sym typeface="宋体" panose="02010600030101010101" pitchFamily="2" charset="-122"/>
              </a:endParaRPr>
            </a:p>
            <a:p>
              <a:pPr algn="ctr">
                <a:lnSpc>
                  <a:spcPts val="2940"/>
                </a:lnSpc>
              </a:pPr>
              <a:r>
                <a:rPr lang="zh-CN" dirty="0">
                  <a:latin typeface="方正小标宋_GBK" panose="02000000000000000000" charset="-122"/>
                  <a:ea typeface="方正小标宋_GBK" panose="02000000000000000000" charset="-122"/>
                  <a:sym typeface="宋体" panose="02010600030101010101" pitchFamily="2" charset="-122"/>
                </a:rPr>
                <a:t>方面</a:t>
              </a:r>
              <a:endParaRPr lang="zh-CN" dirty="0">
                <a:latin typeface="方正小标宋_GBK" panose="02000000000000000000" charset="-122"/>
                <a:ea typeface="方正小标宋_GBK" panose="02000000000000000000"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185591">
        <p14:pan dir="u"/>
      </p:transition>
    </mc:Choice>
    <mc:Fallback>
      <p:transition spd="slow" advTm="185591">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13314"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5" name="文本框 4"/>
          <p:cNvSpPr txBox="1"/>
          <p:nvPr/>
        </p:nvSpPr>
        <p:spPr>
          <a:xfrm>
            <a:off x="767715" y="1055370"/>
            <a:ext cx="7865745" cy="3700780"/>
          </a:xfrm>
          <a:prstGeom prst="rect">
            <a:avLst/>
          </a:prstGeom>
          <a:noFill/>
          <a:ln>
            <a:noFill/>
          </a:ln>
          <a:extLst>
            <a:ext uri="{909E8E84-426E-40DD-AFC4-6F175D3DCCD1}">
              <a14:hiddenFill xmlns:a14="http://schemas.microsoft.com/office/drawing/2010/main">
                <a:solidFill>
                  <a:srgbClr val="EDF7F7"/>
                </a:solidFill>
              </a14:hiddenFill>
            </a:ext>
          </a:extLst>
        </p:spPr>
        <p:style>
          <a:lnRef idx="1">
            <a:schemeClr val="accent1"/>
          </a:lnRef>
          <a:fillRef idx="2">
            <a:schemeClr val="accent1"/>
          </a:fillRef>
          <a:effectRef idx="1">
            <a:schemeClr val="accent1"/>
          </a:effectRef>
          <a:fontRef idx="minor">
            <a:schemeClr val="dk1"/>
          </a:fontRef>
        </p:style>
        <p:txBody>
          <a:bodyPr wrap="square" rtlCol="0">
            <a:noAutofit/>
          </a:bodyPr>
          <a:lstStyle/>
          <a:p>
            <a:pPr algn="l">
              <a:lnSpc>
                <a:spcPct val="120000"/>
              </a:lnSpc>
              <a:spcAft>
                <a:spcPts val="500"/>
              </a:spcAft>
            </a:pPr>
            <a:r>
              <a:rPr sz="1400" b="1" dirty="0" err="1">
                <a:latin typeface="+mn-ea"/>
                <a:ea typeface="+mn-ea"/>
                <a:cs typeface="+mn-ea"/>
              </a:rPr>
              <a:t>根据《事业单位财务规则</a:t>
            </a:r>
            <a:r>
              <a:rPr sz="1400" b="1" dirty="0">
                <a:latin typeface="+mn-ea"/>
                <a:ea typeface="+mn-ea"/>
                <a:cs typeface="+mn-ea"/>
              </a:rPr>
              <a:t>》（财政部令第108号）规定，事业单位应当将专用基金纳入预算管理。</a:t>
            </a:r>
            <a:r>
              <a:rPr sz="1400" b="1" dirty="0">
                <a:solidFill>
                  <a:srgbClr val="FF0000"/>
                </a:solidFill>
                <a:latin typeface="+mn-ea"/>
                <a:ea typeface="+mn-ea"/>
                <a:cs typeface="+mn-ea"/>
              </a:rPr>
              <a:t>事业单位按照规定使用从非财政拨款结余或经营结余中提取的专用基金时</a:t>
            </a:r>
            <a:r>
              <a:rPr sz="1400" b="1" dirty="0">
                <a:latin typeface="+mn-ea"/>
                <a:ea typeface="+mn-ea"/>
                <a:cs typeface="+mn-ea"/>
              </a:rPr>
              <a:t>，应当在财务会计下借记“业务活动费用”等费用科目，贷记“银行存款”等科目，并在有关费用科目的明细核算或辅助核算中注明“使用专用基金”（使用专用基金购置固定资产、无形资产的，按照《政府会计制度》中“专用基金”科目相关规定进行处理）；同时，</a:t>
            </a:r>
            <a:r>
              <a:rPr sz="1400" b="1" dirty="0">
                <a:solidFill>
                  <a:srgbClr val="3A8CE9"/>
                </a:solidFill>
                <a:latin typeface="+mn-ea"/>
                <a:ea typeface="+mn-ea"/>
                <a:cs typeface="+mn-ea"/>
              </a:rPr>
              <a:t>在预算会计下借记“事业支出”等预算支出科目，贷记“资金结存”科目，并在有关预算支出科目的明细核算或辅助核算中注明“使用专用结余”。</a:t>
            </a:r>
            <a:endParaRPr sz="1400" b="1" dirty="0">
              <a:latin typeface="+mn-ea"/>
              <a:ea typeface="+mn-ea"/>
              <a:cs typeface="+mn-ea"/>
            </a:endParaRPr>
          </a:p>
          <a:p>
            <a:pPr algn="l">
              <a:lnSpc>
                <a:spcPct val="120000"/>
              </a:lnSpc>
              <a:spcAft>
                <a:spcPts val="500"/>
              </a:spcAft>
            </a:pPr>
            <a:endParaRPr sz="1400" b="1" dirty="0">
              <a:latin typeface="+mn-ea"/>
              <a:ea typeface="+mn-ea"/>
              <a:cs typeface="+mn-ea"/>
            </a:endParaRPr>
          </a:p>
          <a:p>
            <a:pPr algn="l">
              <a:lnSpc>
                <a:spcPct val="120000"/>
              </a:lnSpc>
              <a:spcAft>
                <a:spcPts val="500"/>
              </a:spcAft>
            </a:pPr>
            <a:r>
              <a:rPr sz="1400" b="1" dirty="0">
                <a:latin typeface="+mn-ea"/>
                <a:ea typeface="+mn-ea"/>
                <a:cs typeface="+mn-ea"/>
              </a:rPr>
              <a:t>事业单位应当在期末将有关费用中使用专用基金的本期发生额转入专用基金，在财务会计下借记“专用基金”科目，贷记“业务活动费用”等科目；在年末将有关预算支出中使用专用结余的本年发生额转入专用结余，</a:t>
            </a:r>
            <a:r>
              <a:rPr sz="1400" b="1" dirty="0">
                <a:solidFill>
                  <a:srgbClr val="3A8CE9"/>
                </a:solidFill>
                <a:latin typeface="+mn-ea"/>
                <a:ea typeface="+mn-ea"/>
                <a:cs typeface="+mn-ea"/>
              </a:rPr>
              <a:t>在预算会计下借记“专用结余”科目，贷记“事业支出”等科目。</a:t>
            </a:r>
            <a:endParaRPr sz="1400" b="1" dirty="0">
              <a:solidFill>
                <a:srgbClr val="3A8CE9"/>
              </a:solidFill>
              <a:latin typeface="+mn-ea"/>
              <a:ea typeface="+mn-ea"/>
              <a:cs typeface="+mn-ea"/>
            </a:endParaRPr>
          </a:p>
          <a:p>
            <a:pPr algn="l">
              <a:lnSpc>
                <a:spcPct val="120000"/>
              </a:lnSpc>
              <a:spcAft>
                <a:spcPts val="500"/>
              </a:spcAft>
            </a:pPr>
            <a:endParaRPr lang="en-US" altLang="zh-CN" sz="1400" b="1" dirty="0">
              <a:solidFill>
                <a:srgbClr val="FF0000"/>
              </a:solidFill>
              <a:latin typeface="+mn-ea"/>
              <a:ea typeface="+mn-ea"/>
              <a:cs typeface="+mn-ea"/>
            </a:endParaRPr>
          </a:p>
          <a:p>
            <a:pPr algn="l">
              <a:lnSpc>
                <a:spcPct val="120000"/>
              </a:lnSpc>
              <a:spcAft>
                <a:spcPts val="500"/>
              </a:spcAft>
            </a:pPr>
            <a:r>
              <a:rPr lang="en-US" altLang="zh-CN" sz="1400" b="1" dirty="0" err="1">
                <a:solidFill>
                  <a:srgbClr val="FF0000"/>
                </a:solidFill>
                <a:latin typeface="+mn-ea"/>
                <a:ea typeface="+mn-ea"/>
                <a:cs typeface="+mn-ea"/>
              </a:rPr>
              <a:t>有关预算支出中使用专用结余</a:t>
            </a:r>
            <a:r>
              <a:rPr lang="zh-CN" altLang="en-US" sz="1400" b="1" dirty="0">
                <a:solidFill>
                  <a:srgbClr val="FF0000"/>
                </a:solidFill>
                <a:latin typeface="+mn-ea"/>
                <a:ea typeface="+mn-ea"/>
                <a:cs typeface="+mn-ea"/>
              </a:rPr>
              <a:t>部分应纳入决算主表反映。参考会计准则解释</a:t>
            </a:r>
            <a:r>
              <a:rPr lang="en-US" altLang="zh-CN" sz="1400" b="1" dirty="0">
                <a:solidFill>
                  <a:srgbClr val="FF0000"/>
                </a:solidFill>
                <a:latin typeface="+mn-ea"/>
                <a:ea typeface="+mn-ea"/>
                <a:cs typeface="+mn-ea"/>
              </a:rPr>
              <a:t>5</a:t>
            </a:r>
            <a:r>
              <a:rPr lang="zh-CN" altLang="en-US" sz="1400" b="1" dirty="0">
                <a:solidFill>
                  <a:srgbClr val="FF0000"/>
                </a:solidFill>
                <a:latin typeface="+mn-ea"/>
                <a:ea typeface="+mn-ea"/>
                <a:cs typeface="+mn-ea"/>
              </a:rPr>
              <a:t>。</a:t>
            </a:r>
            <a:endParaRPr lang="zh-CN" altLang="en-US" sz="1400" b="1" dirty="0">
              <a:solidFill>
                <a:srgbClr val="FF0000"/>
              </a:solidFill>
              <a:latin typeface="+mn-ea"/>
              <a:ea typeface="+mn-ea"/>
              <a:cs typeface="+mn-ea"/>
            </a:endParaRPr>
          </a:p>
        </p:txBody>
      </p:sp>
      <p:sp>
        <p:nvSpPr>
          <p:cNvPr id="8" name="文本框 7"/>
          <p:cNvSpPr txBox="1"/>
          <p:nvPr/>
        </p:nvSpPr>
        <p:spPr>
          <a:xfrm>
            <a:off x="5144799" y="243681"/>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b="1"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6.</a:t>
            </a:r>
            <a:r>
              <a:rPr kumimoji="0" lang="zh-CN" b="1"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关于</a:t>
            </a:r>
            <a:r>
              <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专用基金纳入预算管理</a:t>
            </a:r>
            <a:endPar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9" name="文本框 8"/>
          <p:cNvSpPr txBox="1"/>
          <p:nvPr/>
        </p:nvSpPr>
        <p:spPr>
          <a:xfrm>
            <a:off x="69505" y="196850"/>
            <a:ext cx="4612640" cy="414020"/>
          </a:xfrm>
          <a:prstGeom prst="rect">
            <a:avLst/>
          </a:prstGeom>
          <a:noFill/>
        </p:spPr>
        <p:txBody>
          <a:bodyPr wrap="square" lIns="0">
            <a:spAutoFit/>
            <a:scene3d>
              <a:camera prst="orthographicFront"/>
              <a:lightRig rig="threePt" dir="t"/>
            </a:scene3d>
            <a:sp3d contourW="12700"/>
          </a:bodyPr>
          <a:lstStyle/>
          <a:p>
            <a:pPr fontAlgn="auto">
              <a:spcBef>
                <a:spcPts val="0"/>
              </a:spcBef>
              <a:spcAft>
                <a:spcPts val="0"/>
              </a:spcAft>
              <a:defRPr/>
            </a:pPr>
            <a:r>
              <a:rPr lang="en-US" altLang="zh-CN" sz="2100" b="1" dirty="0" smtClean="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二</a:t>
            </a:r>
            <a:r>
              <a:rPr lang="en-US" altLang="zh-CN" sz="2100" b="1" dirty="0" smtClean="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填报要求</a:t>
            </a:r>
            <a:endParaRPr lang="zh-CN" altLang="en-US" sz="2100" b="1" dirty="0">
              <a:latin typeface="华文中宋" panose="02010600040101010101" pitchFamily="2" charset="-122"/>
              <a:ea typeface="华文中宋" panose="02010600040101010101" pitchFamily="2" charset="-122"/>
              <a:cs typeface="经典综艺体简"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204636">
        <p14:pan dir="u"/>
      </p:transition>
    </mc:Choice>
    <mc:Fallback>
      <p:transition spd="slow" advTm="204636">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1"/>
          </p:nvPr>
        </p:nvSpPr>
        <p:spPr/>
        <p:txBody>
          <a:bodyPr/>
          <a:lstStyle/>
          <a:p>
            <a:pPr>
              <a:lnSpc>
                <a:spcPct val="120000"/>
              </a:lnSpc>
              <a:spcAft>
                <a:spcPts val="500"/>
              </a:spcAft>
            </a:pPr>
            <a:r>
              <a:rPr lang="zh-CN" altLang="en-US" sz="2000" dirty="0">
                <a:solidFill>
                  <a:srgbClr val="114F95"/>
                </a:solidFill>
                <a:latin typeface="微软雅黑" panose="020B0503020204020204" charset="-122"/>
                <a:ea typeface="微软雅黑" panose="020B0503020204020204" charset="-122"/>
                <a:cs typeface="微软雅黑" panose="020B0503020204020204" charset="-122"/>
              </a:rPr>
              <a:t>例：</a:t>
            </a:r>
            <a:endParaRPr lang="en-US" altLang="zh-CN" sz="2000" dirty="0">
              <a:solidFill>
                <a:srgbClr val="114F95"/>
              </a:solidFill>
              <a:latin typeface="微软雅黑" panose="020B0503020204020204" charset="-122"/>
              <a:ea typeface="微软雅黑" panose="020B0503020204020204" charset="-122"/>
              <a:cs typeface="微软雅黑" panose="020B0503020204020204" charset="-122"/>
            </a:endParaRPr>
          </a:p>
          <a:p>
            <a:pPr>
              <a:lnSpc>
                <a:spcPct val="120000"/>
              </a:lnSpc>
              <a:spcAft>
                <a:spcPts val="500"/>
              </a:spcAft>
            </a:pPr>
            <a:r>
              <a:rPr lang="zh-CN" altLang="en-US" sz="2000" dirty="0">
                <a:solidFill>
                  <a:srgbClr val="114F95"/>
                </a:solidFill>
                <a:latin typeface="微软雅黑" panose="020B0503020204020204" charset="-122"/>
                <a:ea typeface="微软雅黑" panose="020B0503020204020204" charset="-122"/>
                <a:cs typeface="微软雅黑" panose="020B0503020204020204" charset="-122"/>
              </a:rPr>
              <a:t>预算会计：</a:t>
            </a:r>
            <a:endParaRPr lang="en-US" altLang="zh-CN" sz="2000" dirty="0">
              <a:solidFill>
                <a:srgbClr val="114F95"/>
              </a:solidFill>
              <a:latin typeface="微软雅黑" panose="020B0503020204020204" charset="-122"/>
              <a:ea typeface="微软雅黑" panose="020B0503020204020204" charset="-122"/>
              <a:cs typeface="微软雅黑" panose="020B0503020204020204" charset="-122"/>
            </a:endParaRPr>
          </a:p>
          <a:p>
            <a:pPr>
              <a:lnSpc>
                <a:spcPct val="120000"/>
              </a:lnSpc>
              <a:spcAft>
                <a:spcPts val="500"/>
              </a:spcAft>
            </a:pPr>
            <a:r>
              <a:rPr lang="zh-CN" altLang="en-US" sz="2000" dirty="0">
                <a:solidFill>
                  <a:srgbClr val="114F95"/>
                </a:solidFill>
                <a:latin typeface="微软雅黑" panose="020B0503020204020204" charset="-122"/>
                <a:ea typeface="微软雅黑" panose="020B0503020204020204" charset="-122"/>
                <a:cs typeface="微软雅黑" panose="020B0503020204020204" charset="-122"/>
              </a:rPr>
              <a:t>业务发生时：</a:t>
            </a:r>
            <a:endParaRPr lang="en-US" altLang="zh-CN" sz="2000" dirty="0">
              <a:solidFill>
                <a:srgbClr val="114F95"/>
              </a:solidFill>
              <a:latin typeface="微软雅黑" panose="020B0503020204020204" charset="-122"/>
              <a:ea typeface="微软雅黑" panose="020B0503020204020204" charset="-122"/>
              <a:cs typeface="微软雅黑" panose="020B0503020204020204" charset="-122"/>
            </a:endParaRPr>
          </a:p>
          <a:p>
            <a:pPr>
              <a:lnSpc>
                <a:spcPct val="120000"/>
              </a:lnSpc>
              <a:spcAft>
                <a:spcPts val="500"/>
              </a:spcAft>
            </a:pPr>
            <a:r>
              <a:rPr lang="zh-CN" altLang="en-US" sz="2000" dirty="0">
                <a:solidFill>
                  <a:srgbClr val="114F95"/>
                </a:solidFill>
                <a:latin typeface="微软雅黑" panose="020B0503020204020204" charset="-122"/>
                <a:ea typeface="微软雅黑" panose="020B0503020204020204" charset="-122"/>
                <a:cs typeface="微软雅黑" panose="020B0503020204020204" charset="-122"/>
              </a:rPr>
              <a:t>借：事业支出 </a:t>
            </a:r>
            <a:r>
              <a:rPr lang="en-US" altLang="zh-CN" sz="2000" dirty="0">
                <a:solidFill>
                  <a:srgbClr val="114F95"/>
                </a:solidFill>
                <a:latin typeface="微软雅黑" panose="020B0503020204020204" charset="-122"/>
                <a:ea typeface="微软雅黑" panose="020B0503020204020204" charset="-122"/>
                <a:cs typeface="微软雅黑" panose="020B0503020204020204" charset="-122"/>
              </a:rPr>
              <a:t>100</a:t>
            </a:r>
            <a:endParaRPr lang="en-US" altLang="zh-CN" sz="2000" dirty="0">
              <a:solidFill>
                <a:srgbClr val="114F95"/>
              </a:solidFill>
              <a:latin typeface="微软雅黑" panose="020B0503020204020204" charset="-122"/>
              <a:ea typeface="微软雅黑" panose="020B0503020204020204" charset="-122"/>
              <a:cs typeface="微软雅黑" panose="020B0503020204020204" charset="-122"/>
            </a:endParaRPr>
          </a:p>
          <a:p>
            <a:pPr>
              <a:lnSpc>
                <a:spcPct val="120000"/>
              </a:lnSpc>
              <a:spcAft>
                <a:spcPts val="500"/>
              </a:spcAft>
            </a:pPr>
            <a:r>
              <a:rPr lang="zh-CN" altLang="en-US" sz="2000" dirty="0">
                <a:solidFill>
                  <a:srgbClr val="114F95"/>
                </a:solidFill>
                <a:latin typeface="微软雅黑" panose="020B0503020204020204" charset="-122"/>
                <a:ea typeface="微软雅黑" panose="020B0503020204020204" charset="-122"/>
                <a:cs typeface="微软雅黑" panose="020B0503020204020204" charset="-122"/>
              </a:rPr>
              <a:t>  贷：资金结存 </a:t>
            </a:r>
            <a:r>
              <a:rPr lang="en-US" altLang="zh-CN" sz="2000" dirty="0">
                <a:solidFill>
                  <a:srgbClr val="114F95"/>
                </a:solidFill>
                <a:latin typeface="微软雅黑" panose="020B0503020204020204" charset="-122"/>
                <a:ea typeface="微软雅黑" panose="020B0503020204020204" charset="-122"/>
                <a:cs typeface="微软雅黑" panose="020B0503020204020204" charset="-122"/>
              </a:rPr>
              <a:t>100</a:t>
            </a:r>
            <a:endParaRPr lang="en-US" altLang="zh-CN" sz="2000" dirty="0">
              <a:solidFill>
                <a:srgbClr val="114F95"/>
              </a:solidFill>
              <a:latin typeface="微软雅黑" panose="020B0503020204020204" charset="-122"/>
              <a:ea typeface="微软雅黑" panose="020B0503020204020204" charset="-122"/>
              <a:cs typeface="微软雅黑" panose="020B0503020204020204" charset="-122"/>
            </a:endParaRPr>
          </a:p>
          <a:p>
            <a:pPr>
              <a:lnSpc>
                <a:spcPct val="120000"/>
              </a:lnSpc>
              <a:spcAft>
                <a:spcPts val="500"/>
              </a:spcAft>
            </a:pPr>
            <a:endParaRPr lang="en-US" altLang="zh-CN" sz="2000" dirty="0">
              <a:solidFill>
                <a:srgbClr val="114F95"/>
              </a:solidFill>
              <a:latin typeface="微软雅黑" panose="020B0503020204020204" charset="-122"/>
              <a:ea typeface="微软雅黑" panose="020B0503020204020204" charset="-122"/>
              <a:cs typeface="微软雅黑" panose="020B0503020204020204" charset="-122"/>
            </a:endParaRPr>
          </a:p>
          <a:p>
            <a:endParaRPr lang="zh-CN" altLang="en-US" sz="2000" dirty="0"/>
          </a:p>
        </p:txBody>
      </p:sp>
      <p:sp>
        <p:nvSpPr>
          <p:cNvPr id="7" name="内容占位符 6"/>
          <p:cNvSpPr>
            <a:spLocks noGrp="1"/>
          </p:cNvSpPr>
          <p:nvPr>
            <p:ph sz="half" idx="2"/>
          </p:nvPr>
        </p:nvSpPr>
        <p:spPr/>
        <p:txBody>
          <a:bodyPr/>
          <a:lstStyle/>
          <a:p>
            <a:pPr>
              <a:lnSpc>
                <a:spcPct val="120000"/>
              </a:lnSpc>
              <a:spcAft>
                <a:spcPts val="500"/>
              </a:spcAft>
            </a:pPr>
            <a:r>
              <a:rPr lang="zh-CN" altLang="en-US" sz="1800" dirty="0">
                <a:solidFill>
                  <a:srgbClr val="114F95"/>
                </a:solidFill>
                <a:latin typeface="微软雅黑" panose="020B0503020204020204" charset="-122"/>
                <a:ea typeface="微软雅黑" panose="020B0503020204020204" charset="-122"/>
                <a:cs typeface="微软雅黑" panose="020B0503020204020204" charset="-122"/>
              </a:rPr>
              <a:t>年末时：</a:t>
            </a:r>
            <a:endParaRPr lang="en-US" altLang="zh-CN" sz="1800" dirty="0">
              <a:solidFill>
                <a:srgbClr val="114F95"/>
              </a:solidFill>
              <a:latin typeface="微软雅黑" panose="020B0503020204020204" charset="-122"/>
              <a:ea typeface="微软雅黑" panose="020B0503020204020204" charset="-122"/>
              <a:cs typeface="微软雅黑" panose="020B0503020204020204" charset="-122"/>
            </a:endParaRPr>
          </a:p>
          <a:p>
            <a:pPr>
              <a:lnSpc>
                <a:spcPct val="120000"/>
              </a:lnSpc>
              <a:spcAft>
                <a:spcPts val="500"/>
              </a:spcAft>
            </a:pPr>
            <a:r>
              <a:rPr lang="zh-CN" altLang="en-US" sz="1800" dirty="0">
                <a:solidFill>
                  <a:srgbClr val="114F95"/>
                </a:solidFill>
                <a:latin typeface="微软雅黑" panose="020B0503020204020204" charset="-122"/>
                <a:ea typeface="微软雅黑" panose="020B0503020204020204" charset="-122"/>
                <a:cs typeface="微软雅黑" panose="020B0503020204020204" charset="-122"/>
              </a:rPr>
              <a:t>借：专用结余 </a:t>
            </a:r>
            <a:r>
              <a:rPr lang="en-US" altLang="zh-CN" sz="1800" dirty="0">
                <a:solidFill>
                  <a:srgbClr val="114F95"/>
                </a:solidFill>
                <a:latin typeface="微软雅黑" panose="020B0503020204020204" charset="-122"/>
                <a:ea typeface="微软雅黑" panose="020B0503020204020204" charset="-122"/>
                <a:cs typeface="微软雅黑" panose="020B0503020204020204" charset="-122"/>
              </a:rPr>
              <a:t>100</a:t>
            </a:r>
            <a:endParaRPr lang="en-US" altLang="zh-CN" sz="1800" dirty="0">
              <a:solidFill>
                <a:srgbClr val="114F95"/>
              </a:solidFill>
              <a:latin typeface="微软雅黑" panose="020B0503020204020204" charset="-122"/>
              <a:ea typeface="微软雅黑" panose="020B0503020204020204" charset="-122"/>
              <a:cs typeface="微软雅黑" panose="020B0503020204020204" charset="-122"/>
            </a:endParaRPr>
          </a:p>
          <a:p>
            <a:pPr>
              <a:lnSpc>
                <a:spcPct val="120000"/>
              </a:lnSpc>
              <a:spcAft>
                <a:spcPts val="500"/>
              </a:spcAft>
            </a:pPr>
            <a:r>
              <a:rPr lang="en-US" altLang="zh-CN" sz="1800" dirty="0">
                <a:solidFill>
                  <a:srgbClr val="114F95"/>
                </a:solidFill>
                <a:latin typeface="微软雅黑" panose="020B0503020204020204" charset="-122"/>
                <a:ea typeface="微软雅黑" panose="020B0503020204020204" charset="-122"/>
                <a:cs typeface="微软雅黑" panose="020B0503020204020204" charset="-122"/>
              </a:rPr>
              <a:t>  </a:t>
            </a:r>
            <a:r>
              <a:rPr lang="zh-CN" altLang="en-US" sz="1800" dirty="0">
                <a:solidFill>
                  <a:srgbClr val="114F95"/>
                </a:solidFill>
                <a:latin typeface="微软雅黑" panose="020B0503020204020204" charset="-122"/>
                <a:ea typeface="微软雅黑" panose="020B0503020204020204" charset="-122"/>
                <a:cs typeface="微软雅黑" panose="020B0503020204020204" charset="-122"/>
              </a:rPr>
              <a:t>贷：事业支出 </a:t>
            </a:r>
            <a:r>
              <a:rPr lang="en-US" altLang="zh-CN" sz="1800" dirty="0">
                <a:solidFill>
                  <a:srgbClr val="114F95"/>
                </a:solidFill>
                <a:latin typeface="微软雅黑" panose="020B0503020204020204" charset="-122"/>
                <a:ea typeface="微软雅黑" panose="020B0503020204020204" charset="-122"/>
                <a:cs typeface="微软雅黑" panose="020B0503020204020204" charset="-122"/>
              </a:rPr>
              <a:t>100</a:t>
            </a:r>
            <a:endParaRPr lang="zh-CN" altLang="en-US" sz="1800" dirty="0">
              <a:solidFill>
                <a:srgbClr val="114F95"/>
              </a:solidFill>
              <a:latin typeface="微软雅黑" panose="020B0503020204020204" charset="-122"/>
              <a:ea typeface="微软雅黑" panose="020B0503020204020204" charset="-122"/>
              <a:cs typeface="微软雅黑" panose="020B0503020204020204" charset="-122"/>
            </a:endParaRPr>
          </a:p>
          <a:p>
            <a:endParaRPr lang="zh-CN" altLang="en-US" sz="1800" dirty="0"/>
          </a:p>
        </p:txBody>
      </p:sp>
      <p:grpSp>
        <p:nvGrpSpPr>
          <p:cNvPr id="13314"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5" name="文本框 4"/>
          <p:cNvSpPr txBox="1"/>
          <p:nvPr/>
        </p:nvSpPr>
        <p:spPr>
          <a:xfrm>
            <a:off x="6062973" y="2812038"/>
            <a:ext cx="5221553" cy="3900487"/>
          </a:xfrm>
          <a:prstGeom prst="rect">
            <a:avLst/>
          </a:prstGeom>
          <a:noFill/>
          <a:ln>
            <a:noFill/>
          </a:ln>
          <a:extLst>
            <a:ext uri="{909E8E84-426E-40DD-AFC4-6F175D3DCCD1}">
              <a14:hiddenFill xmlns:a14="http://schemas.microsoft.com/office/drawing/2010/main">
                <a:solidFill>
                  <a:srgbClr val="EDF7F7"/>
                </a:solidFill>
              </a14:hiddenFill>
            </a:ext>
          </a:extLst>
        </p:spPr>
        <p:style>
          <a:lnRef idx="1">
            <a:schemeClr val="accent1"/>
          </a:lnRef>
          <a:fillRef idx="2">
            <a:schemeClr val="accent1"/>
          </a:fillRef>
          <a:effectRef idx="1">
            <a:schemeClr val="accent1"/>
          </a:effectRef>
          <a:fontRef idx="minor">
            <a:schemeClr val="dk1"/>
          </a:fontRef>
        </p:style>
        <p:txBody>
          <a:bodyPr wrap="square" rtlCol="0">
            <a:noAutofit/>
          </a:bodyPr>
          <a:lstStyle/>
          <a:p>
            <a:pPr algn="l">
              <a:lnSpc>
                <a:spcPct val="120000"/>
              </a:lnSpc>
              <a:spcAft>
                <a:spcPts val="500"/>
              </a:spcAft>
            </a:pPr>
            <a:endParaRPr lang="zh-CN" altLang="en-US" sz="1400" dirty="0">
              <a:solidFill>
                <a:srgbClr val="114F95"/>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144799" y="243681"/>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b="1"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6.</a:t>
            </a:r>
            <a:r>
              <a:rPr kumimoji="0" lang="zh-CN" b="1"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关于</a:t>
            </a:r>
            <a:r>
              <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专用基金纳入预算管理</a:t>
            </a:r>
            <a:endParaRPr kumimoji="0" 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9" name="文本框 8"/>
          <p:cNvSpPr txBox="1"/>
          <p:nvPr/>
        </p:nvSpPr>
        <p:spPr>
          <a:xfrm>
            <a:off x="69505" y="196850"/>
            <a:ext cx="4612640" cy="414020"/>
          </a:xfrm>
          <a:prstGeom prst="rect">
            <a:avLst/>
          </a:prstGeom>
          <a:noFill/>
        </p:spPr>
        <p:txBody>
          <a:bodyPr wrap="square" lIns="0">
            <a:spAutoFit/>
            <a:scene3d>
              <a:camera prst="orthographicFront"/>
              <a:lightRig rig="threePt" dir="t"/>
            </a:scene3d>
            <a:sp3d contourW="12700"/>
          </a:bodyPr>
          <a:lstStyle/>
          <a:p>
            <a:pPr fontAlgn="auto">
              <a:spcBef>
                <a:spcPts val="0"/>
              </a:spcBef>
              <a:spcAft>
                <a:spcPts val="0"/>
              </a:spcAft>
              <a:defRPr/>
            </a:pPr>
            <a:r>
              <a:rPr lang="en-US" altLang="zh-CN" sz="2100" b="1" dirty="0" smtClean="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二</a:t>
            </a:r>
            <a:r>
              <a:rPr lang="en-US" altLang="zh-CN" sz="2100" b="1" dirty="0" smtClean="0">
                <a:latin typeface="华文中宋" panose="02010600040101010101" pitchFamily="2" charset="-122"/>
                <a:ea typeface="华文中宋" panose="02010600040101010101" pitchFamily="2" charset="-122"/>
                <a:cs typeface="经典综艺体简" pitchFamily="49" charset="-122"/>
              </a:rPr>
              <a:t>)</a:t>
            </a:r>
            <a:r>
              <a:rPr lang="zh-CN" altLang="en-US" sz="2100" b="1" dirty="0">
                <a:latin typeface="华文中宋" panose="02010600040101010101" pitchFamily="2" charset="-122"/>
                <a:ea typeface="华文中宋" panose="02010600040101010101" pitchFamily="2" charset="-122"/>
                <a:cs typeface="经典综艺体简" pitchFamily="49" charset="-122"/>
              </a:rPr>
              <a:t>填报要求</a:t>
            </a:r>
            <a:endParaRPr lang="zh-CN" altLang="en-US" sz="2100" b="1" dirty="0">
              <a:latin typeface="华文中宋" panose="02010600040101010101" pitchFamily="2" charset="-122"/>
              <a:ea typeface="华文中宋" panose="02010600040101010101" pitchFamily="2" charset="-122"/>
              <a:cs typeface="经典综艺体简"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204636">
        <p14:pan dir="u"/>
      </p:transition>
    </mc:Choice>
    <mc:Fallback>
      <p:transition spd="slow" advTm="204636">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6193790" y="1274445"/>
            <a:ext cx="2675255" cy="3658870"/>
          </a:xfrm>
          <a:prstGeom prst="rect">
            <a:avLst/>
          </a:prstGeom>
          <a:ln>
            <a:solidFill>
              <a:schemeClr val="accent1"/>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Overflow="overflow" horzOverflow="overflow" vert="horz" wrap="square" lIns="0" tIns="0" rIns="0" bIns="69945" numCol="1" spcCol="0" rtlCol="0" fromWordArt="0" anchor="ctr" anchorCtr="0" forceAA="0" compatLnSpc="1">
            <a:noAutofit/>
          </a:bodyPr>
          <a:lstStyle/>
          <a:p>
            <a:pPr lvl="0" algn="ctr" defTabSz="931545" eaLnBrk="0" hangingPunct="0">
              <a:lnSpc>
                <a:spcPct val="90000"/>
              </a:lnSpc>
              <a:spcBef>
                <a:spcPts val="410"/>
              </a:spcBef>
              <a:buClr>
                <a:srgbClr val="FFFF99"/>
              </a:buClr>
              <a:buSzPct val="120000"/>
              <a:buFontTx/>
              <a:defRPr/>
            </a:pPr>
            <a:endParaRPr lang="en-US" sz="1400" kern="0" noProof="0" dirty="0">
              <a:ln>
                <a:noFill/>
              </a:ln>
              <a:solidFill>
                <a:srgbClr val="002060"/>
              </a:solidFill>
              <a:effectLst/>
              <a:uLnTx/>
              <a:uFillTx/>
              <a:latin typeface="Calibri" panose="020F0502020204030204"/>
              <a:ea typeface="Segoe UI" panose="020B0502040204020203" pitchFamily="34" charset="0"/>
              <a:cs typeface="Segoe"/>
              <a:sym typeface="+mn-ea"/>
            </a:endParaRPr>
          </a:p>
        </p:txBody>
      </p:sp>
      <p:sp>
        <p:nvSpPr>
          <p:cNvPr id="4" name="标题 3"/>
          <p:cNvSpPr>
            <a:spLocks noGrp="1"/>
          </p:cNvSpPr>
          <p:nvPr>
            <p:ph type="title"/>
          </p:nvPr>
        </p:nvSpPr>
        <p:spPr>
          <a:xfrm>
            <a:off x="135890" y="221933"/>
            <a:ext cx="3587115" cy="411480"/>
          </a:xfrm>
        </p:spPr>
        <p:txBody>
          <a:bodyPr/>
          <a:lstStyle/>
          <a:p>
            <a:endParaRPr lang="zh-CN" altLang="en-US"/>
          </a:p>
        </p:txBody>
      </p:sp>
      <p:sp>
        <p:nvSpPr>
          <p:cNvPr id="10" name="副标题 9"/>
          <p:cNvSpPr>
            <a:spLocks noGrp="1"/>
          </p:cNvSpPr>
          <p:nvPr>
            <p:ph type="subTitle" idx="1"/>
          </p:nvPr>
        </p:nvSpPr>
        <p:spPr>
          <a:xfrm>
            <a:off x="5353050" y="244793"/>
            <a:ext cx="3740150" cy="365760"/>
          </a:xfrm>
        </p:spPr>
        <p:txBody>
          <a:bodyPr/>
          <a:lstStyle/>
          <a:p>
            <a:endParaRPr lang="zh-CN" altLang="en-US"/>
          </a:p>
        </p:txBody>
      </p:sp>
      <p:sp>
        <p:nvSpPr>
          <p:cNvPr id="80900"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25B4B59-5302-43B6-B83B-2E7ADA69AC45}" type="slidenum">
              <a:rPr kumimoji="0" lang="zh-CN" altLang="en-US" sz="9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fld>
            <a:endParaRPr kumimoji="0" lang="zh-CN" altLang="en-US" sz="9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3" name="Rectangle 32"/>
          <p:cNvSpPr/>
          <p:nvPr/>
        </p:nvSpPr>
        <p:spPr bwMode="auto">
          <a:xfrm>
            <a:off x="340995" y="1275080"/>
            <a:ext cx="5853430" cy="3658870"/>
          </a:xfrm>
          <a:prstGeom prst="rect">
            <a:avLst/>
          </a:prstGeom>
          <a:ln>
            <a:solidFill>
              <a:schemeClr val="accent1"/>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69945" anchor="ctr"/>
          <a:lstStyle/>
          <a:p>
            <a:pPr marL="0" marR="0" lvl="0" indent="0" algn="ctr" defTabSz="931545" rtl="0" eaLnBrk="0" fontAlgn="base" latinLnBrk="0" hangingPunct="0">
              <a:lnSpc>
                <a:spcPct val="90000"/>
              </a:lnSpc>
              <a:spcBef>
                <a:spcPts val="410"/>
              </a:spcBef>
              <a:spcAft>
                <a:spcPct val="0"/>
              </a:spcAft>
              <a:buClr>
                <a:srgbClr val="FFFF99"/>
              </a:buClr>
              <a:buSzPct val="120000"/>
              <a:buFontTx/>
              <a:buNone/>
              <a:defRPr/>
            </a:pPr>
            <a:endParaRPr kumimoji="0" lang="en-US" sz="1400" b="0" i="0" u="none" strike="noStrike" kern="0" cap="none" spc="0" normalizeH="0" baseline="0" noProof="0" dirty="0">
              <a:ln>
                <a:noFill/>
              </a:ln>
              <a:solidFill>
                <a:srgbClr val="002060"/>
              </a:solidFill>
              <a:effectLst/>
              <a:uLnTx/>
              <a:uFillTx/>
              <a:latin typeface="Calibri" panose="020F0502020204030204"/>
              <a:ea typeface="Segoe UI" panose="020B0502040204020203" pitchFamily="34" charset="0"/>
              <a:cs typeface="Segoe"/>
            </a:endParaRPr>
          </a:p>
        </p:txBody>
      </p:sp>
      <p:sp>
        <p:nvSpPr>
          <p:cNvPr id="36" name="矩形 35"/>
          <p:cNvSpPr/>
          <p:nvPr/>
        </p:nvSpPr>
        <p:spPr bwMode="auto">
          <a:xfrm>
            <a:off x="4592955" y="2125980"/>
            <a:ext cx="1386205" cy="280988"/>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Z05-2</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项目支出决算明细表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37" name="矩形 36"/>
          <p:cNvSpPr/>
          <p:nvPr/>
        </p:nvSpPr>
        <p:spPr bwMode="auto">
          <a:xfrm>
            <a:off x="4592955" y="3298984"/>
            <a:ext cx="1386205" cy="382905"/>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Z08-2</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一般公共预算财政拨款项目支出决算明细表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38" name="矩形 37"/>
          <p:cNvSpPr/>
          <p:nvPr/>
        </p:nvSpPr>
        <p:spPr bwMode="auto">
          <a:xfrm>
            <a:off x="4592955" y="3748405"/>
            <a:ext cx="1386205" cy="38227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Z10-1</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政府性基金预算财政拨款基本支出决算明细</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39" name="矩形 38"/>
          <p:cNvSpPr/>
          <p:nvPr/>
        </p:nvSpPr>
        <p:spPr bwMode="auto">
          <a:xfrm>
            <a:off x="4592955" y="1683544"/>
            <a:ext cx="1386205" cy="280988"/>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Z05-1</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基本支出决算明细表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40" name="矩形 39"/>
          <p:cNvSpPr/>
          <p:nvPr/>
        </p:nvSpPr>
        <p:spPr bwMode="auto">
          <a:xfrm>
            <a:off x="4592955" y="2867501"/>
            <a:ext cx="1386205" cy="382905"/>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Z08-1</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一般公共预算财政拨款基本支出决算明细表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41" name="矩形 40"/>
          <p:cNvSpPr/>
          <p:nvPr/>
        </p:nvSpPr>
        <p:spPr bwMode="auto">
          <a:xfrm>
            <a:off x="4592955" y="4173855"/>
            <a:ext cx="1386205" cy="38227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Z10-2</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政府性基金预算财政拨款项目支出决算明细表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42" name="矩形 41"/>
          <p:cNvSpPr/>
          <p:nvPr/>
        </p:nvSpPr>
        <p:spPr bwMode="auto">
          <a:xfrm>
            <a:off x="3369469" y="2423160"/>
            <a:ext cx="769144" cy="48387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Z05</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支出决算明细表</a:t>
            </a:r>
            <a:endPar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a:t>
            </a:r>
            <a:r>
              <a:rPr kumimoji="0" lang="zh-CN" altLang="en-US"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自动生成</a:t>
            </a: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a:t>
            </a:r>
            <a:endPar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43" name="矩形 42"/>
          <p:cNvSpPr/>
          <p:nvPr/>
        </p:nvSpPr>
        <p:spPr bwMode="auto">
          <a:xfrm>
            <a:off x="2759869" y="2416175"/>
            <a:ext cx="460534" cy="48387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Z04</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支出决算表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45" name="矩形 44"/>
          <p:cNvSpPr/>
          <p:nvPr/>
        </p:nvSpPr>
        <p:spPr bwMode="auto">
          <a:xfrm>
            <a:off x="3235325" y="3647440"/>
            <a:ext cx="906145" cy="58420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Z10</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政府性基金预算财政拨款支出决算明细表</a:t>
            </a:r>
            <a:endPar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a:t>
            </a:r>
            <a:r>
              <a:rPr kumimoji="0" lang="zh-CN" altLang="en-US"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自动生成</a:t>
            </a: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a:t>
            </a:r>
            <a:endPar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46" name="矩形 45"/>
          <p:cNvSpPr/>
          <p:nvPr/>
        </p:nvSpPr>
        <p:spPr bwMode="auto">
          <a:xfrm>
            <a:off x="3235325" y="2988945"/>
            <a:ext cx="905510" cy="58293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Z08</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一般公共预算财政拨款支出决算明细表</a:t>
            </a:r>
            <a:endPar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a:t>
            </a:r>
            <a:r>
              <a:rPr kumimoji="0" lang="zh-CN" altLang="en-US"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自动生成</a:t>
            </a: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a:t>
            </a:r>
            <a:endPar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47" name="矩形 46"/>
          <p:cNvSpPr/>
          <p:nvPr/>
        </p:nvSpPr>
        <p:spPr bwMode="auto">
          <a:xfrm>
            <a:off x="1953260" y="3648710"/>
            <a:ext cx="860425" cy="58293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Z09</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政府性基金预算财政拨款收入支出决算表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48" name="矩形 47"/>
          <p:cNvSpPr/>
          <p:nvPr/>
        </p:nvSpPr>
        <p:spPr bwMode="auto">
          <a:xfrm>
            <a:off x="1953260" y="2987675"/>
            <a:ext cx="861060" cy="58420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Z07</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一般公共预算财政拨款收入支出决算</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49" name="矩形 48"/>
          <p:cNvSpPr/>
          <p:nvPr/>
        </p:nvSpPr>
        <p:spPr bwMode="auto">
          <a:xfrm>
            <a:off x="1235710" y="3058795"/>
            <a:ext cx="364490" cy="176276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Z01-1</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财政拨款收入支出决算总表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50" name="矩形 49"/>
          <p:cNvSpPr/>
          <p:nvPr/>
        </p:nvSpPr>
        <p:spPr bwMode="auto">
          <a:xfrm>
            <a:off x="611981" y="2146935"/>
            <a:ext cx="310515" cy="1590199"/>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预算执行情况</a:t>
            </a:r>
            <a:endParaRPr kumimoji="0" lang="zh-CN"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51" name="矩形 50"/>
          <p:cNvSpPr/>
          <p:nvPr/>
        </p:nvSpPr>
        <p:spPr bwMode="auto">
          <a:xfrm>
            <a:off x="1231900" y="1586865"/>
            <a:ext cx="356235" cy="1310005"/>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Z01</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收入支出决算总表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52" name="矩形 51"/>
          <p:cNvSpPr/>
          <p:nvPr/>
        </p:nvSpPr>
        <p:spPr bwMode="auto">
          <a:xfrm>
            <a:off x="1952943" y="1590358"/>
            <a:ext cx="356235" cy="1300639"/>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Z02</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收入支出决算表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53" name="矩形 52"/>
          <p:cNvSpPr/>
          <p:nvPr/>
        </p:nvSpPr>
        <p:spPr bwMode="auto">
          <a:xfrm>
            <a:off x="2756059" y="1734979"/>
            <a:ext cx="1377791" cy="279559"/>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Z06</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项目支出分项目收入支出决算表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sp>
        <p:nvSpPr>
          <p:cNvPr id="59" name="矩形 58"/>
          <p:cNvSpPr/>
          <p:nvPr/>
        </p:nvSpPr>
        <p:spPr bwMode="auto">
          <a:xfrm>
            <a:off x="2755900" y="2125980"/>
            <a:ext cx="1377950" cy="219075"/>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Z03</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收入决算表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cxnSp>
        <p:nvCxnSpPr>
          <p:cNvPr id="63" name="直接箭头连接符 62"/>
          <p:cNvCxnSpPr>
            <a:stCxn id="42" idx="1"/>
            <a:endCxn id="43" idx="3"/>
          </p:cNvCxnSpPr>
          <p:nvPr/>
        </p:nvCxnSpPr>
        <p:spPr bwMode="auto">
          <a:xfrm flipH="1" flipV="1">
            <a:off x="3220244" y="2657951"/>
            <a:ext cx="149225" cy="6985"/>
          </a:xfrm>
          <a:prstGeom prst="straightConnector1">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07" name="肘形连接符 76806"/>
          <p:cNvCxnSpPr>
            <a:stCxn id="53" idx="1"/>
            <a:endCxn id="52" idx="3"/>
          </p:cNvCxnSpPr>
          <p:nvPr/>
        </p:nvCxnSpPr>
        <p:spPr bwMode="auto">
          <a:xfrm rot="10800000" flipV="1">
            <a:off x="2309495" y="1874520"/>
            <a:ext cx="446405" cy="366395"/>
          </a:xfrm>
          <a:prstGeom prst="bentConnector3">
            <a:avLst>
              <a:gd name="adj1" fmla="val 49929"/>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09" name="肘形连接符 76808"/>
          <p:cNvCxnSpPr>
            <a:stCxn id="59" idx="1"/>
            <a:endCxn id="52" idx="3"/>
          </p:cNvCxnSpPr>
          <p:nvPr/>
        </p:nvCxnSpPr>
        <p:spPr bwMode="auto">
          <a:xfrm rot="10800000" flipV="1">
            <a:off x="2309495" y="2235835"/>
            <a:ext cx="446405" cy="5080"/>
          </a:xfrm>
          <a:prstGeom prst="bentConnector3">
            <a:avLst>
              <a:gd name="adj1" fmla="val 49929"/>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11" name="肘形连接符 76810"/>
          <p:cNvCxnSpPr>
            <a:stCxn id="43" idx="1"/>
            <a:endCxn id="52" idx="3"/>
          </p:cNvCxnSpPr>
          <p:nvPr/>
        </p:nvCxnSpPr>
        <p:spPr bwMode="auto">
          <a:xfrm rot="10800000">
            <a:off x="2309495" y="2240915"/>
            <a:ext cx="450215" cy="417195"/>
          </a:xfrm>
          <a:prstGeom prst="bentConnector3">
            <a:avLst>
              <a:gd name="adj1" fmla="val 49929"/>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15" name="肘形连接符 76814"/>
          <p:cNvCxnSpPr>
            <a:stCxn id="52" idx="1"/>
            <a:endCxn id="51" idx="3"/>
          </p:cNvCxnSpPr>
          <p:nvPr/>
        </p:nvCxnSpPr>
        <p:spPr bwMode="auto">
          <a:xfrm rot="10800000" flipV="1">
            <a:off x="1588135" y="2240915"/>
            <a:ext cx="365125" cy="1270"/>
          </a:xfrm>
          <a:prstGeom prst="bentConnector3">
            <a:avLst>
              <a:gd name="adj1" fmla="val 49913"/>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24" name="肘形连接符 76823"/>
          <p:cNvCxnSpPr>
            <a:stCxn id="40" idx="1"/>
            <a:endCxn id="46" idx="3"/>
          </p:cNvCxnSpPr>
          <p:nvPr/>
        </p:nvCxnSpPr>
        <p:spPr bwMode="auto">
          <a:xfrm rot="10800000" flipV="1">
            <a:off x="4140835" y="3059430"/>
            <a:ext cx="452120" cy="220980"/>
          </a:xfrm>
          <a:prstGeom prst="bentConnector3">
            <a:avLst>
              <a:gd name="adj1" fmla="val 50000"/>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26" name="肘形连接符 76825"/>
          <p:cNvCxnSpPr>
            <a:stCxn id="37" idx="1"/>
            <a:endCxn id="46" idx="3"/>
          </p:cNvCxnSpPr>
          <p:nvPr/>
        </p:nvCxnSpPr>
        <p:spPr bwMode="auto">
          <a:xfrm rot="10800000">
            <a:off x="4140835" y="3280410"/>
            <a:ext cx="452120" cy="210185"/>
          </a:xfrm>
          <a:prstGeom prst="bentConnector3">
            <a:avLst>
              <a:gd name="adj1" fmla="val 50000"/>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28" name="肘形连接符 76827"/>
          <p:cNvCxnSpPr>
            <a:stCxn id="38" idx="1"/>
            <a:endCxn id="45" idx="3"/>
          </p:cNvCxnSpPr>
          <p:nvPr/>
        </p:nvCxnSpPr>
        <p:spPr bwMode="auto">
          <a:xfrm rot="10800000" flipV="1">
            <a:off x="4141470" y="3939540"/>
            <a:ext cx="451485" cy="3175"/>
          </a:xfrm>
          <a:prstGeom prst="bentConnector2">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30" name="肘形连接符 76829"/>
          <p:cNvCxnSpPr>
            <a:stCxn id="41" idx="1"/>
            <a:endCxn id="45" idx="3"/>
          </p:cNvCxnSpPr>
          <p:nvPr/>
        </p:nvCxnSpPr>
        <p:spPr bwMode="auto">
          <a:xfrm rot="10800000">
            <a:off x="4141470" y="3939540"/>
            <a:ext cx="451485" cy="425450"/>
          </a:xfrm>
          <a:prstGeom prst="bentConnector3">
            <a:avLst>
              <a:gd name="adj1" fmla="val 49930"/>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36" name="肘形连接符 76835"/>
          <p:cNvCxnSpPr>
            <a:stCxn id="51" idx="1"/>
            <a:endCxn id="50" idx="3"/>
          </p:cNvCxnSpPr>
          <p:nvPr/>
        </p:nvCxnSpPr>
        <p:spPr bwMode="auto">
          <a:xfrm rot="10800000" flipV="1">
            <a:off x="922655" y="2242185"/>
            <a:ext cx="309245" cy="699770"/>
          </a:xfrm>
          <a:prstGeom prst="bentConnector3">
            <a:avLst>
              <a:gd name="adj1" fmla="val 49897"/>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38" name="肘形连接符 76837"/>
          <p:cNvCxnSpPr>
            <a:stCxn id="49" idx="1"/>
            <a:endCxn id="50" idx="3"/>
          </p:cNvCxnSpPr>
          <p:nvPr/>
        </p:nvCxnSpPr>
        <p:spPr bwMode="auto">
          <a:xfrm rot="10800000">
            <a:off x="922655" y="2941955"/>
            <a:ext cx="313055" cy="998220"/>
          </a:xfrm>
          <a:prstGeom prst="bentConnector3">
            <a:avLst>
              <a:gd name="adj1" fmla="val 49899"/>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6842" name="肘形连接符 76841"/>
          <p:cNvCxnSpPr>
            <a:stCxn id="45" idx="1"/>
            <a:endCxn id="47" idx="3"/>
          </p:cNvCxnSpPr>
          <p:nvPr/>
        </p:nvCxnSpPr>
        <p:spPr bwMode="auto">
          <a:xfrm rot="10800000" flipV="1">
            <a:off x="2813685" y="3939540"/>
            <a:ext cx="421640" cy="635"/>
          </a:xfrm>
          <a:prstGeom prst="bentConnector3">
            <a:avLst>
              <a:gd name="adj1" fmla="val 50000"/>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sp>
        <p:nvSpPr>
          <p:cNvPr id="80960" name="Rectangle 73"/>
          <p:cNvSpPr>
            <a:spLocks noChangeArrowheads="1"/>
          </p:cNvSpPr>
          <p:nvPr/>
        </p:nvSpPr>
        <p:spPr bwMode="auto">
          <a:xfrm>
            <a:off x="6353810" y="1287780"/>
            <a:ext cx="2654300" cy="27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lIns="136443" tIns="109155" rIns="136443" bIns="109155"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75"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部门决算基础数据表（附表）</a:t>
            </a:r>
            <a:endParaRPr kumimoji="0" lang="zh-CN" altLang="en-US" sz="1275"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endParaRPr>
          </a:p>
        </p:txBody>
      </p:sp>
      <p:sp>
        <p:nvSpPr>
          <p:cNvPr id="124" name="圆角矩形 123"/>
          <p:cNvSpPr/>
          <p:nvPr/>
        </p:nvSpPr>
        <p:spPr bwMode="auto">
          <a:xfrm>
            <a:off x="6454775" y="1832610"/>
            <a:ext cx="885825" cy="679450"/>
          </a:xfrm>
          <a:prstGeom prst="roundRect">
            <a:avLst/>
          </a:prstGeom>
          <a:solidFill>
            <a:schemeClr val="accent5">
              <a:lumMod val="50000"/>
            </a:schemeClr>
          </a:solidFill>
          <a:ln>
            <a:solidFill>
              <a:srgbClr val="85C2FF"/>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F01</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预算支出相关信息表</a:t>
            </a:r>
            <a:endPar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5" name="圆角矩形 124"/>
          <p:cNvSpPr/>
          <p:nvPr/>
        </p:nvSpPr>
        <p:spPr bwMode="auto">
          <a:xfrm>
            <a:off x="6454775" y="2619375"/>
            <a:ext cx="885825" cy="679450"/>
          </a:xfrm>
          <a:prstGeom prst="roundRect">
            <a:avLst/>
          </a:prstGeom>
          <a:solidFill>
            <a:schemeClr val="accent5">
              <a:lumMod val="50000"/>
            </a:schemeClr>
          </a:solidFill>
          <a:ln>
            <a:solidFill>
              <a:srgbClr val="85C2FF"/>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F02</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基本数字表</a:t>
            </a:r>
            <a:endPar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7" name="圆角矩形 126"/>
          <p:cNvSpPr/>
          <p:nvPr/>
        </p:nvSpPr>
        <p:spPr bwMode="auto">
          <a:xfrm>
            <a:off x="6454775" y="3451225"/>
            <a:ext cx="885825" cy="679450"/>
          </a:xfrm>
          <a:prstGeom prst="roundRect">
            <a:avLst/>
          </a:prstGeom>
          <a:solidFill>
            <a:schemeClr val="accent5">
              <a:lumMod val="50000"/>
            </a:schemeClr>
          </a:solidFill>
          <a:ln>
            <a:solidFill>
              <a:srgbClr val="85C2FF"/>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F03</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机构运行信息表</a:t>
            </a:r>
            <a:endPar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8" name="圆角矩形 127"/>
          <p:cNvSpPr/>
          <p:nvPr/>
        </p:nvSpPr>
        <p:spPr bwMode="auto">
          <a:xfrm>
            <a:off x="7679690" y="1832610"/>
            <a:ext cx="885825" cy="679450"/>
          </a:xfrm>
          <a:prstGeom prst="roundRect">
            <a:avLst/>
          </a:prstGeom>
          <a:solidFill>
            <a:schemeClr val="accent5">
              <a:lumMod val="50000"/>
            </a:schemeClr>
          </a:solidFill>
          <a:ln>
            <a:solidFill>
              <a:srgbClr val="85C2FF"/>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F04</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非税收入征缴情况表</a:t>
            </a:r>
            <a:endPar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6" name="组合 16"/>
          <p:cNvGrpSpPr/>
          <p:nvPr/>
        </p:nvGrpSpPr>
        <p:grpSpPr bwMode="auto">
          <a:xfrm>
            <a:off x="341630" y="910590"/>
            <a:ext cx="5852795" cy="302895"/>
            <a:chOff x="-137848" y="1197161"/>
            <a:chExt cx="6340518" cy="428054"/>
          </a:xfrm>
          <a:solidFill>
            <a:srgbClr val="3A8CE9"/>
          </a:solidFill>
        </p:grpSpPr>
        <p:sp>
          <p:nvSpPr>
            <p:cNvPr id="14" name="五边形 13"/>
            <p:cNvSpPr/>
            <p:nvPr/>
          </p:nvSpPr>
          <p:spPr>
            <a:xfrm rot="5400000">
              <a:off x="2837698" y="201698"/>
              <a:ext cx="407304" cy="2439730"/>
            </a:xfrm>
            <a:prstGeom prst="homePlate">
              <a:avLst/>
            </a:prstGeom>
            <a:solidFill>
              <a:srgbClr val="207CBC"/>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80957" name="Rectangle 73"/>
            <p:cNvSpPr>
              <a:spLocks noChangeArrowheads="1"/>
            </p:cNvSpPr>
            <p:nvPr/>
          </p:nvSpPr>
          <p:spPr bwMode="auto">
            <a:xfrm>
              <a:off x="-137848" y="1197161"/>
              <a:ext cx="6088212" cy="303611"/>
            </a:xfrm>
            <a:prstGeom prst="rect">
              <a:avLst/>
            </a:prstGeom>
            <a:solidFill>
              <a:srgbClr val="207CBC"/>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1600" b="1" dirty="0">
                  <a:solidFill>
                    <a:schemeClr val="bg1"/>
                  </a:solidFill>
                  <a:latin typeface="微软雅黑" panose="020B0503020204020204" charset="-122"/>
                  <a:ea typeface="微软雅黑" panose="020B0503020204020204" charset="-122"/>
                  <a:sym typeface="+mn-ea"/>
                </a:rPr>
                <a:t>      封  面</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16" name="五边形 15"/>
            <p:cNvSpPr/>
            <p:nvPr/>
          </p:nvSpPr>
          <p:spPr>
            <a:xfrm>
              <a:off x="5224796" y="1198059"/>
              <a:ext cx="977874" cy="301838"/>
            </a:xfrm>
            <a:prstGeom prst="homePlate">
              <a:avLst>
                <a:gd name="adj" fmla="val 38524"/>
              </a:avLst>
            </a:prstGeom>
            <a:solidFill>
              <a:srgbClr val="207CBC"/>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dirty="0">
                <a:solidFill>
                  <a:schemeClr val="bg1"/>
                </a:solidFill>
                <a:latin typeface="微软雅黑" panose="020B0503020204020204" charset="-122"/>
                <a:ea typeface="微软雅黑" panose="020B0503020204020204" charset="-122"/>
                <a:sym typeface="+mn-ea"/>
              </a:endParaRPr>
            </a:p>
          </p:txBody>
        </p:sp>
      </p:grpSp>
      <p:sp>
        <p:nvSpPr>
          <p:cNvPr id="67" name="矩形 66"/>
          <p:cNvSpPr/>
          <p:nvPr/>
        </p:nvSpPr>
        <p:spPr bwMode="auto">
          <a:xfrm>
            <a:off x="4592955" y="2523410"/>
            <a:ext cx="1386205" cy="280796"/>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Z05-3</a:t>
            </a:r>
            <a:r>
              <a:rPr kumimoji="0" lang="zh-CN" altLang="en-US"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经营</a:t>
            </a:r>
            <a:r>
              <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rPr>
              <a:t>支出决算明细表</a:t>
            </a:r>
            <a:endParaRPr kumimoji="0" lang="zh-CN" altLang="zh-CN" sz="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Times New Roman" panose="02020603050405020304" charset="0"/>
            </a:endParaRPr>
          </a:p>
        </p:txBody>
      </p:sp>
      <p:cxnSp>
        <p:nvCxnSpPr>
          <p:cNvPr id="5" name="肘形连接符 4"/>
          <p:cNvCxnSpPr>
            <a:stCxn id="39" idx="1"/>
            <a:endCxn id="42" idx="3"/>
          </p:cNvCxnSpPr>
          <p:nvPr/>
        </p:nvCxnSpPr>
        <p:spPr bwMode="auto">
          <a:xfrm rot="10800000" flipV="1">
            <a:off x="4138295" y="1824355"/>
            <a:ext cx="454660" cy="840740"/>
          </a:xfrm>
          <a:prstGeom prst="bentConnector3">
            <a:avLst>
              <a:gd name="adj1" fmla="val 50000"/>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7" name="肘形连接符 6"/>
          <p:cNvCxnSpPr>
            <a:stCxn id="36" idx="1"/>
            <a:endCxn id="42" idx="3"/>
          </p:cNvCxnSpPr>
          <p:nvPr/>
        </p:nvCxnSpPr>
        <p:spPr bwMode="auto">
          <a:xfrm rot="10800000" flipV="1">
            <a:off x="4138295" y="2266950"/>
            <a:ext cx="454660" cy="398145"/>
          </a:xfrm>
          <a:prstGeom prst="bentConnector3">
            <a:avLst>
              <a:gd name="adj1" fmla="val 50000"/>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8" name="肘形连接符 7"/>
          <p:cNvCxnSpPr>
            <a:stCxn id="67" idx="1"/>
            <a:endCxn id="42" idx="3"/>
          </p:cNvCxnSpPr>
          <p:nvPr/>
        </p:nvCxnSpPr>
        <p:spPr bwMode="auto">
          <a:xfrm rot="10800000" flipV="1">
            <a:off x="4138295" y="2663825"/>
            <a:ext cx="454660" cy="1270"/>
          </a:xfrm>
          <a:prstGeom prst="bentConnector3">
            <a:avLst>
              <a:gd name="adj1" fmla="val 50000"/>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sp>
        <p:nvSpPr>
          <p:cNvPr id="9" name="文本框 8"/>
          <p:cNvSpPr txBox="1"/>
          <p:nvPr/>
        </p:nvSpPr>
        <p:spPr>
          <a:xfrm>
            <a:off x="2341721" y="1287780"/>
            <a:ext cx="2411730" cy="299085"/>
          </a:xfrm>
          <a:prstGeom prst="rect">
            <a:avLst/>
          </a:prstGeom>
          <a:noFill/>
        </p:spPr>
        <p:txBody>
          <a:bodyPr wrap="non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sym typeface="+mn-ea"/>
              </a:rPr>
              <a:t>部门决算基础数据表（主表）</a:t>
            </a:r>
            <a:endParaRPr kumimoji="0" lang="zh-CN" altLang="en-US" sz="1350" b="0" i="0" u="none" strike="noStrike" kern="1200" cap="none" spc="0" normalizeH="0" baseline="0" noProof="0">
              <a:ln>
                <a:noFill/>
              </a:ln>
              <a:solidFill>
                <a:prstClr val="black"/>
              </a:solidFill>
              <a:effectLst/>
              <a:uLnTx/>
              <a:uFillTx/>
              <a:latin typeface="Verdana" panose="020B0604030504040204" pitchFamily="34" charset="0"/>
              <a:ea typeface="宋体" panose="02010600030101010101" pitchFamily="2" charset="-122"/>
              <a:cs typeface="+mn-cs"/>
            </a:endParaRPr>
          </a:p>
        </p:txBody>
      </p:sp>
      <p:sp>
        <p:nvSpPr>
          <p:cNvPr id="60" name="矩形 59"/>
          <p:cNvSpPr/>
          <p:nvPr/>
        </p:nvSpPr>
        <p:spPr bwMode="auto">
          <a:xfrm>
            <a:off x="1953260" y="4339590"/>
            <a:ext cx="2300605" cy="21463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lvl="0" algn="ctr">
              <a:defRPr/>
            </a:pPr>
            <a:r>
              <a:rPr kumimoji="0" lang="en-US" altLang="zh-CN" sz="800" b="0" i="0" u="none" strike="noStrike" kern="100" cap="none" spc="0" normalizeH="0" baseline="0" noProof="0" dirty="0">
                <a:ln>
                  <a:noFill/>
                </a:ln>
                <a:solidFill>
                  <a:prstClr val="white"/>
                </a:solidFill>
                <a:uLnTx/>
                <a:uFillTx/>
                <a:latin typeface="微软雅黑" panose="020B0503020204020204" charset="-122"/>
                <a:ea typeface="微软雅黑" panose="020B0503020204020204" charset="-122"/>
                <a:cs typeface="微软雅黑" panose="020B0503020204020204" charset="-122"/>
              </a:rPr>
              <a:t>Z11</a:t>
            </a:r>
            <a:r>
              <a:rPr lang="zh-CN" altLang="en-US" sz="800" dirty="0">
                <a:solidFill>
                  <a:schemeClr val="bg1"/>
                </a:solidFill>
                <a:latin typeface="微软雅黑" panose="020B0503020204020204" charset="-122"/>
                <a:ea typeface="微软雅黑" panose="020B0503020204020204" charset="-122"/>
                <a:cs typeface="微软雅黑" panose="020B0503020204020204" charset="-122"/>
              </a:rPr>
              <a:t>国有资本经营预算财政拨款收入支出决算表</a:t>
            </a:r>
            <a:endParaRPr kumimoji="0" lang="zh-CN" altLang="en-US" sz="800" b="0" i="0" u="none" strike="noStrike" kern="100" cap="none" spc="0" normalizeH="0" baseline="0" noProof="0" dirty="0">
              <a:ln>
                <a:noFill/>
              </a:ln>
              <a:solidFill>
                <a:schemeClr val="bg1"/>
              </a:solidFill>
              <a:uLnTx/>
              <a:uFillTx/>
              <a:latin typeface="微软雅黑" panose="020B0503020204020204" charset="-122"/>
              <a:ea typeface="微软雅黑" panose="020B0503020204020204" charset="-122"/>
              <a:cs typeface="微软雅黑" panose="020B0503020204020204" charset="-122"/>
            </a:endParaRPr>
          </a:p>
        </p:txBody>
      </p:sp>
      <p:sp>
        <p:nvSpPr>
          <p:cNvPr id="65" name="矩形 64"/>
          <p:cNvSpPr/>
          <p:nvPr/>
        </p:nvSpPr>
        <p:spPr bwMode="auto">
          <a:xfrm>
            <a:off x="1953895" y="4607560"/>
            <a:ext cx="2519045" cy="214630"/>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nchor="ctr"/>
          <a:lstStyle/>
          <a:p>
            <a:pPr lvl="0" algn="ctr">
              <a:defRPr/>
            </a:pPr>
            <a:r>
              <a:rPr kumimoji="0" lang="en-US" altLang="zh-CN" sz="800" b="0" i="0" u="none" strike="noStrike" kern="100" cap="none" spc="0" normalizeH="0" baseline="0" noProof="0" dirty="0">
                <a:ln>
                  <a:noFill/>
                </a:ln>
                <a:solidFill>
                  <a:prstClr val="white"/>
                </a:solidFill>
                <a:uLnTx/>
                <a:uFillTx/>
                <a:latin typeface="微软雅黑" panose="020B0503020204020204" charset="-122"/>
                <a:ea typeface="微软雅黑" panose="020B0503020204020204" charset="-122"/>
                <a:cs typeface="微软雅黑" panose="020B0503020204020204" charset="-122"/>
              </a:rPr>
              <a:t>Z12</a:t>
            </a:r>
            <a:r>
              <a:rPr lang="zh-CN" altLang="en-US" sz="800" dirty="0">
                <a:solidFill>
                  <a:schemeClr val="bg1"/>
                </a:solidFill>
                <a:latin typeface="微软雅黑" panose="020B0503020204020204" charset="-122"/>
                <a:ea typeface="微软雅黑" panose="020B0503020204020204" charset="-122"/>
                <a:cs typeface="微软雅黑" panose="020B0503020204020204" charset="-122"/>
              </a:rPr>
              <a:t>国有资本经营预算财政拨款项目支出决算明细表</a:t>
            </a:r>
            <a:endParaRPr kumimoji="0" lang="zh-CN" altLang="en-US" sz="800" b="0" i="0" u="none" strike="noStrike" kern="100" cap="none" spc="0" normalizeH="0" baseline="0" noProof="0" dirty="0">
              <a:ln>
                <a:noFill/>
              </a:ln>
              <a:solidFill>
                <a:schemeClr val="bg1"/>
              </a:solidFill>
              <a:uLnTx/>
              <a:uFillTx/>
              <a:latin typeface="微软雅黑" panose="020B0503020204020204" charset="-122"/>
              <a:ea typeface="微软雅黑" panose="020B0503020204020204" charset="-122"/>
              <a:cs typeface="微软雅黑" panose="020B0503020204020204" charset="-122"/>
            </a:endParaRPr>
          </a:p>
        </p:txBody>
      </p:sp>
      <p:cxnSp>
        <p:nvCxnSpPr>
          <p:cNvPr id="91" name="肘形连接符 90"/>
          <p:cNvCxnSpPr>
            <a:stCxn id="47" idx="1"/>
            <a:endCxn id="49" idx="3"/>
          </p:cNvCxnSpPr>
          <p:nvPr/>
        </p:nvCxnSpPr>
        <p:spPr bwMode="auto">
          <a:xfrm rot="10800000" flipV="1">
            <a:off x="1600200" y="3940175"/>
            <a:ext cx="353060" cy="3175"/>
          </a:xfrm>
          <a:prstGeom prst="bentConnector2">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95" name="肘形连接符 94"/>
          <p:cNvCxnSpPr>
            <a:stCxn id="65" idx="1"/>
          </p:cNvCxnSpPr>
          <p:nvPr/>
        </p:nvCxnSpPr>
        <p:spPr bwMode="auto">
          <a:xfrm rot="10800000">
            <a:off x="1602105" y="4604385"/>
            <a:ext cx="351155" cy="110490"/>
          </a:xfrm>
          <a:prstGeom prst="bentConnector3">
            <a:avLst>
              <a:gd name="adj1" fmla="val 49910"/>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grpSp>
        <p:nvGrpSpPr>
          <p:cNvPr id="62470" name="组合 42"/>
          <p:cNvGrpSpPr/>
          <p:nvPr/>
        </p:nvGrpSpPr>
        <p:grpSpPr>
          <a:xfrm>
            <a:off x="-15875" y="0"/>
            <a:ext cx="9155430" cy="855980"/>
            <a:chOff x="-13961" y="0"/>
            <a:chExt cx="12205961" cy="1141756"/>
          </a:xfrm>
        </p:grpSpPr>
        <p:sp>
          <p:nvSpPr>
            <p:cNvPr id="2" name="矩形 1"/>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 name="任意多边形 2"/>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17"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sp>
        <p:nvSpPr>
          <p:cNvPr id="22" name="文本框 21"/>
          <p:cNvSpPr txBox="1"/>
          <p:nvPr/>
        </p:nvSpPr>
        <p:spPr>
          <a:xfrm>
            <a:off x="5283695" y="221130"/>
            <a:ext cx="3828842" cy="368300"/>
          </a:xfrm>
          <a:prstGeom prst="rect">
            <a:avLst/>
          </a:prstGeom>
          <a:noFill/>
        </p:spPr>
        <p:txBody>
          <a:bodyPr wrap="square">
            <a:spAutoFit/>
            <a:scene3d>
              <a:camera prst="orthographicFront"/>
              <a:lightRig rig="threePt" dir="t"/>
            </a:scene3d>
            <a:sp3d contourW="12700"/>
          </a:bodyPr>
          <a:lstStyle/>
          <a:p>
            <a:pPr marR="0" algn="ctr" defTabSz="914400" fontAlgn="auto">
              <a:lnSpc>
                <a:spcPct val="100000"/>
              </a:lnSpc>
              <a:spcBef>
                <a:spcPts val="0"/>
              </a:spcBef>
              <a:spcAft>
                <a:spcPts val="0"/>
              </a:spcAft>
              <a:buClrTx/>
              <a:buSzTx/>
              <a:buFontTx/>
              <a:buNone/>
              <a:defRPr/>
            </a:pPr>
            <a:r>
              <a:rPr lang="en-US" altLang="zh-CN" sz="1800" b="1" dirty="0" smtClean="0">
                <a:latin typeface="方正小标宋_GBK" panose="02000000000000000000" charset="-122"/>
                <a:ea typeface="方正小标宋_GBK" panose="02000000000000000000" charset="-122"/>
                <a:sym typeface="+mn-ea"/>
              </a:rPr>
              <a:t>1.</a:t>
            </a:r>
            <a:r>
              <a:rPr lang="zh-CN" sz="1800" b="1" dirty="0" smtClean="0">
                <a:latin typeface="方正小标宋_GBK" panose="02000000000000000000" charset="-122"/>
                <a:ea typeface="方正小标宋_GBK" panose="02000000000000000000" charset="-122"/>
                <a:sym typeface="+mn-ea"/>
              </a:rPr>
              <a:t>决算</a:t>
            </a:r>
            <a:r>
              <a:rPr lang="zh-CN" sz="1800" b="1" dirty="0">
                <a:latin typeface="方正小标宋_GBK" panose="02000000000000000000" charset="-122"/>
                <a:ea typeface="方正小标宋_GBK" panose="02000000000000000000" charset="-122"/>
                <a:sym typeface="+mn-ea"/>
              </a:rPr>
              <a:t>报表</a:t>
            </a:r>
            <a:endParaRPr lang="zh-CN" sz="1800" b="1" dirty="0">
              <a:latin typeface="方正小标宋_GBK" panose="02000000000000000000" charset="-122"/>
              <a:ea typeface="方正小标宋_GBK" panose="02000000000000000000" charset="-122"/>
              <a:sym typeface="+mn-ea"/>
            </a:endParaRPr>
          </a:p>
        </p:txBody>
      </p:sp>
      <p:sp>
        <p:nvSpPr>
          <p:cNvPr id="11" name="圆角矩形 10"/>
          <p:cNvSpPr/>
          <p:nvPr/>
        </p:nvSpPr>
        <p:spPr bwMode="auto">
          <a:xfrm>
            <a:off x="7679690" y="2571115"/>
            <a:ext cx="885825" cy="679450"/>
          </a:xfrm>
          <a:prstGeom prst="roundRect">
            <a:avLst/>
          </a:prstGeom>
          <a:solidFill>
            <a:schemeClr val="accent1">
              <a:lumMod val="50000"/>
            </a:schemeClr>
          </a:solidFill>
          <a:ln>
            <a:solidFill>
              <a:srgbClr val="85C2FF"/>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F05</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基本支出分项目收入支出情况表</a:t>
            </a:r>
            <a:endPar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12" name="直接箭头连接符 11"/>
          <p:cNvCxnSpPr>
            <a:stCxn id="60" idx="1"/>
          </p:cNvCxnSpPr>
          <p:nvPr/>
        </p:nvCxnSpPr>
        <p:spPr bwMode="auto">
          <a:xfrm flipH="1">
            <a:off x="1596390" y="4446905"/>
            <a:ext cx="356870" cy="5080"/>
          </a:xfrm>
          <a:prstGeom prst="straightConnector1">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15" name="直接箭头连接符 14"/>
          <p:cNvCxnSpPr>
            <a:stCxn id="48" idx="1"/>
          </p:cNvCxnSpPr>
          <p:nvPr/>
        </p:nvCxnSpPr>
        <p:spPr bwMode="auto">
          <a:xfrm flipH="1" flipV="1">
            <a:off x="1602740" y="3275330"/>
            <a:ext cx="350520" cy="4445"/>
          </a:xfrm>
          <a:prstGeom prst="straightConnector1">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cxnSp>
        <p:nvCxnSpPr>
          <p:cNvPr id="18" name="直接箭头连接符 17"/>
          <p:cNvCxnSpPr>
            <a:stCxn id="46" idx="1"/>
            <a:endCxn id="48" idx="3"/>
          </p:cNvCxnSpPr>
          <p:nvPr/>
        </p:nvCxnSpPr>
        <p:spPr bwMode="auto">
          <a:xfrm flipH="1" flipV="1">
            <a:off x="2814320" y="3279775"/>
            <a:ext cx="421005" cy="635"/>
          </a:xfrm>
          <a:prstGeom prst="straightConnector1">
            <a:avLst/>
          </a:prstGeom>
          <a:solidFill>
            <a:schemeClr val="accent5">
              <a:lumMod val="50000"/>
            </a:schemeClr>
          </a:solidFill>
          <a:ln>
            <a:tailEnd type="triangle" w="med" len="med"/>
          </a:ln>
        </p:spPr>
        <p:style>
          <a:lnRef idx="1">
            <a:schemeClr val="accent1"/>
          </a:lnRef>
          <a:fillRef idx="2">
            <a:schemeClr val="accent1"/>
          </a:fillRef>
          <a:effectRef idx="1">
            <a:schemeClr val="accent1"/>
          </a:effectRef>
          <a:fontRef idx="minor">
            <a:schemeClr val="dk1"/>
          </a:fontRef>
        </p:style>
      </p:cxnSp>
    </p:spTree>
  </p:cSld>
  <p:clrMapOvr>
    <a:masterClrMapping/>
  </p:clrMapOvr>
  <p:transition spd="slow" advTm="95337">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13314"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8" name="文本框 7"/>
          <p:cNvSpPr txBox="1"/>
          <p:nvPr/>
        </p:nvSpPr>
        <p:spPr>
          <a:xfrm>
            <a:off x="5283695" y="163249"/>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lang="en-US" altLang="zh-CN"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2.</a:t>
            </a:r>
            <a:r>
              <a:rPr lang="zh-CN" altLang="en-US"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主要</a:t>
            </a:r>
            <a:r>
              <a:rPr lang="zh-CN" altLang="en-US" b="1" dirty="0">
                <a:solidFill>
                  <a:schemeClr val="tx1">
                    <a:lumMod val="85000"/>
                    <a:lumOff val="15000"/>
                  </a:schemeClr>
                </a:solidFill>
                <a:latin typeface="华文中宋" panose="02010600040101010101" pitchFamily="2" charset="-122"/>
                <a:ea typeface="华文中宋" panose="02010600040101010101" pitchFamily="2" charset="-122"/>
                <a:sym typeface="+mn-ea"/>
              </a:rPr>
              <a:t>变动</a:t>
            </a:r>
            <a:endParaRPr kumimoji="0" lang="en-US" alt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10"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graphicFrame>
        <p:nvGraphicFramePr>
          <p:cNvPr id="11" name="表格 10"/>
          <p:cNvGraphicFramePr/>
          <p:nvPr/>
        </p:nvGraphicFramePr>
        <p:xfrm>
          <a:off x="403860" y="922019"/>
          <a:ext cx="8449945" cy="4086543"/>
        </p:xfrm>
        <a:graphic>
          <a:graphicData uri="http://schemas.openxmlformats.org/drawingml/2006/table">
            <a:tbl>
              <a:tblPr firstRow="1" bandRow="1">
                <a:tableStyleId>{5940675A-B579-460E-94D1-54222C63F5DA}</a:tableStyleId>
              </a:tblPr>
              <a:tblGrid>
                <a:gridCol w="1903920"/>
                <a:gridCol w="6546025"/>
              </a:tblGrid>
              <a:tr h="342959">
                <a:tc>
                  <a:txBody>
                    <a:bodyPr/>
                    <a:lstStyle/>
                    <a:p>
                      <a:pPr indent="0" algn="ctr">
                        <a:buNone/>
                      </a:pPr>
                      <a:r>
                        <a:rPr lang="en-US" sz="1600" b="1" dirty="0" err="1">
                          <a:latin typeface="仿宋_GB2312" panose="02010609030101010101" charset="-122"/>
                          <a:ea typeface="仿宋_GB2312" panose="02010609030101010101" charset="-122"/>
                          <a:cs typeface="仿宋_GB2312" panose="02010609030101010101" charset="-122"/>
                        </a:rPr>
                        <a:t>项目</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仿宋_GB2312" panose="02010609030101010101" charset="-122"/>
                          <a:ea typeface="仿宋_GB2312" panose="02010609030101010101" charset="-122"/>
                          <a:cs typeface="仿宋_GB2312" panose="02010609030101010101" charset="-122"/>
                        </a:rPr>
                        <a:t>调整内容</a:t>
                      </a:r>
                      <a:endParaRPr lang="en-US" altLang="en-US" sz="1600" b="1">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0116">
                <a:tc>
                  <a:txBody>
                    <a:bodyPr/>
                    <a:lstStyle/>
                    <a:p>
                      <a:pPr indent="0" algn="ctr">
                        <a:buNone/>
                      </a:pPr>
                      <a:r>
                        <a:rPr lang="en-US" sz="1600" b="1" dirty="0" err="1">
                          <a:latin typeface="仿宋_GB2312" panose="02010609030101010101" charset="-122"/>
                          <a:ea typeface="仿宋_GB2312" panose="02010609030101010101" charset="-122"/>
                          <a:cs typeface="仿宋_GB2312" panose="02010609030101010101" charset="-122"/>
                        </a:rPr>
                        <a:t>封面</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dirty="0" err="1">
                          <a:latin typeface="仿宋_GB2312" panose="02010609030101010101" charset="-122"/>
                          <a:ea typeface="仿宋_GB2312" panose="02010609030101010101" charset="-122"/>
                          <a:cs typeface="仿宋_GB2312" panose="02010609030101010101" charset="-122"/>
                        </a:rPr>
                        <a:t>一、报表格式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1.修改</a:t>
                      </a:r>
                      <a:r>
                        <a:rPr lang="en-US" sz="1600" b="1" dirty="0">
                          <a:solidFill>
                            <a:schemeClr val="tx1"/>
                          </a:solidFill>
                          <a:latin typeface="仿宋_GB2312" panose="02010609030101010101" charset="-122"/>
                          <a:ea typeface="仿宋_GB2312" panose="02010609030101010101" charset="-122"/>
                          <a:cs typeface="仿宋_GB2312" panose="02010609030101010101" charset="-122"/>
                        </a:rPr>
                        <a:t>“单位类型”</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的枚举代码</a:t>
                      </a:r>
                      <a:r>
                        <a:rPr lang="zh-CN" altLang="en-US" sz="1600" b="0" dirty="0">
                          <a:solidFill>
                            <a:schemeClr val="tx1"/>
                          </a:solidFill>
                          <a:latin typeface="仿宋_GB2312" panose="02010609030101010101" charset="-122"/>
                          <a:ea typeface="仿宋_GB2312" panose="02010609030101010101" charset="-122"/>
                          <a:cs typeface="仿宋_GB2312" panose="02010609030101010101" charset="-122"/>
                        </a:rPr>
                        <a:t>。</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2.修改</a:t>
                      </a:r>
                      <a:r>
                        <a:rPr lang="en-US" sz="1600" b="1" dirty="0">
                          <a:solidFill>
                            <a:schemeClr val="tx1"/>
                          </a:solidFill>
                          <a:latin typeface="仿宋_GB2312" panose="02010609030101010101" charset="-122"/>
                          <a:ea typeface="仿宋_GB2312" panose="02010609030101010101" charset="-122"/>
                          <a:cs typeface="仿宋_GB2312" panose="02010609030101010101" charset="-122"/>
                        </a:rPr>
                        <a:t>“新报因素”</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的枚举，新增</a:t>
                      </a:r>
                      <a:r>
                        <a:rPr lang="en-US" sz="1600" b="1" dirty="0">
                          <a:solidFill>
                            <a:schemeClr val="tx1"/>
                          </a:solidFill>
                          <a:latin typeface="仿宋_GB2312" panose="02010609030101010101" charset="-122"/>
                          <a:ea typeface="仿宋_GB2312" panose="02010609030101010101" charset="-122"/>
                          <a:cs typeface="仿宋_GB2312" panose="02010609030101010101" charset="-122"/>
                        </a:rPr>
                        <a:t>“被撤销单位”</a:t>
                      </a:r>
                      <a:r>
                        <a:rPr lang="zh-CN" altLang="en-US" sz="1600" b="0" dirty="0">
                          <a:solidFill>
                            <a:schemeClr val="tx1"/>
                          </a:solidFill>
                          <a:latin typeface="仿宋_GB2312" panose="02010609030101010101" charset="-122"/>
                          <a:ea typeface="仿宋_GB2312" panose="02010609030101010101" charset="-122"/>
                          <a:cs typeface="仿宋_GB2312" panose="02010609030101010101" charset="-122"/>
                        </a:rPr>
                        <a:t>。</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3.完善</a:t>
                      </a:r>
                      <a:r>
                        <a:rPr lang="en-US" sz="1600" b="1" dirty="0">
                          <a:solidFill>
                            <a:schemeClr val="tx1"/>
                          </a:solidFill>
                          <a:latin typeface="仿宋_GB2312" panose="02010609030101010101" charset="-122"/>
                          <a:ea typeface="仿宋_GB2312" panose="02010609030101010101" charset="-122"/>
                          <a:cs typeface="仿宋_GB2312" panose="02010609030101010101" charset="-122"/>
                        </a:rPr>
                        <a:t>“</a:t>
                      </a:r>
                      <a:r>
                        <a:rPr lang="en-US" sz="1600" b="1" dirty="0" smtClean="0">
                          <a:solidFill>
                            <a:schemeClr val="tx1"/>
                          </a:solidFill>
                          <a:latin typeface="仿宋_GB2312" panose="02010609030101010101" charset="-122"/>
                          <a:ea typeface="仿宋_GB2312" panose="02010609030101010101" charset="-122"/>
                          <a:cs typeface="仿宋_GB2312" panose="02010609030101010101" charset="-122"/>
                        </a:rPr>
                        <a:t>执行会计制度</a:t>
                      </a:r>
                      <a:r>
                        <a:rPr lang="en-US" sz="1600" b="1" dirty="0">
                          <a:solidFill>
                            <a:schemeClr val="tx1"/>
                          </a:solidFill>
                          <a:latin typeface="仿宋_GB2312" panose="02010609030101010101" charset="-122"/>
                          <a:ea typeface="仿宋_GB2312" panose="02010609030101010101" charset="-122"/>
                          <a:cs typeface="仿宋_GB2312" panose="02010609030101010101" charset="-122"/>
                        </a:rPr>
                        <a:t>”</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的枚举名称</a:t>
                      </a:r>
                      <a:endParaRPr lang="en-US" sz="1600" b="0" dirty="0">
                        <a:solidFill>
                          <a:schemeClr val="tx1"/>
                        </a:solidFill>
                        <a:latin typeface="仿宋_GB2312" panose="02010609030101010101" charset="-122"/>
                        <a:ea typeface="仿宋_GB2312" panose="02010609030101010101" charset="-122"/>
                        <a:cs typeface="仿宋_GB2312" panose="02010609030101010101" charset="-122"/>
                      </a:endParaRPr>
                    </a:p>
                    <a:p>
                      <a:pPr indent="0" algn="l">
                        <a:buNone/>
                      </a:pPr>
                      <a:r>
                        <a:rPr lang="en-US" sz="1600" b="1" dirty="0" err="1">
                          <a:latin typeface="仿宋_GB2312" panose="02010609030101010101" charset="-122"/>
                          <a:ea typeface="仿宋_GB2312" panose="02010609030101010101" charset="-122"/>
                          <a:cs typeface="仿宋_GB2312" panose="02010609030101010101" charset="-122"/>
                        </a:rPr>
                        <a:t>二、编制指南及审核公式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4.根据报表格式相应调整编制说明及表内表间审核公式</a:t>
                      </a:r>
                      <a:endParaRPr lang="en-US" altLang="en-US" sz="16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83468">
                <a:tc>
                  <a:txBody>
                    <a:bodyPr/>
                    <a:lstStyle/>
                    <a:p>
                      <a:pPr indent="0" algn="ctr">
                        <a:buNone/>
                      </a:pPr>
                      <a:r>
                        <a:rPr lang="en-US" sz="1600" b="1" dirty="0">
                          <a:latin typeface="仿宋_GB2312" panose="02010609030101010101" charset="-122"/>
                          <a:ea typeface="仿宋_GB2312" panose="02010609030101010101" charset="-122"/>
                          <a:cs typeface="仿宋_GB2312" panose="02010609030101010101" charset="-122"/>
                        </a:rPr>
                        <a:t>收入支出决算总表（财决01表）</a:t>
                      </a:r>
                      <a:endParaRPr lang="en-US" sz="1600" b="1" dirty="0">
                        <a:latin typeface="仿宋_GB2312" panose="02010609030101010101" charset="-122"/>
                        <a:ea typeface="仿宋_GB2312" panose="02010609030101010101" charset="-122"/>
                        <a:cs typeface="仿宋_GB2312" panose="02010609030101010101" charset="-122"/>
                      </a:endParaRPr>
                    </a:p>
                    <a:p>
                      <a:pPr indent="0" algn="ctr">
                        <a:buNone/>
                      </a:pPr>
                      <a:r>
                        <a:rPr lang="en-US" sz="1600" b="1" dirty="0">
                          <a:latin typeface="仿宋_GB2312" panose="02010609030101010101" charset="-122"/>
                          <a:ea typeface="仿宋_GB2312" panose="02010609030101010101" charset="-122"/>
                          <a:cs typeface="仿宋_GB2312" panose="02010609030101010101" charset="-122"/>
                        </a:rPr>
                        <a:t>财政拨款收入支出决算总表（财决01-1表）</a:t>
                      </a:r>
                      <a:endParaRPr lang="en-US" sz="1600" b="1" dirty="0">
                        <a:latin typeface="仿宋_GB2312" panose="02010609030101010101" charset="-122"/>
                        <a:ea typeface="仿宋_GB2312" panose="02010609030101010101" charset="-122"/>
                        <a:cs typeface="仿宋_GB2312" panose="02010609030101010101" charset="-122"/>
                      </a:endParaRPr>
                    </a:p>
                    <a:p>
                      <a:pPr indent="0" algn="ctr">
                        <a:buNone/>
                      </a:pPr>
                      <a:r>
                        <a:rPr lang="en-US" sz="1600" b="1" dirty="0">
                          <a:latin typeface="仿宋_GB2312" panose="02010609030101010101" charset="-122"/>
                          <a:ea typeface="仿宋_GB2312" panose="02010609030101010101" charset="-122"/>
                          <a:cs typeface="仿宋_GB2312" panose="02010609030101010101" charset="-122"/>
                        </a:rPr>
                        <a:t>收入支出决算表（财决02表）</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dirty="0" err="1">
                          <a:latin typeface="仿宋_GB2312" panose="02010609030101010101" charset="-122"/>
                          <a:ea typeface="仿宋_GB2312" panose="02010609030101010101" charset="-122"/>
                          <a:cs typeface="仿宋_GB2312" panose="02010609030101010101" charset="-122"/>
                        </a:rPr>
                        <a:t>一、报表格式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1" dirty="0">
                          <a:solidFill>
                            <a:srgbClr val="FF0000"/>
                          </a:solidFill>
                          <a:latin typeface="仿宋_GB2312" panose="02010609030101010101" charset="-122"/>
                          <a:ea typeface="仿宋_GB2312" panose="02010609030101010101" charset="-122"/>
                          <a:cs typeface="仿宋_GB2312" panose="02010609030101010101" charset="-122"/>
                        </a:rPr>
                        <a:t>“</a:t>
                      </a:r>
                      <a:r>
                        <a:rPr lang="en-US" sz="1600" b="1" dirty="0" err="1">
                          <a:solidFill>
                            <a:srgbClr val="FF0000"/>
                          </a:solidFill>
                          <a:latin typeface="仿宋_GB2312" panose="02010609030101010101" charset="-122"/>
                          <a:ea typeface="仿宋_GB2312" panose="02010609030101010101" charset="-122"/>
                          <a:cs typeface="仿宋_GB2312" panose="02010609030101010101" charset="-122"/>
                        </a:rPr>
                        <a:t>使用非财政拨款结余”</a:t>
                      </a:r>
                      <a:r>
                        <a:rPr lang="en-US" sz="1600" b="0" dirty="0" err="1">
                          <a:latin typeface="仿宋_GB2312" panose="02010609030101010101" charset="-122"/>
                          <a:ea typeface="仿宋_GB2312" panose="02010609030101010101" charset="-122"/>
                          <a:cs typeface="仿宋_GB2312" panose="02010609030101010101" charset="-122"/>
                        </a:rPr>
                        <a:t>名称修改为</a:t>
                      </a:r>
                      <a:r>
                        <a:rPr lang="en-US" sz="1600" b="1" dirty="0" err="1">
                          <a:solidFill>
                            <a:srgbClr val="FF0000"/>
                          </a:solidFill>
                          <a:latin typeface="仿宋_GB2312" panose="02010609030101010101" charset="-122"/>
                          <a:ea typeface="仿宋_GB2312" panose="02010609030101010101" charset="-122"/>
                          <a:cs typeface="仿宋_GB2312" panose="02010609030101010101" charset="-122"/>
                        </a:rPr>
                        <a:t>“使用非财政拨款结余和专用结余</a:t>
                      </a:r>
                      <a:r>
                        <a:rPr lang="en-US" sz="1600" b="1" dirty="0" smtClean="0">
                          <a:solidFill>
                            <a:srgbClr val="FF0000"/>
                          </a:solidFill>
                          <a:latin typeface="仿宋_GB2312" panose="02010609030101010101" charset="-122"/>
                          <a:ea typeface="仿宋_GB2312" panose="02010609030101010101" charset="-122"/>
                          <a:cs typeface="仿宋_GB2312" panose="02010609030101010101" charset="-122"/>
                        </a:rPr>
                        <a:t>”</a:t>
                      </a:r>
                      <a:r>
                        <a:rPr lang="zh-CN" altLang="en-US" sz="1600" b="1" dirty="0" smtClean="0">
                          <a:solidFill>
                            <a:srgbClr val="FF0000"/>
                          </a:solidFill>
                          <a:latin typeface="仿宋_GB2312" panose="02010609030101010101" charset="-122"/>
                          <a:ea typeface="仿宋_GB2312" panose="02010609030101010101" charset="-122"/>
                          <a:cs typeface="仿宋_GB2312" panose="02010609030101010101" charset="-122"/>
                        </a:rPr>
                        <a:t>，</a:t>
                      </a:r>
                      <a:r>
                        <a:rPr lang="zh-CN" altLang="zh-CN" sz="1600" b="0" i="0" u="none" kern="1200" baseline="0" dirty="0" smtClean="0">
                          <a:solidFill>
                            <a:schemeClr val="tx1"/>
                          </a:solidFill>
                          <a:latin typeface="仿宋_GB2312" panose="02010609030101010101" charset="-122"/>
                          <a:ea typeface="仿宋_GB2312" panose="02010609030101010101" charset="-122"/>
                          <a:cs typeface="仿宋_GB2312" panose="02010609030101010101" charset="-122"/>
                        </a:rPr>
                        <a:t>填列口径不变</a:t>
                      </a:r>
                      <a:r>
                        <a:rPr lang="zh-CN" altLang="en-US" sz="1600" b="0" i="0" u="none" kern="1200" baseline="0" dirty="0" smtClean="0">
                          <a:solidFill>
                            <a:schemeClr val="tx1"/>
                          </a:solidFill>
                          <a:latin typeface="仿宋_GB2312" panose="02010609030101010101" charset="-122"/>
                          <a:ea typeface="仿宋_GB2312" panose="02010609030101010101" charset="-122"/>
                          <a:cs typeface="仿宋_GB2312" panose="02010609030101010101" charset="-122"/>
                        </a:rPr>
                        <a:t>。</a:t>
                      </a:r>
                      <a:endParaRPr lang="en-US" sz="1600" b="0" i="0" u="none" kern="1200" baseline="0" dirty="0">
                        <a:solidFill>
                          <a:schemeClr val="tx1"/>
                        </a:solidFill>
                        <a:latin typeface="仿宋_GB2312" panose="02010609030101010101" charset="-122"/>
                        <a:ea typeface="仿宋_GB2312" panose="02010609030101010101" charset="-122"/>
                        <a:cs typeface="仿宋_GB2312" panose="02010609030101010101" charset="-122"/>
                      </a:endParaRPr>
                    </a:p>
                    <a:p>
                      <a:pPr indent="0" algn="l">
                        <a:buNone/>
                      </a:pPr>
                      <a:r>
                        <a:rPr lang="en-US" sz="1600" b="1" dirty="0" err="1">
                          <a:latin typeface="仿宋_GB2312" panose="02010609030101010101" charset="-122"/>
                          <a:ea typeface="仿宋_GB2312" panose="02010609030101010101" charset="-122"/>
                          <a:cs typeface="仿宋_GB2312" panose="02010609030101010101" charset="-122"/>
                        </a:rPr>
                        <a:t>二、编制指南</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调整年初结转和结余的全年预算数口径为：</a:t>
                      </a:r>
                      <a:r>
                        <a:rPr lang="en-US" sz="1600" b="1" dirty="0">
                          <a:solidFill>
                            <a:schemeClr val="tx1"/>
                          </a:solidFill>
                          <a:latin typeface="仿宋_GB2312" panose="02010609030101010101" charset="-122"/>
                          <a:ea typeface="仿宋_GB2312" panose="02010609030101010101" charset="-122"/>
                          <a:cs typeface="仿宋_GB2312" panose="02010609030101010101" charset="-122"/>
                        </a:rPr>
                        <a:t>年初预算批复年初结转和结余数</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＋经预算批复的结转和结余调增数－经预算批复的结转和结余调减数（含财政收回结转结余）。</a:t>
                      </a:r>
                      <a:r>
                        <a:rPr lang="en-US" sz="1600" b="0" dirty="0" err="1" smtClean="0">
                          <a:solidFill>
                            <a:schemeClr val="tx1"/>
                          </a:solidFill>
                          <a:latin typeface="仿宋_GB2312" panose="02010609030101010101" charset="-122"/>
                          <a:ea typeface="仿宋_GB2312" panose="02010609030101010101" charset="-122"/>
                          <a:cs typeface="仿宋_GB2312" panose="02010609030101010101" charset="-122"/>
                        </a:rPr>
                        <a:t>并要求年初结转和结余的全年预算数不小于零</a:t>
                      </a:r>
                      <a:r>
                        <a:rPr lang="zh-CN" altLang="en-US" sz="1600" b="0" dirty="0" smtClean="0">
                          <a:solidFill>
                            <a:schemeClr val="tx1"/>
                          </a:solidFill>
                          <a:latin typeface="仿宋_GB2312" panose="02010609030101010101" charset="-122"/>
                          <a:ea typeface="仿宋_GB2312" panose="02010609030101010101" charset="-122"/>
                          <a:cs typeface="仿宋_GB2312" panose="02010609030101010101" charset="-122"/>
                        </a:rPr>
                        <a:t>。</a:t>
                      </a:r>
                      <a:r>
                        <a:rPr lang="zh-CN" altLang="en-US" sz="1600" b="1" dirty="0" smtClean="0">
                          <a:solidFill>
                            <a:schemeClr val="tx1"/>
                          </a:solidFill>
                          <a:latin typeface="仿宋_GB2312" panose="02010609030101010101" charset="-122"/>
                          <a:ea typeface="仿宋_GB2312" panose="02010609030101010101" charset="-122"/>
                          <a:cs typeface="仿宋_GB2312" panose="02010609030101010101" charset="-122"/>
                        </a:rPr>
                        <a:t>从“上年度决算批复年初结转和结余数”变化为“年初预算批复年初结转和结余数”</a:t>
                      </a:r>
                      <a:r>
                        <a:rPr lang="zh-CN" altLang="en-US" sz="1600" b="0" dirty="0" smtClean="0">
                          <a:solidFill>
                            <a:schemeClr val="tx1"/>
                          </a:solidFill>
                          <a:latin typeface="仿宋_GB2312" panose="02010609030101010101" charset="-122"/>
                          <a:ea typeface="仿宋_GB2312" panose="02010609030101010101" charset="-122"/>
                          <a:cs typeface="仿宋_GB2312" panose="02010609030101010101" charset="-122"/>
                        </a:rPr>
                        <a:t>。</a:t>
                      </a:r>
                      <a:endParaRPr lang="en-US" altLang="en-US" sz="1600" b="0" dirty="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advTm="146360">
        <p14:pan dir="u"/>
      </p:transition>
    </mc:Choice>
    <mc:Fallback>
      <p:transition spd="slow" advTm="14636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13314"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8" name="文本框 7"/>
          <p:cNvSpPr txBox="1"/>
          <p:nvPr/>
        </p:nvSpPr>
        <p:spPr>
          <a:xfrm>
            <a:off x="5283695" y="163249"/>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lang="en-US" altLang="zh-CN"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1.</a:t>
            </a:r>
            <a:r>
              <a:rPr lang="zh-CN" altLang="en-US"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主要</a:t>
            </a:r>
            <a:r>
              <a:rPr lang="zh-CN" altLang="en-US" b="1" dirty="0">
                <a:solidFill>
                  <a:schemeClr val="tx1">
                    <a:lumMod val="85000"/>
                    <a:lumOff val="15000"/>
                  </a:schemeClr>
                </a:solidFill>
                <a:latin typeface="华文中宋" panose="02010600040101010101" pitchFamily="2" charset="-122"/>
                <a:ea typeface="华文中宋" panose="02010600040101010101" pitchFamily="2" charset="-122"/>
                <a:sym typeface="+mn-ea"/>
              </a:rPr>
              <a:t>变动</a:t>
            </a:r>
            <a:endParaRPr kumimoji="0" lang="en-US" alt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10"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graphicFrame>
        <p:nvGraphicFramePr>
          <p:cNvPr id="12" name="表格 11"/>
          <p:cNvGraphicFramePr/>
          <p:nvPr/>
        </p:nvGraphicFramePr>
        <p:xfrm>
          <a:off x="146367" y="954723"/>
          <a:ext cx="8549005" cy="4122738"/>
        </p:xfrm>
        <a:graphic>
          <a:graphicData uri="http://schemas.openxmlformats.org/drawingml/2006/table">
            <a:tbl>
              <a:tblPr firstRow="1" bandRow="1">
                <a:tableStyleId>{5940675A-B579-460E-94D1-54222C63F5DA}</a:tableStyleId>
              </a:tblPr>
              <a:tblGrid>
                <a:gridCol w="3666963"/>
                <a:gridCol w="4882042"/>
              </a:tblGrid>
              <a:tr h="670769">
                <a:tc>
                  <a:txBody>
                    <a:bodyPr/>
                    <a:lstStyle/>
                    <a:p>
                      <a:pPr indent="0" algn="ctr">
                        <a:buNone/>
                      </a:pPr>
                      <a:r>
                        <a:rPr lang="en-US" sz="1600" b="1" dirty="0" err="1">
                          <a:latin typeface="仿宋_GB2312" panose="02010609030101010101" charset="-122"/>
                          <a:ea typeface="仿宋_GB2312" panose="02010609030101010101" charset="-122"/>
                          <a:cs typeface="仿宋_GB2312" panose="02010609030101010101" charset="-122"/>
                        </a:rPr>
                        <a:t>项目</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仿宋_GB2312" panose="02010609030101010101" charset="-122"/>
                          <a:ea typeface="仿宋_GB2312" panose="02010609030101010101" charset="-122"/>
                          <a:cs typeface="仿宋_GB2312" panose="02010609030101010101" charset="-122"/>
                        </a:rPr>
                        <a:t>调整内容</a:t>
                      </a:r>
                      <a:endParaRPr lang="en-US" altLang="en-US" sz="1600" b="1">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95213">
                <a:tc>
                  <a:txBody>
                    <a:bodyPr/>
                    <a:lstStyle/>
                    <a:p>
                      <a:pPr indent="0" algn="ctr">
                        <a:buNone/>
                      </a:pPr>
                      <a:r>
                        <a:rPr lang="en-US" sz="1600" b="1" dirty="0">
                          <a:latin typeface="仿宋_GB2312" panose="02010609030101010101" charset="-122"/>
                          <a:ea typeface="仿宋_GB2312" panose="02010609030101010101" charset="-122"/>
                          <a:cs typeface="仿宋_GB2312" panose="02010609030101010101" charset="-122"/>
                        </a:rPr>
                        <a:t>项目支出分项目收入支出决算表（财决06表）</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dirty="0" err="1">
                          <a:latin typeface="仿宋_GB2312" panose="02010609030101010101" charset="-122"/>
                          <a:ea typeface="仿宋_GB2312" panose="02010609030101010101" charset="-122"/>
                          <a:cs typeface="仿宋_GB2312" panose="02010609030101010101" charset="-122"/>
                        </a:rPr>
                        <a:t>一、报表格式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1.修改“</a:t>
                      </a:r>
                      <a:r>
                        <a:rPr lang="en-US" sz="1600" b="1" dirty="0">
                          <a:solidFill>
                            <a:srgbClr val="FF0000"/>
                          </a:solidFill>
                          <a:latin typeface="仿宋_GB2312" panose="02010609030101010101" charset="-122"/>
                          <a:ea typeface="仿宋_GB2312" panose="02010609030101010101" charset="-122"/>
                          <a:cs typeface="仿宋_GB2312" panose="02010609030101010101" charset="-122"/>
                        </a:rPr>
                        <a:t>二级项目类别</a:t>
                      </a:r>
                      <a:r>
                        <a:rPr lang="en-US" sz="1600" b="0" dirty="0">
                          <a:latin typeface="仿宋_GB2312" panose="02010609030101010101" charset="-122"/>
                          <a:ea typeface="仿宋_GB2312" panose="02010609030101010101" charset="-122"/>
                          <a:cs typeface="仿宋_GB2312" panose="02010609030101010101" charset="-122"/>
                        </a:rPr>
                        <a:t>”指标，枚举为“其他运转类”“特定目标类”</a:t>
                      </a:r>
                      <a:r>
                        <a:rPr lang="zh-CN" altLang="en-US" sz="1600" b="0"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2.“使用非财政拨款结余”名称修改为“</a:t>
                      </a:r>
                      <a:r>
                        <a:rPr lang="en-US" sz="1600" b="1" dirty="0">
                          <a:solidFill>
                            <a:srgbClr val="FF0000"/>
                          </a:solidFill>
                          <a:latin typeface="仿宋_GB2312" panose="02010609030101010101" charset="-122"/>
                          <a:ea typeface="仿宋_GB2312" panose="02010609030101010101" charset="-122"/>
                          <a:cs typeface="仿宋_GB2312" panose="02010609030101010101" charset="-122"/>
                        </a:rPr>
                        <a:t>使用非财政拨款结余和专用结余</a:t>
                      </a:r>
                      <a:r>
                        <a:rPr lang="en-US" sz="1600" b="0" dirty="0" smtClean="0">
                          <a:latin typeface="仿宋_GB2312" panose="02010609030101010101" charset="-122"/>
                          <a:ea typeface="仿宋_GB2312" panose="02010609030101010101" charset="-122"/>
                          <a:cs typeface="仿宋_GB2312" panose="02010609030101010101" charset="-122"/>
                        </a:rPr>
                        <a:t>”</a:t>
                      </a:r>
                      <a:r>
                        <a:rPr lang="zh-CN" altLang="en-US" sz="1600" b="0" dirty="0" smtClean="0">
                          <a:latin typeface="仿宋_GB2312" panose="02010609030101010101" charset="-122"/>
                          <a:ea typeface="仿宋_GB2312" panose="02010609030101010101" charset="-122"/>
                          <a:cs typeface="仿宋_GB2312" panose="02010609030101010101" charset="-122"/>
                        </a:rPr>
                        <a:t>。</a:t>
                      </a:r>
                      <a:endParaRPr lang="en-US" sz="1600" b="0" dirty="0">
                        <a:latin typeface="仿宋_GB2312" panose="02010609030101010101" charset="-122"/>
                        <a:ea typeface="仿宋_GB2312" panose="02010609030101010101" charset="-122"/>
                        <a:cs typeface="仿宋_GB2312" panose="02010609030101010101" charset="-122"/>
                      </a:endParaRPr>
                    </a:p>
                    <a:p>
                      <a:pPr indent="0" algn="l">
                        <a:buNone/>
                      </a:pPr>
                      <a:r>
                        <a:rPr lang="en-US" sz="1600" b="1" dirty="0" err="1">
                          <a:latin typeface="仿宋_GB2312" panose="02010609030101010101" charset="-122"/>
                          <a:ea typeface="仿宋_GB2312" panose="02010609030101010101" charset="-122"/>
                          <a:cs typeface="仿宋_GB2312" panose="02010609030101010101" charset="-122"/>
                        </a:rPr>
                        <a:t>二</a:t>
                      </a:r>
                      <a:r>
                        <a:rPr lang="en-US" sz="1600" b="1" dirty="0" err="1">
                          <a:solidFill>
                            <a:schemeClr val="tx1"/>
                          </a:solidFill>
                          <a:latin typeface="仿宋_GB2312" panose="02010609030101010101" charset="-122"/>
                          <a:ea typeface="仿宋_GB2312" panose="02010609030101010101" charset="-122"/>
                          <a:cs typeface="仿宋_GB2312" panose="02010609030101010101" charset="-122"/>
                        </a:rPr>
                        <a:t>、编制指南</a:t>
                      </a:r>
                      <a:r>
                        <a:rPr lang="zh-CN" altLang="en-US" sz="1600" b="1" dirty="0">
                          <a:solidFill>
                            <a:schemeClr val="tx1"/>
                          </a:solidFill>
                          <a:latin typeface="仿宋_GB2312" panose="02010609030101010101" charset="-122"/>
                          <a:ea typeface="仿宋_GB2312" panose="02010609030101010101" charset="-122"/>
                          <a:cs typeface="仿宋_GB2312" panose="02010609030101010101" charset="-122"/>
                        </a:rPr>
                        <a:t>。</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3.调整“一级项目代码”“二级项目代码”“二级项目类别”</a:t>
                      </a:r>
                      <a:r>
                        <a:rPr lang="en-US" sz="1600" b="1" dirty="0">
                          <a:solidFill>
                            <a:schemeClr val="tx1"/>
                          </a:solidFill>
                          <a:latin typeface="仿宋_GB2312" panose="02010609030101010101" charset="-122"/>
                          <a:ea typeface="仿宋_GB2312" panose="02010609030101010101" charset="-122"/>
                          <a:cs typeface="仿宋_GB2312" panose="02010609030101010101" charset="-122"/>
                        </a:rPr>
                        <a:t>填列要求</a:t>
                      </a:r>
                      <a:endParaRPr lang="en-US" altLang="en-US" sz="1600" b="1" dirty="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56756">
                <a:tc>
                  <a:txBody>
                    <a:bodyPr/>
                    <a:lstStyle/>
                    <a:p>
                      <a:pPr indent="0" algn="ctr">
                        <a:buNone/>
                      </a:pPr>
                      <a:r>
                        <a:rPr lang="en-US" sz="1600" b="1" dirty="0">
                          <a:latin typeface="仿宋_GB2312" panose="02010609030101010101" charset="-122"/>
                          <a:ea typeface="仿宋_GB2312" panose="02010609030101010101" charset="-122"/>
                          <a:cs typeface="仿宋_GB2312" panose="02010609030101010101" charset="-122"/>
                        </a:rPr>
                        <a:t>项目支出决算明细表（财决05-2表）一般公共预算财政拨款项目支出明细表（财决08-2表）</a:t>
                      </a:r>
                      <a:endParaRPr lang="en-US" sz="1600" b="1" dirty="0">
                        <a:latin typeface="仿宋_GB2312" panose="02010609030101010101" charset="-122"/>
                        <a:ea typeface="仿宋_GB2312" panose="02010609030101010101" charset="-122"/>
                        <a:cs typeface="仿宋_GB2312" panose="02010609030101010101" charset="-122"/>
                      </a:endParaRPr>
                    </a:p>
                    <a:p>
                      <a:pPr indent="0" algn="ctr">
                        <a:buNone/>
                      </a:pPr>
                      <a:r>
                        <a:rPr lang="en-US" sz="1600" b="1" dirty="0">
                          <a:latin typeface="仿宋_GB2312" panose="02010609030101010101" charset="-122"/>
                          <a:ea typeface="仿宋_GB2312" panose="02010609030101010101" charset="-122"/>
                          <a:cs typeface="仿宋_GB2312" panose="02010609030101010101" charset="-122"/>
                        </a:rPr>
                        <a:t>政府性基金预算财政拨款项目支出决算明细表（财决10-2表）</a:t>
                      </a:r>
                      <a:r>
                        <a:rPr lang="en-US" sz="1600" b="0" dirty="0">
                          <a:latin typeface="等线" panose="02010600030101010101" pitchFamily="2" charset="-122"/>
                          <a:cs typeface="等线" panose="02010600030101010101" pitchFamily="2" charset="-122"/>
                        </a:rPr>
                        <a:t> </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dirty="0" err="1">
                          <a:latin typeface="仿宋_GB2312" panose="02010609030101010101" charset="-122"/>
                          <a:ea typeface="仿宋_GB2312" panose="02010609030101010101" charset="-122"/>
                          <a:cs typeface="仿宋_GB2312" panose="02010609030101010101" charset="-122"/>
                        </a:rPr>
                        <a:t>一、报表格式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1.修改“</a:t>
                      </a:r>
                      <a:r>
                        <a:rPr lang="en-US" sz="1600" b="1" dirty="0">
                          <a:solidFill>
                            <a:srgbClr val="FF0000"/>
                          </a:solidFill>
                          <a:latin typeface="仿宋_GB2312" panose="02010609030101010101" charset="-122"/>
                          <a:ea typeface="仿宋_GB2312" panose="02010609030101010101" charset="-122"/>
                          <a:cs typeface="仿宋_GB2312" panose="02010609030101010101" charset="-122"/>
                        </a:rPr>
                        <a:t>二级项目类别</a:t>
                      </a:r>
                      <a:r>
                        <a:rPr lang="en-US" sz="1600" b="0" dirty="0">
                          <a:latin typeface="仿宋_GB2312" panose="02010609030101010101" charset="-122"/>
                          <a:ea typeface="仿宋_GB2312" panose="02010609030101010101" charset="-122"/>
                          <a:cs typeface="仿宋_GB2312" panose="02010609030101010101" charset="-122"/>
                        </a:rPr>
                        <a:t>”指标，</a:t>
                      </a:r>
                      <a:r>
                        <a:rPr lang="en-US" sz="1600" dirty="0">
                          <a:latin typeface="仿宋_GB2312" panose="02010609030101010101" charset="-122"/>
                          <a:ea typeface="仿宋_GB2312" panose="02010609030101010101" charset="-122"/>
                          <a:cs typeface="仿宋_GB2312" panose="02010609030101010101" charset="-122"/>
                          <a:sym typeface="+mn-ea"/>
                        </a:rPr>
                        <a:t>枚举为“其他运转类”“特定目标类”</a:t>
                      </a:r>
                      <a:r>
                        <a:rPr lang="zh-CN" altLang="en-US" sz="1600" dirty="0">
                          <a:latin typeface="仿宋_GB2312" panose="02010609030101010101" charset="-122"/>
                          <a:ea typeface="仿宋_GB2312" panose="02010609030101010101" charset="-122"/>
                          <a:cs typeface="仿宋_GB2312" panose="02010609030101010101" charset="-122"/>
                          <a:sym typeface="+mn-ea"/>
                        </a:rPr>
                        <a:t>。</a:t>
                      </a:r>
                      <a:endParaRPr lang="zh-CN" altLang="en-US" sz="1600" dirty="0">
                        <a:latin typeface="仿宋_GB2312" panose="02010609030101010101" charset="-122"/>
                        <a:ea typeface="仿宋_GB2312" panose="02010609030101010101" charset="-122"/>
                        <a:cs typeface="仿宋_GB2312" panose="02010609030101010101" charset="-122"/>
                        <a:sym typeface="+mn-ea"/>
                      </a:endParaRPr>
                    </a:p>
                    <a:p>
                      <a:pPr indent="0" algn="l">
                        <a:buNone/>
                      </a:pPr>
                      <a:endParaRPr lang="en-US" sz="1600" b="0" dirty="0">
                        <a:latin typeface="仿宋_GB2312" panose="02010609030101010101" charset="-122"/>
                        <a:ea typeface="仿宋_GB2312" panose="02010609030101010101" charset="-122"/>
                        <a:cs typeface="仿宋_GB2312" panose="02010609030101010101" charset="-122"/>
                      </a:endParaRPr>
                    </a:p>
                    <a:p>
                      <a:pPr indent="0" algn="l">
                        <a:buNone/>
                      </a:pPr>
                      <a:r>
                        <a:rPr lang="en-US" sz="1600" b="1" dirty="0" err="1">
                          <a:solidFill>
                            <a:schemeClr val="tx1"/>
                          </a:solidFill>
                          <a:latin typeface="仿宋_GB2312" panose="02010609030101010101" charset="-122"/>
                          <a:ea typeface="仿宋_GB2312" panose="02010609030101010101" charset="-122"/>
                          <a:cs typeface="仿宋_GB2312" panose="02010609030101010101" charset="-122"/>
                        </a:rPr>
                        <a:t>二、编制指南</a:t>
                      </a:r>
                      <a:r>
                        <a:rPr lang="zh-CN" altLang="en-US" sz="1600" b="1" dirty="0">
                          <a:solidFill>
                            <a:schemeClr val="tx1"/>
                          </a:solidFill>
                          <a:latin typeface="仿宋_GB2312" panose="02010609030101010101" charset="-122"/>
                          <a:ea typeface="仿宋_GB2312" panose="02010609030101010101" charset="-122"/>
                          <a:cs typeface="仿宋_GB2312" panose="02010609030101010101" charset="-122"/>
                        </a:rPr>
                        <a:t>。</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2.调整“一级项目代码</a:t>
                      </a:r>
                      <a:r>
                        <a:rPr lang="en-US" sz="1600" b="0" dirty="0" smtClean="0">
                          <a:solidFill>
                            <a:schemeClr val="tx1"/>
                          </a:solidFill>
                          <a:latin typeface="仿宋_GB2312" panose="02010609030101010101" charset="-122"/>
                          <a:ea typeface="仿宋_GB2312" panose="02010609030101010101" charset="-122"/>
                          <a:cs typeface="仿宋_GB2312" panose="02010609030101010101" charset="-122"/>
                        </a:rPr>
                        <a:t>”“二级项目代码”“</a:t>
                      </a:r>
                      <a:r>
                        <a:rPr lang="en-US" sz="1600" b="0" dirty="0">
                          <a:solidFill>
                            <a:schemeClr val="tx1"/>
                          </a:solidFill>
                          <a:latin typeface="仿宋_GB2312" panose="02010609030101010101" charset="-122"/>
                          <a:ea typeface="仿宋_GB2312" panose="02010609030101010101" charset="-122"/>
                          <a:cs typeface="仿宋_GB2312" panose="02010609030101010101" charset="-122"/>
                        </a:rPr>
                        <a:t>二级项目类别”</a:t>
                      </a:r>
                      <a:r>
                        <a:rPr lang="en-US" sz="1600" b="1" dirty="0">
                          <a:solidFill>
                            <a:schemeClr val="tx1"/>
                          </a:solidFill>
                          <a:latin typeface="仿宋_GB2312" panose="02010609030101010101" charset="-122"/>
                          <a:ea typeface="仿宋_GB2312" panose="02010609030101010101" charset="-122"/>
                          <a:cs typeface="仿宋_GB2312" panose="02010609030101010101" charset="-122"/>
                        </a:rPr>
                        <a:t>填列要求</a:t>
                      </a:r>
                      <a:endParaRPr lang="en-US" altLang="en-US" sz="1600" b="1" dirty="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advTm="70665">
        <p14:pan dir="u"/>
      </p:transition>
    </mc:Choice>
    <mc:Fallback>
      <p:transition spd="slow" advTm="70665">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13314"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8" name="文本框 7"/>
          <p:cNvSpPr txBox="1"/>
          <p:nvPr/>
        </p:nvSpPr>
        <p:spPr>
          <a:xfrm>
            <a:off x="5283695" y="163249"/>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lang="en-US" altLang="zh-CN"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1.</a:t>
            </a:r>
            <a:r>
              <a:rPr lang="zh-CN" altLang="en-US"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主要</a:t>
            </a:r>
            <a:r>
              <a:rPr lang="zh-CN" altLang="en-US" b="1" dirty="0">
                <a:solidFill>
                  <a:schemeClr val="tx1">
                    <a:lumMod val="85000"/>
                    <a:lumOff val="15000"/>
                  </a:schemeClr>
                </a:solidFill>
                <a:latin typeface="华文中宋" panose="02010600040101010101" pitchFamily="2" charset="-122"/>
                <a:ea typeface="华文中宋" panose="02010600040101010101" pitchFamily="2" charset="-122"/>
                <a:sym typeface="+mn-ea"/>
              </a:rPr>
              <a:t>变动</a:t>
            </a:r>
            <a:endParaRPr kumimoji="0" lang="en-US" alt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10"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graphicFrame>
        <p:nvGraphicFramePr>
          <p:cNvPr id="11" name="表格 10"/>
          <p:cNvGraphicFramePr/>
          <p:nvPr/>
        </p:nvGraphicFramePr>
        <p:xfrm>
          <a:off x="426720" y="855663"/>
          <a:ext cx="8343900" cy="4225925"/>
        </p:xfrm>
        <a:graphic>
          <a:graphicData uri="http://schemas.openxmlformats.org/drawingml/2006/table">
            <a:tbl>
              <a:tblPr firstRow="1" bandRow="1">
                <a:tableStyleId>{5940675A-B579-460E-94D1-54222C63F5DA}</a:tableStyleId>
              </a:tblPr>
              <a:tblGrid>
                <a:gridCol w="3578987"/>
                <a:gridCol w="4764913"/>
              </a:tblGrid>
              <a:tr h="687558">
                <a:tc>
                  <a:txBody>
                    <a:bodyPr/>
                    <a:lstStyle/>
                    <a:p>
                      <a:pPr indent="0" algn="ctr">
                        <a:buNone/>
                      </a:pPr>
                      <a:r>
                        <a:rPr lang="en-US" sz="1600" b="1" dirty="0" err="1">
                          <a:latin typeface="仿宋_GB2312" panose="02010609030101010101" charset="-122"/>
                          <a:ea typeface="仿宋_GB2312" panose="02010609030101010101" charset="-122"/>
                          <a:cs typeface="仿宋_GB2312" panose="02010609030101010101" charset="-122"/>
                        </a:rPr>
                        <a:t>项目</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仿宋_GB2312" panose="02010609030101010101" charset="-122"/>
                          <a:ea typeface="仿宋_GB2312" panose="02010609030101010101" charset="-122"/>
                          <a:cs typeface="仿宋_GB2312" panose="02010609030101010101" charset="-122"/>
                        </a:rPr>
                        <a:t>调整内容</a:t>
                      </a:r>
                      <a:endParaRPr lang="en-US" altLang="en-US" sz="1600" b="1">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2636">
                <a:tc>
                  <a:txBody>
                    <a:bodyPr/>
                    <a:lstStyle/>
                    <a:p>
                      <a:pPr indent="0" algn="ctr">
                        <a:buNone/>
                      </a:pPr>
                      <a:r>
                        <a:rPr lang="en-US" sz="1600" b="1" dirty="0">
                          <a:latin typeface="仿宋_GB2312" panose="02010609030101010101" charset="-122"/>
                          <a:ea typeface="仿宋_GB2312" panose="02010609030101010101" charset="-122"/>
                          <a:cs typeface="仿宋_GB2312" panose="02010609030101010101" charset="-122"/>
                        </a:rPr>
                        <a:t>预算支出相关信息表（财决附01表）</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lvl="1" algn="just">
                        <a:lnSpc>
                          <a:spcPct val="100000"/>
                        </a:lnSpc>
                        <a:spcBef>
                          <a:spcPts val="840"/>
                        </a:spcBef>
                        <a:buClrTx/>
                        <a:buSzTx/>
                        <a:buFontTx/>
                        <a:buNone/>
                      </a:pPr>
                      <a:r>
                        <a:rPr lang="zh-CN" altLang="en-US" sz="1600" b="1" dirty="0">
                          <a:latin typeface="仿宋_GB2312" panose="02010609030101010101" charset="-122"/>
                          <a:ea typeface="仿宋_GB2312" panose="02010609030101010101" charset="-122"/>
                          <a:cs typeface="仿宋_GB2312" panose="02010609030101010101" charset="-122"/>
                        </a:rPr>
                        <a:t>一、报表格式。</a:t>
                      </a:r>
                      <a:r>
                        <a:rPr lang="en-US" sz="1600" dirty="0">
                          <a:latin typeface="仿宋_GB2312" panose="02010609030101010101" charset="-122"/>
                          <a:ea typeface="仿宋_GB2312" panose="02010609030101010101" charset="-122"/>
                          <a:cs typeface="仿宋_GB2312" panose="02010609030101010101" charset="-122"/>
                        </a:rPr>
                        <a:t>1.</a:t>
                      </a:r>
                      <a:r>
                        <a:rPr lang="en-US" sz="1600" dirty="0">
                          <a:latin typeface="仿宋_GB2312" panose="02010609030101010101" charset="-122"/>
                          <a:ea typeface="仿宋_GB2312" panose="02010609030101010101" charset="-122"/>
                          <a:cs typeface="仿宋_GB2312" panose="02010609030101010101" charset="-122"/>
                          <a:sym typeface="+mn-ea"/>
                        </a:rPr>
                        <a:t>“小型载客汽车”修改为“小型客车”。2.“大中型载客汽车”修改为“中型客车和大型客车”</a:t>
                      </a:r>
                      <a:endParaRPr lang="en-US" sz="1600" dirty="0">
                        <a:latin typeface="仿宋_GB2312" panose="02010609030101010101" charset="-122"/>
                        <a:ea typeface="仿宋_GB2312" panose="02010609030101010101" charset="-122"/>
                        <a:cs typeface="仿宋_GB2312" panose="02010609030101010101" charset="-122"/>
                      </a:endParaRPr>
                    </a:p>
                    <a:p>
                      <a:pPr marL="0" indent="0" algn="just">
                        <a:lnSpc>
                          <a:spcPct val="100000"/>
                        </a:lnSpc>
                        <a:buNone/>
                      </a:pPr>
                      <a:r>
                        <a:rPr lang="zh-CN" altLang="en-US" sz="1600" b="1" dirty="0">
                          <a:latin typeface="仿宋_GB2312" panose="02010609030101010101" charset="-122"/>
                          <a:ea typeface="仿宋_GB2312" panose="02010609030101010101" charset="-122"/>
                          <a:cs typeface="仿宋_GB2312" panose="02010609030101010101" charset="-122"/>
                        </a:rPr>
                        <a:t>二、</a:t>
                      </a:r>
                      <a:r>
                        <a:rPr lang="en-US" sz="1600" b="1" dirty="0" err="1">
                          <a:latin typeface="仿宋_GB2312" panose="02010609030101010101" charset="-122"/>
                          <a:ea typeface="仿宋_GB2312" panose="02010609030101010101" charset="-122"/>
                          <a:cs typeface="仿宋_GB2312" panose="02010609030101010101" charset="-122"/>
                        </a:rPr>
                        <a:t>编制指南及审核公式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3.调整“货币资金”“房屋”“车辆”等指标的填列要求</a:t>
                      </a:r>
                      <a:r>
                        <a:rPr lang="zh-CN" altLang="en-US" sz="1600" b="0"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4.增加对银行存款和行政单位借款的表内审核公式</a:t>
                      </a:r>
                      <a:endParaRPr lang="en-US" altLang="en-US" sz="16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5731">
                <a:tc>
                  <a:txBody>
                    <a:bodyPr/>
                    <a:lstStyle/>
                    <a:p>
                      <a:pPr indent="0" algn="ctr">
                        <a:buNone/>
                      </a:pPr>
                      <a:r>
                        <a:rPr lang="en-US" sz="1600" b="1" dirty="0">
                          <a:latin typeface="仿宋_GB2312" panose="02010609030101010101" charset="-122"/>
                          <a:ea typeface="仿宋_GB2312" panose="02010609030101010101" charset="-122"/>
                          <a:cs typeface="仿宋_GB2312" panose="02010609030101010101" charset="-122"/>
                        </a:rPr>
                        <a:t>机构运行信息表（财决附03表）</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just">
                        <a:buNone/>
                      </a:pPr>
                      <a:r>
                        <a:rPr lang="en-US" sz="1600" b="1" dirty="0" err="1">
                          <a:latin typeface="仿宋_GB2312" panose="02010609030101010101" charset="-122"/>
                          <a:ea typeface="仿宋_GB2312" panose="02010609030101010101" charset="-122"/>
                          <a:cs typeface="仿宋_GB2312" panose="02010609030101010101" charset="-122"/>
                        </a:rPr>
                        <a:t>一、报表格式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1.“主要领导干部用车”修改为“主要负责人用车”</a:t>
                      </a:r>
                      <a:r>
                        <a:rPr lang="zh-CN" altLang="en-US" sz="1600" b="0"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2.“离退休干部用车”修改为“离退休干部服务用车”</a:t>
                      </a:r>
                      <a:r>
                        <a:rPr lang="zh-CN" altLang="en-US" sz="1600" b="0"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3. </a:t>
                      </a:r>
                      <a:r>
                        <a:rPr lang="en-US" sz="1600" b="0" dirty="0" err="1">
                          <a:latin typeface="仿宋_GB2312" panose="02010609030101010101" charset="-122"/>
                          <a:ea typeface="仿宋_GB2312" panose="02010609030101010101" charset="-122"/>
                          <a:cs typeface="仿宋_GB2312" panose="02010609030101010101" charset="-122"/>
                        </a:rPr>
                        <a:t>增加“资产新增和租用信息</a:t>
                      </a:r>
                      <a:r>
                        <a:rPr lang="en-US" sz="1600" b="0" dirty="0">
                          <a:latin typeface="仿宋_GB2312" panose="02010609030101010101" charset="-122"/>
                          <a:ea typeface="仿宋_GB2312" panose="02010609030101010101" charset="-122"/>
                          <a:cs typeface="仿宋_GB2312" panose="02010609030101010101" charset="-122"/>
                        </a:rPr>
                        <a:t>”</a:t>
                      </a:r>
                      <a:r>
                        <a:rPr lang="zh-CN" altLang="en-US" sz="1600" b="0" dirty="0">
                          <a:latin typeface="仿宋_GB2312" panose="02010609030101010101" charset="-122"/>
                          <a:ea typeface="仿宋_GB2312" panose="02010609030101010101" charset="-122"/>
                          <a:cs typeface="仿宋_GB2312" panose="02010609030101010101" charset="-122"/>
                        </a:rPr>
                        <a:t>（</a:t>
                      </a:r>
                      <a:r>
                        <a:rPr lang="en-US" sz="1600" b="0" dirty="0" err="1">
                          <a:latin typeface="仿宋_GB2312" panose="02010609030101010101" charset="-122"/>
                          <a:ea typeface="仿宋_GB2312" panose="02010609030101010101" charset="-122"/>
                          <a:cs typeface="仿宋_GB2312" panose="02010609030101010101" charset="-122"/>
                        </a:rPr>
                        <a:t>中央单位填报</a:t>
                      </a:r>
                      <a:r>
                        <a:rPr lang="zh-CN" altLang="en-US" sz="1600" b="0" dirty="0">
                          <a:latin typeface="仿宋_GB2312" panose="02010609030101010101" charset="-122"/>
                          <a:ea typeface="仿宋_GB2312" panose="02010609030101010101" charset="-122"/>
                          <a:cs typeface="仿宋_GB2312" panose="02010609030101010101" charset="-122"/>
                        </a:rPr>
                        <a:t>）</a:t>
                      </a:r>
                      <a:endParaRPr lang="en-US" sz="1600" b="1" dirty="0">
                        <a:latin typeface="仿宋_GB2312" panose="02010609030101010101" charset="-122"/>
                        <a:ea typeface="仿宋_GB2312" panose="02010609030101010101" charset="-122"/>
                        <a:cs typeface="仿宋_GB2312" panose="02010609030101010101" charset="-122"/>
                      </a:endParaRPr>
                    </a:p>
                    <a:p>
                      <a:pPr indent="0" algn="just">
                        <a:buNone/>
                      </a:pPr>
                      <a:r>
                        <a:rPr lang="en-US" sz="1600" b="1" dirty="0" err="1">
                          <a:latin typeface="仿宋_GB2312" panose="02010609030101010101" charset="-122"/>
                          <a:ea typeface="仿宋_GB2312" panose="02010609030101010101" charset="-122"/>
                          <a:cs typeface="仿宋_GB2312" panose="02010609030101010101" charset="-122"/>
                        </a:rPr>
                        <a:t>二、编制指南及审核公式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4.根据报表格式相应调整编制说明及表内表间审核公式</a:t>
                      </a:r>
                      <a:endParaRPr lang="en-US" altLang="en-US" sz="16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advTm="31783">
        <p14:pan dir="u"/>
      </p:transition>
    </mc:Choice>
    <mc:Fallback>
      <p:transition spd="slow" advTm="31783">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13314"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8" name="文本框 7"/>
          <p:cNvSpPr txBox="1"/>
          <p:nvPr/>
        </p:nvSpPr>
        <p:spPr>
          <a:xfrm>
            <a:off x="5283695" y="163249"/>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lang="en-US" altLang="zh-CN"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1.</a:t>
            </a:r>
            <a:r>
              <a:rPr lang="zh-CN" altLang="en-US"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主要</a:t>
            </a:r>
            <a:r>
              <a:rPr lang="zh-CN" altLang="en-US" b="1" dirty="0">
                <a:solidFill>
                  <a:schemeClr val="tx1">
                    <a:lumMod val="85000"/>
                    <a:lumOff val="15000"/>
                  </a:schemeClr>
                </a:solidFill>
                <a:latin typeface="华文中宋" panose="02010600040101010101" pitchFamily="2" charset="-122"/>
                <a:ea typeface="华文中宋" panose="02010600040101010101" pitchFamily="2" charset="-122"/>
                <a:sym typeface="+mn-ea"/>
              </a:rPr>
              <a:t>变动</a:t>
            </a:r>
            <a:endParaRPr kumimoji="0" lang="en-US" alt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10"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graphicFrame>
        <p:nvGraphicFramePr>
          <p:cNvPr id="12" name="表格 11"/>
          <p:cNvGraphicFramePr/>
          <p:nvPr/>
        </p:nvGraphicFramePr>
        <p:xfrm>
          <a:off x="198120" y="975360"/>
          <a:ext cx="8580120" cy="3952876"/>
        </p:xfrm>
        <a:graphic>
          <a:graphicData uri="http://schemas.openxmlformats.org/drawingml/2006/table">
            <a:tbl>
              <a:tblPr firstRow="1" bandRow="1">
                <a:tableStyleId>{5940675A-B579-460E-94D1-54222C63F5DA}</a:tableStyleId>
              </a:tblPr>
              <a:tblGrid>
                <a:gridCol w="3680310"/>
                <a:gridCol w="4899810"/>
              </a:tblGrid>
              <a:tr h="941786">
                <a:tc>
                  <a:txBody>
                    <a:bodyPr/>
                    <a:lstStyle/>
                    <a:p>
                      <a:pPr indent="0" algn="ctr">
                        <a:buNone/>
                      </a:pPr>
                      <a:r>
                        <a:rPr lang="en-US" sz="1600" b="1" dirty="0" err="1">
                          <a:latin typeface="仿宋_GB2312" panose="02010609030101010101" charset="-122"/>
                          <a:ea typeface="仿宋_GB2312" panose="02010609030101010101" charset="-122"/>
                          <a:cs typeface="仿宋_GB2312" panose="02010609030101010101" charset="-122"/>
                        </a:rPr>
                        <a:t>项目</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仿宋_GB2312" panose="02010609030101010101" charset="-122"/>
                          <a:ea typeface="仿宋_GB2312" panose="02010609030101010101" charset="-122"/>
                          <a:cs typeface="仿宋_GB2312" panose="02010609030101010101" charset="-122"/>
                        </a:rPr>
                        <a:t>调整内容</a:t>
                      </a:r>
                      <a:endParaRPr lang="en-US" altLang="en-US" sz="1600" b="1">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11090">
                <a:tc>
                  <a:txBody>
                    <a:bodyPr/>
                    <a:lstStyle/>
                    <a:p>
                      <a:pPr indent="0" algn="ctr">
                        <a:buNone/>
                      </a:pPr>
                      <a:r>
                        <a:rPr lang="en-US" sz="1600" b="1" dirty="0">
                          <a:latin typeface="仿宋_GB2312" panose="02010609030101010101" charset="-122"/>
                          <a:ea typeface="仿宋_GB2312" panose="02010609030101010101" charset="-122"/>
                          <a:cs typeface="仿宋_GB2312" panose="02010609030101010101" charset="-122"/>
                        </a:rPr>
                        <a:t>基本支出分项目收入支出情况表（财决F05表）</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dirty="0" err="1">
                          <a:latin typeface="仿宋_GB2312" panose="02010609030101010101" charset="-122"/>
                          <a:ea typeface="仿宋_GB2312" panose="02010609030101010101" charset="-122"/>
                          <a:cs typeface="仿宋_GB2312" panose="02010609030101010101" charset="-122"/>
                        </a:rPr>
                        <a:t>一、报表格式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1.增加</a:t>
                      </a:r>
                      <a:r>
                        <a:rPr lang="en-US" sz="1600" b="1" dirty="0">
                          <a:solidFill>
                            <a:srgbClr val="FF0000"/>
                          </a:solidFill>
                          <a:latin typeface="仿宋_GB2312" panose="02010609030101010101" charset="-122"/>
                          <a:ea typeface="仿宋_GB2312" panose="02010609030101010101" charset="-122"/>
                          <a:cs typeface="仿宋_GB2312" panose="02010609030101010101" charset="-122"/>
                        </a:rPr>
                        <a:t>“二级项目类别”</a:t>
                      </a:r>
                      <a:r>
                        <a:rPr lang="en-US" sz="1600" b="0" dirty="0">
                          <a:latin typeface="仿宋_GB2312" panose="02010609030101010101" charset="-122"/>
                          <a:ea typeface="仿宋_GB2312" panose="02010609030101010101" charset="-122"/>
                          <a:cs typeface="仿宋_GB2312" panose="02010609030101010101" charset="-122"/>
                        </a:rPr>
                        <a:t>指标，枚举为“人员类”“公用经费”</a:t>
                      </a:r>
                      <a:r>
                        <a:rPr lang="zh-CN" altLang="en-US" sz="1600" b="0"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2.“使用非财政拨款结余”名称修改为</a:t>
                      </a:r>
                      <a:r>
                        <a:rPr lang="en-US" sz="1600" b="1" dirty="0">
                          <a:solidFill>
                            <a:srgbClr val="FF0000"/>
                          </a:solidFill>
                          <a:latin typeface="仿宋_GB2312" panose="02010609030101010101" charset="-122"/>
                          <a:ea typeface="仿宋_GB2312" panose="02010609030101010101" charset="-122"/>
                          <a:cs typeface="仿宋_GB2312" panose="02010609030101010101" charset="-122"/>
                        </a:rPr>
                        <a:t>“使用非财政拨款结余和专用结余”</a:t>
                      </a:r>
                      <a:endParaRPr lang="en-US" sz="1600" b="1" dirty="0">
                        <a:solidFill>
                          <a:srgbClr val="FF0000"/>
                        </a:solidFill>
                        <a:latin typeface="仿宋_GB2312" panose="02010609030101010101" charset="-122"/>
                        <a:ea typeface="仿宋_GB2312" panose="02010609030101010101" charset="-122"/>
                        <a:cs typeface="仿宋_GB2312" panose="02010609030101010101" charset="-122"/>
                      </a:endParaRPr>
                    </a:p>
                    <a:p>
                      <a:pPr indent="0" algn="l">
                        <a:buNone/>
                      </a:pPr>
                      <a:endParaRPr lang="en-US" sz="1600" b="0" dirty="0">
                        <a:latin typeface="仿宋_GB2312" panose="02010609030101010101" charset="-122"/>
                        <a:ea typeface="仿宋_GB2312" panose="02010609030101010101" charset="-122"/>
                        <a:cs typeface="仿宋_GB2312" panose="02010609030101010101" charset="-122"/>
                      </a:endParaRPr>
                    </a:p>
                    <a:p>
                      <a:pPr indent="0" algn="l">
                        <a:buNone/>
                      </a:pPr>
                      <a:r>
                        <a:rPr lang="en-US" sz="1600" b="1" dirty="0" err="1">
                          <a:latin typeface="仿宋_GB2312" panose="02010609030101010101" charset="-122"/>
                          <a:ea typeface="仿宋_GB2312" panose="02010609030101010101" charset="-122"/>
                          <a:cs typeface="仿宋_GB2312" panose="02010609030101010101" charset="-122"/>
                        </a:rPr>
                        <a:t>二、编制指南及审核公式</a:t>
                      </a:r>
                      <a:r>
                        <a:rPr lang="zh-CN" altLang="en-US" sz="1600" b="1"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3.调整“一级项目名称”“一级项目代码”“二级项目代码”填列要求</a:t>
                      </a:r>
                      <a:r>
                        <a:rPr lang="zh-CN" altLang="en-US" sz="1600" b="0" dirty="0">
                          <a:latin typeface="仿宋_GB2312" panose="02010609030101010101" charset="-122"/>
                          <a:ea typeface="仿宋_GB2312" panose="02010609030101010101" charset="-122"/>
                          <a:cs typeface="仿宋_GB2312" panose="02010609030101010101" charset="-122"/>
                        </a:rPr>
                        <a:t>。</a:t>
                      </a:r>
                      <a:r>
                        <a:rPr lang="en-US" sz="1600" b="0" dirty="0">
                          <a:latin typeface="仿宋_GB2312" panose="02010609030101010101" charset="-122"/>
                          <a:ea typeface="仿宋_GB2312" panose="02010609030101010101" charset="-122"/>
                          <a:cs typeface="仿宋_GB2312" panose="02010609030101010101" charset="-122"/>
                        </a:rPr>
                        <a:t>4.根据报表格式相应调整编制说明及表内表间审核公式</a:t>
                      </a:r>
                      <a:endParaRPr lang="en-US" altLang="en-US" sz="1600" b="1" dirty="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advTm="26809">
        <p14:pan dir="u"/>
      </p:transition>
    </mc:Choice>
    <mc:Fallback>
      <p:transition spd="slow" advTm="26809">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13314" name="组合 42"/>
          <p:cNvGrpSpPr/>
          <p:nvPr/>
        </p:nvGrpSpPr>
        <p:grpSpPr>
          <a:xfrm>
            <a:off x="-15875" y="0"/>
            <a:ext cx="9155113" cy="855663"/>
            <a:chOff x="-13961" y="0"/>
            <a:chExt cx="12205961" cy="1141756"/>
          </a:xfrm>
        </p:grpSpPr>
        <p:sp>
          <p:nvSpPr>
            <p:cNvPr id="30" name="矩形 29"/>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31" name="任意多边形 30"/>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8" name="文本框 7"/>
          <p:cNvSpPr txBox="1"/>
          <p:nvPr/>
        </p:nvSpPr>
        <p:spPr>
          <a:xfrm>
            <a:off x="5283695" y="163249"/>
            <a:ext cx="3828842" cy="368300"/>
          </a:xfrm>
          <a:prstGeom prst="rect">
            <a:avLst/>
          </a:prstGeom>
          <a:noFill/>
        </p:spPr>
        <p:txBody>
          <a:bodyPr>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lang="en-US" altLang="zh-CN"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1.</a:t>
            </a:r>
            <a:r>
              <a:rPr lang="zh-CN" altLang="en-US"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主要</a:t>
            </a:r>
            <a:r>
              <a:rPr lang="zh-CN" altLang="en-US" b="1" dirty="0">
                <a:solidFill>
                  <a:schemeClr val="tx1">
                    <a:lumMod val="85000"/>
                    <a:lumOff val="15000"/>
                  </a:schemeClr>
                </a:solidFill>
                <a:latin typeface="华文中宋" panose="02010600040101010101" pitchFamily="2" charset="-122"/>
                <a:ea typeface="华文中宋" panose="02010600040101010101" pitchFamily="2" charset="-122"/>
                <a:sym typeface="+mn-ea"/>
              </a:rPr>
              <a:t>变动</a:t>
            </a:r>
            <a:endParaRPr kumimoji="0" lang="en-US" altLang="zh-CN" b="1"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
        <p:nvSpPr>
          <p:cNvPr id="10"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sp>
        <p:nvSpPr>
          <p:cNvPr id="11" name="文本框 3"/>
          <p:cNvSpPr txBox="1"/>
          <p:nvPr/>
        </p:nvSpPr>
        <p:spPr>
          <a:xfrm>
            <a:off x="683894" y="1401098"/>
            <a:ext cx="7656541" cy="2388120"/>
          </a:xfrm>
          <a:prstGeom prst="rect">
            <a:avLst/>
          </a:prstGeom>
          <a:noFill/>
        </p:spPr>
        <p:txBody>
          <a:bodyPr wrap="square" rtlCol="0">
            <a:spAutoFit/>
          </a:bodyPr>
          <a:lstStyle/>
          <a:p>
            <a:pPr marL="457200" indent="-457200" algn="just">
              <a:buFont typeface="+mj-lt"/>
              <a:buAutoNum type="arabicPeriod"/>
            </a:pPr>
            <a:r>
              <a:rPr lang="zh-CN" altLang="en-US" sz="2400" dirty="0" smtClean="0"/>
              <a:t>财</a:t>
            </a:r>
            <a:r>
              <a:rPr lang="zh-CN" altLang="en-US" sz="2400" dirty="0"/>
              <a:t>决05-2表、财决06表、财决08-2表、财决10-2表中，“二级项目名称”、“二级项目类别”、“基建项目属性”今年属于必填项；      </a:t>
            </a:r>
            <a:endParaRPr lang="zh-CN" altLang="en-US" sz="2400" dirty="0"/>
          </a:p>
          <a:p>
            <a:pPr marL="457200" indent="-457200" algn="just">
              <a:buFont typeface="+mj-lt"/>
              <a:buAutoNum type="arabicPeriod"/>
            </a:pPr>
            <a:endParaRPr lang="zh-CN" altLang="en-US" sz="2400" dirty="0"/>
          </a:p>
          <a:p>
            <a:pPr marL="457200" indent="-457200" algn="just">
              <a:buFont typeface="+mj-lt"/>
              <a:buAutoNum type="arabicPeriod"/>
            </a:pPr>
            <a:r>
              <a:rPr lang="zh-CN" altLang="en-US" sz="2400" dirty="0" smtClean="0"/>
              <a:t>财</a:t>
            </a:r>
            <a:r>
              <a:rPr lang="zh-CN" altLang="en-US" sz="2400" dirty="0"/>
              <a:t>决附05表中，“二级项目名称”、“二级项目类别”今年属于必填项。</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300" advTm="26809">
        <p14:pan dir="u"/>
      </p:transition>
    </mc:Choice>
    <mc:Fallback>
      <p:transition spd="slow" advTm="26809">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5685">
                <a:solidFill>
                  <a:schemeClr val="tx1"/>
                </a:solidFill>
                <a:latin typeface="Calibri" panose="020F0502020204030204" charset="0"/>
                <a:ea typeface="宋体" panose="02010600030101010101" pitchFamily="2" charset="-122"/>
              </a:defRPr>
            </a:lvl1pPr>
            <a:lvl2pPr marL="1320800" indent="-508000">
              <a:spcBef>
                <a:spcPct val="20000"/>
              </a:spcBef>
              <a:buFont typeface="Arial" panose="020B0604020202020204" pitchFamily="34" charset="0"/>
              <a:buChar char="–"/>
              <a:defRPr sz="4980">
                <a:solidFill>
                  <a:schemeClr val="tx1"/>
                </a:solidFill>
                <a:latin typeface="Calibri" panose="020F0502020204030204" charset="0"/>
                <a:ea typeface="宋体" panose="02010600030101010101" pitchFamily="2" charset="-122"/>
              </a:defRPr>
            </a:lvl2pPr>
            <a:lvl3pPr marL="2032000" indent="-406400">
              <a:spcBef>
                <a:spcPct val="20000"/>
              </a:spcBef>
              <a:buFont typeface="Arial" panose="020B0604020202020204" pitchFamily="34" charset="0"/>
              <a:buChar char="•"/>
              <a:defRPr sz="4265">
                <a:solidFill>
                  <a:schemeClr val="tx1"/>
                </a:solidFill>
                <a:latin typeface="Calibri" panose="020F0502020204030204" charset="0"/>
                <a:ea typeface="宋体" panose="02010600030101010101" pitchFamily="2" charset="-122"/>
              </a:defRPr>
            </a:lvl3pPr>
            <a:lvl4pPr marL="28448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4pPr>
            <a:lvl5pPr marL="36576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5pPr>
            <a:lvl6pPr marL="44704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6pPr>
            <a:lvl7pPr marL="52832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7pPr>
            <a:lvl8pPr marL="60960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8pPr>
            <a:lvl9pPr marL="69088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9pPr>
          </a:lstStyle>
          <a:p>
            <a:pPr>
              <a:spcBef>
                <a:spcPct val="0"/>
              </a:spcBef>
              <a:buFontTx/>
              <a:buNone/>
            </a:pPr>
            <a:fld id="{86DE222B-3783-41B6-A0EF-BBB5EAD0D94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22" name="文本框 21"/>
          <p:cNvSpPr txBox="1"/>
          <p:nvPr/>
        </p:nvSpPr>
        <p:spPr>
          <a:xfrm>
            <a:off x="5141455" y="237007"/>
            <a:ext cx="3828842" cy="368300"/>
          </a:xfrm>
          <a:prstGeom prst="rect">
            <a:avLst/>
          </a:prstGeom>
          <a:noFill/>
        </p:spPr>
        <p:txBody>
          <a:bodyPr wrap="square">
            <a:spAutoFit/>
            <a:scene3d>
              <a:camera prst="orthographicFront"/>
              <a:lightRig rig="threePt" dir="t"/>
            </a:scene3d>
            <a:sp3d contourW="12700"/>
          </a:bodyPr>
          <a:lstStyle/>
          <a:p>
            <a:pPr algn="ctr" defTabSz="1625600">
              <a:defRPr/>
            </a:pPr>
            <a:r>
              <a:rPr lang="zh-CN" altLang="en-US" sz="1800" b="1" dirty="0">
                <a:latin typeface="方正小标宋_GBK" panose="02000000000000000000" charset="-122"/>
                <a:ea typeface="方正小标宋_GBK" panose="02000000000000000000" charset="-122"/>
                <a:sym typeface="+mn-ea"/>
              </a:rPr>
              <a:t>封面</a:t>
            </a:r>
            <a:endParaRPr lang="zh-CN" altLang="en-US" sz="1800" b="1" dirty="0">
              <a:latin typeface="方正小标宋_GBK" panose="02000000000000000000" charset="-122"/>
              <a:ea typeface="方正小标宋_GBK" panose="02000000000000000000" charset="-122"/>
              <a:sym typeface="+mn-ea"/>
            </a:endParaRPr>
          </a:p>
        </p:txBody>
      </p:sp>
      <p:sp>
        <p:nvSpPr>
          <p:cNvPr id="55"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6975" y="604520"/>
            <a:ext cx="7010400" cy="4437380"/>
          </a:xfrm>
          <a:prstGeom prst="rect">
            <a:avLst/>
          </a:prstGeom>
        </p:spPr>
      </p:pic>
    </p:spTree>
  </p:cSld>
  <p:clrMapOvr>
    <a:masterClrMapping/>
  </p:clrMapOvr>
  <p:transition spd="slow" advTm="88477">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135890" y="221933"/>
            <a:ext cx="3587115" cy="411480"/>
          </a:xfrm>
        </p:spPr>
        <p:txBody>
          <a:bodyPr/>
          <a:lstStyle/>
          <a:p>
            <a:endParaRPr lang="zh-CN" altLang="en-US"/>
          </a:p>
        </p:txBody>
      </p:sp>
      <p:sp>
        <p:nvSpPr>
          <p:cNvPr id="5" name="副标题 4"/>
          <p:cNvSpPr>
            <a:spLocks noGrp="1"/>
          </p:cNvSpPr>
          <p:nvPr>
            <p:ph type="subTitle" idx="1"/>
          </p:nvPr>
        </p:nvSpPr>
        <p:spPr>
          <a:xfrm>
            <a:off x="5353050" y="244793"/>
            <a:ext cx="3740150" cy="365760"/>
          </a:xfrm>
        </p:spPr>
        <p:txBody>
          <a:bodyPr/>
          <a:lstStyle/>
          <a:p>
            <a:endParaRPr lang="zh-CN" altLang="en-US"/>
          </a:p>
        </p:txBody>
      </p:sp>
      <p:grpSp>
        <p:nvGrpSpPr>
          <p:cNvPr id="11266" name="组合 70"/>
          <p:cNvGrpSpPr/>
          <p:nvPr/>
        </p:nvGrpSpPr>
        <p:grpSpPr>
          <a:xfrm>
            <a:off x="294005" y="906780"/>
            <a:ext cx="8496300" cy="1282065"/>
            <a:chOff x="1250359" y="513882"/>
            <a:chExt cx="26623275" cy="241822"/>
          </a:xfrm>
        </p:grpSpPr>
        <p:sp>
          <p:nvSpPr>
            <p:cNvPr id="72" name="矩形 71"/>
            <p:cNvSpPr/>
            <p:nvPr/>
          </p:nvSpPr>
          <p:spPr>
            <a:xfrm>
              <a:off x="1250359" y="513882"/>
              <a:ext cx="26623275" cy="241822"/>
            </a:xfrm>
            <a:prstGeom prst="rect">
              <a:avLst/>
            </a:prstGeom>
            <a:noFill/>
            <a:ln>
              <a:solidFill>
                <a:schemeClr val="accent1">
                  <a:lumMod val="75000"/>
                </a:schemeClr>
              </a:solidFill>
            </a:ln>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11268" name="文本框 72"/>
            <p:cNvSpPr txBox="1"/>
            <p:nvPr/>
          </p:nvSpPr>
          <p:spPr>
            <a:xfrm>
              <a:off x="1250362" y="546768"/>
              <a:ext cx="26284570" cy="179779"/>
            </a:xfrm>
            <a:prstGeom prst="rect">
              <a:avLst/>
            </a:prstGeom>
            <a:noFill/>
          </p:spPr>
          <p:style>
            <a:lnRef idx="3">
              <a:schemeClr val="lt1"/>
            </a:lnRef>
            <a:fillRef idx="1">
              <a:schemeClr val="accent2"/>
            </a:fillRef>
            <a:effectRef idx="1">
              <a:schemeClr val="accent2"/>
            </a:effectRef>
            <a:fontRef idx="minor">
              <a:schemeClr val="lt1"/>
            </a:fontRef>
          </p:style>
          <p:txBody>
            <a:bodyPr wrap="square" anchor="t" anchorCtr="0">
              <a:spAutoFit/>
            </a:bodyPr>
            <a:lstStyle/>
            <a:p>
              <a:pPr algn="l">
                <a:lnSpc>
                  <a:spcPct val="100000"/>
                </a:lnSpc>
                <a:buClrTx/>
                <a:buSzTx/>
                <a:buNone/>
              </a:pPr>
              <a:r>
                <a:rPr sz="2000" b="1" dirty="0">
                  <a:solidFill>
                    <a:schemeClr val="tx1"/>
                  </a:solidFill>
                  <a:latin typeface="+mn-ea"/>
                  <a:ea typeface="+mn-ea"/>
                  <a:cs typeface="+mn-ea"/>
                </a:rPr>
                <a:t>部门决算，</a:t>
              </a:r>
              <a:r>
                <a:rPr sz="1800" dirty="0">
                  <a:solidFill>
                    <a:schemeClr val="tx1"/>
                  </a:solidFill>
                  <a:latin typeface="+mn-ea"/>
                  <a:ea typeface="+mn-ea"/>
                  <a:cs typeface="+mn-ea"/>
                </a:rPr>
                <a:t>是指各部门依据国家有关法律法规规定及其履行职能情况编制，反映部门所有预算收支和结余</a:t>
              </a:r>
              <a:r>
                <a:rPr sz="1800" b="1" dirty="0">
                  <a:solidFill>
                    <a:srgbClr val="FF0000"/>
                  </a:solidFill>
                  <a:latin typeface="+mn-ea"/>
                  <a:ea typeface="+mn-ea"/>
                  <a:cs typeface="+mn-ea"/>
                </a:rPr>
                <a:t>执行结果</a:t>
              </a:r>
              <a:r>
                <a:rPr sz="1800" dirty="0">
                  <a:solidFill>
                    <a:schemeClr val="tx1"/>
                  </a:solidFill>
                  <a:latin typeface="+mn-ea"/>
                  <a:ea typeface="+mn-ea"/>
                  <a:cs typeface="+mn-ea"/>
                </a:rPr>
                <a:t>及绩效等情况的综合性年度报告，</a:t>
              </a:r>
              <a:r>
                <a:rPr sz="1800" b="1" u="sng" dirty="0">
                  <a:solidFill>
                    <a:srgbClr val="FF0000"/>
                  </a:solidFill>
                  <a:latin typeface="+mn-ea"/>
                  <a:ea typeface="+mn-ea"/>
                  <a:cs typeface="+mn-ea"/>
                </a:rPr>
                <a:t>是改进部门预算执行以及编制后续年度部门预算的参考和依据。</a:t>
              </a:r>
              <a:endParaRPr sz="1800" b="1" u="sng" dirty="0">
                <a:solidFill>
                  <a:srgbClr val="FF0000"/>
                </a:solidFill>
                <a:latin typeface="+mn-ea"/>
                <a:ea typeface="+mn-ea"/>
                <a:cs typeface="+mn-ea"/>
              </a:endParaRPr>
            </a:p>
          </p:txBody>
        </p:sp>
      </p:grpSp>
      <p:grpSp>
        <p:nvGrpSpPr>
          <p:cNvPr id="11269" name="组合 41"/>
          <p:cNvGrpSpPr/>
          <p:nvPr/>
        </p:nvGrpSpPr>
        <p:grpSpPr>
          <a:xfrm>
            <a:off x="0" y="5715"/>
            <a:ext cx="9155113" cy="855663"/>
            <a:chOff x="-13961" y="0"/>
            <a:chExt cx="12205961" cy="1141756"/>
          </a:xfrm>
        </p:grpSpPr>
        <p:grpSp>
          <p:nvGrpSpPr>
            <p:cNvPr id="11270" name="组合 42"/>
            <p:cNvGrpSpPr/>
            <p:nvPr/>
          </p:nvGrpSpPr>
          <p:grpSpPr>
            <a:xfrm>
              <a:off x="-13961" y="0"/>
              <a:ext cx="12205961" cy="1141756"/>
              <a:chOff x="-13961" y="0"/>
              <a:chExt cx="12205961" cy="1141756"/>
            </a:xfrm>
          </p:grpSpPr>
          <p:sp>
            <p:nvSpPr>
              <p:cNvPr id="47" name="矩形 4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sp>
          <p:nvSpPr>
            <p:cNvPr id="46" name="文本框 45"/>
            <p:cNvSpPr txBox="1"/>
            <p:nvPr/>
          </p:nvSpPr>
          <p:spPr>
            <a:xfrm>
              <a:off x="6837445" y="445772"/>
              <a:ext cx="5104765" cy="491442"/>
            </a:xfrm>
            <a:prstGeom prst="rect">
              <a:avLst/>
            </a:prstGeom>
            <a:noFill/>
          </p:spPr>
          <p:txBody>
            <a:bodyPr wrap="square">
              <a:spAutoFit/>
              <a:scene3d>
                <a:camera prst="orthographicFront"/>
                <a:lightRig rig="threePt" dir="t"/>
              </a:scene3d>
              <a:sp3d contourW="12700"/>
            </a:bodyPr>
            <a:lstStyle/>
            <a:p>
              <a:pPr marR="0" algn="ctr" defTabSz="914400" fontAlgn="auto">
                <a:lnSpc>
                  <a:spcPct val="100000"/>
                </a:lnSpc>
                <a:spcBef>
                  <a:spcPts val="0"/>
                </a:spcBef>
                <a:spcAft>
                  <a:spcPts val="0"/>
                </a:spcAft>
                <a:buClrTx/>
                <a:buSzTx/>
                <a:buFontTx/>
                <a:buNone/>
                <a:defRPr/>
              </a:pPr>
              <a:r>
                <a:rPr kumimoji="0" lang="zh-CN" altLang="en-US" sz="18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rPr>
                <a:t>（一）定义和组成</a:t>
              </a:r>
              <a:endParaRPr kumimoji="0" lang="zh-CN" altLang="en-US" sz="18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grpSp>
      <p:sp>
        <p:nvSpPr>
          <p:cNvPr id="11274" name="Rectangle 23"/>
          <p:cNvSpPr/>
          <p:nvPr/>
        </p:nvSpPr>
        <p:spPr>
          <a:xfrm>
            <a:off x="1150938" y="2774792"/>
            <a:ext cx="309880" cy="106680"/>
          </a:xfrm>
          <a:prstGeom prst="rect">
            <a:avLst/>
          </a:prstGeom>
          <a:noFill/>
          <a:ln w="9525">
            <a:noFill/>
          </a:ln>
        </p:spPr>
        <p:txBody>
          <a:bodyPr wrap="none" anchor="ctr" anchorCtr="0">
            <a:spAutoFit/>
          </a:bodyPr>
          <a:lstStyle/>
          <a:p>
            <a:endParaRPr lang="zh-CN" altLang="en-US" sz="100" dirty="0">
              <a:latin typeface="Arial" panose="020B0604020202020204" pitchFamily="34" charset="0"/>
              <a:ea typeface="宋体" panose="02010600030101010101" pitchFamily="2" charset="-122"/>
            </a:endParaRPr>
          </a:p>
        </p:txBody>
      </p:sp>
      <p:sp>
        <p:nvSpPr>
          <p:cNvPr id="6" name="文本框 5"/>
          <p:cNvSpPr txBox="1"/>
          <p:nvPr/>
        </p:nvSpPr>
        <p:spPr>
          <a:xfrm>
            <a:off x="462707" y="2404110"/>
            <a:ext cx="4175393" cy="2031325"/>
          </a:xfrm>
          <a:prstGeom prst="rect">
            <a:avLst/>
          </a:prstGeom>
          <a:noFill/>
          <a:ln>
            <a:solidFill>
              <a:srgbClr val="92D05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l">
              <a:buClrTx/>
              <a:buSzTx/>
              <a:buFontTx/>
            </a:pPr>
            <a:r>
              <a:rPr sz="1800" b="1" dirty="0" err="1">
                <a:solidFill>
                  <a:schemeClr val="tx1"/>
                </a:solidFill>
                <a:latin typeface="+mn-ea"/>
                <a:ea typeface="+mn-ea"/>
                <a:cs typeface="+mn-ea"/>
              </a:rPr>
              <a:t>各部门</a:t>
            </a:r>
            <a:r>
              <a:rPr lang="zh-CN" altLang="en-US" sz="1800" b="1" dirty="0">
                <a:solidFill>
                  <a:schemeClr val="tx1"/>
                </a:solidFill>
                <a:latin typeface="+mn-ea"/>
                <a:ea typeface="+mn-ea"/>
                <a:cs typeface="+mn-ea"/>
              </a:rPr>
              <a:t>：</a:t>
            </a:r>
            <a:r>
              <a:rPr sz="1800" dirty="0" err="1">
                <a:solidFill>
                  <a:schemeClr val="tx1"/>
                </a:solidFill>
                <a:latin typeface="+mn-ea"/>
                <a:ea typeface="+mn-ea"/>
                <a:cs typeface="+mn-ea"/>
              </a:rPr>
              <a:t>是指与本级政府财政部门直接发生预算缴拨款关系的国家机关、政党组织、事业单位、社会团体和其他单位，涵盖范围</a:t>
            </a:r>
            <a:r>
              <a:rPr sz="1800" b="1" dirty="0" err="1">
                <a:solidFill>
                  <a:schemeClr val="tx1"/>
                </a:solidFill>
                <a:latin typeface="+mn-ea"/>
                <a:ea typeface="+mn-ea"/>
                <a:cs typeface="+mn-ea"/>
              </a:rPr>
              <a:t>与部门预算</a:t>
            </a:r>
            <a:r>
              <a:rPr sz="1800" dirty="0" err="1">
                <a:solidFill>
                  <a:schemeClr val="tx1"/>
                </a:solidFill>
                <a:latin typeface="+mn-ea"/>
                <a:ea typeface="+mn-ea"/>
                <a:cs typeface="+mn-ea"/>
              </a:rPr>
              <a:t>相对应</a:t>
            </a:r>
            <a:r>
              <a:rPr sz="1800" dirty="0">
                <a:solidFill>
                  <a:schemeClr val="tx1"/>
                </a:solidFill>
                <a:latin typeface="+mn-ea"/>
                <a:ea typeface="+mn-ea"/>
                <a:cs typeface="+mn-ea"/>
              </a:rPr>
              <a:t>。</a:t>
            </a:r>
            <a:endParaRPr sz="1800" dirty="0">
              <a:solidFill>
                <a:schemeClr val="tx1"/>
              </a:solidFill>
              <a:latin typeface="+mn-ea"/>
              <a:ea typeface="+mn-ea"/>
              <a:cs typeface="+mn-ea"/>
            </a:endParaRPr>
          </a:p>
          <a:p>
            <a:pPr algn="l">
              <a:buClrTx/>
              <a:buSzTx/>
              <a:buFontTx/>
            </a:pPr>
            <a:endParaRPr sz="1800" dirty="0">
              <a:solidFill>
                <a:schemeClr val="tx1"/>
              </a:solidFill>
              <a:latin typeface="+mn-ea"/>
              <a:ea typeface="+mn-ea"/>
              <a:cs typeface="+mn-ea"/>
            </a:endParaRPr>
          </a:p>
          <a:p>
            <a:pPr algn="l">
              <a:buClrTx/>
              <a:buSzTx/>
              <a:buFontTx/>
            </a:pPr>
            <a:r>
              <a:rPr sz="1800" b="1" dirty="0" err="1">
                <a:solidFill>
                  <a:schemeClr val="tx1"/>
                </a:solidFill>
                <a:latin typeface="+mn-ea"/>
                <a:ea typeface="+mn-ea"/>
                <a:cs typeface="+mn-ea"/>
              </a:rPr>
              <a:t>各单位</a:t>
            </a:r>
            <a:r>
              <a:rPr lang="zh-CN" altLang="en-US" sz="1800" b="1" dirty="0">
                <a:solidFill>
                  <a:schemeClr val="tx1"/>
                </a:solidFill>
                <a:latin typeface="+mn-ea"/>
                <a:ea typeface="+mn-ea"/>
                <a:cs typeface="+mn-ea"/>
              </a:rPr>
              <a:t>：</a:t>
            </a:r>
            <a:r>
              <a:rPr sz="1800" dirty="0" err="1">
                <a:solidFill>
                  <a:schemeClr val="tx1"/>
                </a:solidFill>
                <a:latin typeface="+mn-ea"/>
                <a:ea typeface="+mn-ea"/>
                <a:cs typeface="+mn-ea"/>
              </a:rPr>
              <a:t>是指</a:t>
            </a:r>
            <a:r>
              <a:rPr sz="1800" b="1" dirty="0" err="1">
                <a:solidFill>
                  <a:schemeClr val="tx1"/>
                </a:solidFill>
                <a:latin typeface="+mn-ea"/>
                <a:ea typeface="+mn-ea"/>
                <a:cs typeface="+mn-ea"/>
              </a:rPr>
              <a:t>部门所属预算单位</a:t>
            </a:r>
            <a:r>
              <a:rPr sz="1800" dirty="0" err="1">
                <a:solidFill>
                  <a:schemeClr val="tx1"/>
                </a:solidFill>
                <a:latin typeface="+mn-ea"/>
                <a:ea typeface="+mn-ea"/>
                <a:cs typeface="+mn-ea"/>
              </a:rPr>
              <a:t>,</a:t>
            </a:r>
            <a:r>
              <a:rPr sz="1800" b="1" u="sng" dirty="0" err="1">
                <a:solidFill>
                  <a:srgbClr val="FF0000"/>
                </a:solidFill>
                <a:latin typeface="+mn-ea"/>
                <a:ea typeface="+mn-ea"/>
                <a:cs typeface="+mn-ea"/>
              </a:rPr>
              <a:t>含经费自理</a:t>
            </a:r>
            <a:r>
              <a:rPr sz="1800" u="sng" dirty="0" err="1">
                <a:solidFill>
                  <a:schemeClr val="tx1"/>
                </a:solidFill>
                <a:latin typeface="+mn-ea"/>
                <a:ea typeface="+mn-ea"/>
                <a:cs typeface="+mn-ea"/>
              </a:rPr>
              <a:t>事业单位</a:t>
            </a:r>
            <a:r>
              <a:rPr sz="1800" u="sng" dirty="0">
                <a:solidFill>
                  <a:schemeClr val="tx1"/>
                </a:solidFill>
                <a:latin typeface="+mn-ea"/>
                <a:ea typeface="+mn-ea"/>
                <a:cs typeface="+mn-ea"/>
              </a:rPr>
              <a:t>。</a:t>
            </a:r>
            <a:endParaRPr lang="zh-CN" altLang="en-US" sz="1800" u="sng" dirty="0">
              <a:solidFill>
                <a:schemeClr val="tx1"/>
              </a:solidFill>
              <a:latin typeface="+mn-ea"/>
              <a:ea typeface="+mn-ea"/>
              <a:cs typeface="+mn-ea"/>
            </a:endParaRPr>
          </a:p>
        </p:txBody>
      </p:sp>
      <p:sp>
        <p:nvSpPr>
          <p:cNvPr id="15" name="文本框 43"/>
          <p:cNvSpPr txBox="1"/>
          <p:nvPr/>
        </p:nvSpPr>
        <p:spPr>
          <a:xfrm>
            <a:off x="194854" y="203358"/>
            <a:ext cx="6596062" cy="460375"/>
          </a:xfrm>
          <a:prstGeom prst="rect">
            <a:avLst/>
          </a:prstGeom>
          <a:noFill/>
          <a:ln w="9525">
            <a:noFill/>
          </a:ln>
        </p:spPr>
        <p:txBody>
          <a:bodyPr wrap="square" anchor="t" anchorCtr="0">
            <a:spAutoFit/>
          </a:bodyPr>
          <a:lstStyle/>
          <a:p>
            <a:pPr>
              <a:buClrTx/>
              <a:buFontTx/>
            </a:pPr>
            <a:r>
              <a:rPr lang="zh-CN" altLang="en-US" sz="2400" b="1" dirty="0">
                <a:latin typeface="方正小标宋简体" panose="02010601030101010101" pitchFamily="65" charset="-122"/>
                <a:ea typeface="方正小标宋简体" panose="02010601030101010101" pitchFamily="65" charset="-122"/>
              </a:rPr>
              <a:t>一、部门决算工作概述</a:t>
            </a:r>
            <a:endParaRPr lang="zh-CN" altLang="en-US" sz="2400" b="1" dirty="0">
              <a:latin typeface="方正小标宋简体" panose="02010601030101010101" pitchFamily="65" charset="-122"/>
              <a:ea typeface="方正小标宋简体" panose="02010601030101010101" pitchFamily="65" charset="-122"/>
            </a:endParaRPr>
          </a:p>
        </p:txBody>
      </p:sp>
      <p:sp>
        <p:nvSpPr>
          <p:cNvPr id="16" name="矩形: 圆角 4"/>
          <p:cNvSpPr/>
          <p:nvPr/>
        </p:nvSpPr>
        <p:spPr>
          <a:xfrm>
            <a:off x="5299703" y="2828131"/>
            <a:ext cx="3020386" cy="939637"/>
          </a:xfrm>
          <a:prstGeom prst="roundRect">
            <a:avLst>
              <a:gd name="adj" fmla="val 16667"/>
            </a:avLst>
          </a:prstGeom>
          <a:no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15240" tIns="15240" rIns="15240" bIns="15240" anchor="ctr" anchorCtr="0"/>
          <a:lstStyle/>
          <a:p>
            <a:r>
              <a:rPr lang="zh-CN" altLang="en-US" sz="1600" b="1" noProof="1">
                <a:solidFill>
                  <a:schemeClr val="tx1"/>
                </a:solidFill>
                <a:latin typeface="+mn-ea"/>
                <a:cs typeface="+mn-ea"/>
              </a:rPr>
              <a:t>部门决算：</a:t>
            </a:r>
            <a:r>
              <a:rPr lang="zh-CN" altLang="en-US" sz="1600" noProof="1">
                <a:solidFill>
                  <a:schemeClr val="tx1"/>
                </a:solidFill>
                <a:latin typeface="+mn-ea"/>
                <a:cs typeface="+mn-ea"/>
              </a:rPr>
              <a:t>由部门及其所属单位决算组成</a:t>
            </a:r>
            <a:r>
              <a:rPr lang="zh-CN" altLang="en-US" sz="1600" noProof="1" smtClean="0">
                <a:solidFill>
                  <a:schemeClr val="tx1"/>
                </a:solidFill>
                <a:latin typeface="+mn-ea"/>
                <a:cs typeface="+mn-ea"/>
              </a:rPr>
              <a:t>。</a:t>
            </a:r>
            <a:r>
              <a:rPr lang="zh-CN" altLang="en-US" sz="1600" b="1" noProof="1" smtClean="0">
                <a:solidFill>
                  <a:srgbClr val="FF0000"/>
                </a:solidFill>
                <a:latin typeface="+mn-ea"/>
                <a:cs typeface="+mn-ea"/>
              </a:rPr>
              <a:t>范围与</a:t>
            </a:r>
            <a:r>
              <a:rPr lang="zh-CN" altLang="en-US" sz="1600" b="1" noProof="1">
                <a:solidFill>
                  <a:srgbClr val="FF0000"/>
                </a:solidFill>
                <a:latin typeface="+mn-ea"/>
                <a:cs typeface="+mn-ea"/>
              </a:rPr>
              <a:t>预算编制相对应。</a:t>
            </a:r>
            <a:endParaRPr lang="zh-CN" altLang="en-US" sz="1600" b="1" noProof="1">
              <a:solidFill>
                <a:srgbClr val="FF0000"/>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advTm="28064">
        <p14:pan dir="u"/>
      </p:transition>
    </mc:Choice>
    <mc:Fallback>
      <p:transition spd="slow" advTm="28064">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5685">
                <a:solidFill>
                  <a:schemeClr val="tx1"/>
                </a:solidFill>
                <a:latin typeface="Calibri" panose="020F0502020204030204" charset="0"/>
                <a:ea typeface="宋体" panose="02010600030101010101" pitchFamily="2" charset="-122"/>
              </a:defRPr>
            </a:lvl1pPr>
            <a:lvl2pPr marL="1320800" indent="-508000">
              <a:spcBef>
                <a:spcPct val="20000"/>
              </a:spcBef>
              <a:buFont typeface="Arial" panose="020B0604020202020204" pitchFamily="34" charset="0"/>
              <a:buChar char="–"/>
              <a:defRPr sz="4980">
                <a:solidFill>
                  <a:schemeClr val="tx1"/>
                </a:solidFill>
                <a:latin typeface="Calibri" panose="020F0502020204030204" charset="0"/>
                <a:ea typeface="宋体" panose="02010600030101010101" pitchFamily="2" charset="-122"/>
              </a:defRPr>
            </a:lvl2pPr>
            <a:lvl3pPr marL="2032000" indent="-406400">
              <a:spcBef>
                <a:spcPct val="20000"/>
              </a:spcBef>
              <a:buFont typeface="Arial" panose="020B0604020202020204" pitchFamily="34" charset="0"/>
              <a:buChar char="•"/>
              <a:defRPr sz="4265">
                <a:solidFill>
                  <a:schemeClr val="tx1"/>
                </a:solidFill>
                <a:latin typeface="Calibri" panose="020F0502020204030204" charset="0"/>
                <a:ea typeface="宋体" panose="02010600030101010101" pitchFamily="2" charset="-122"/>
              </a:defRPr>
            </a:lvl3pPr>
            <a:lvl4pPr marL="28448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4pPr>
            <a:lvl5pPr marL="36576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5pPr>
            <a:lvl6pPr marL="44704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6pPr>
            <a:lvl7pPr marL="52832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7pPr>
            <a:lvl8pPr marL="60960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8pPr>
            <a:lvl9pPr marL="69088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9pPr>
          </a:lstStyle>
          <a:p>
            <a:pPr>
              <a:spcBef>
                <a:spcPct val="0"/>
              </a:spcBef>
              <a:buFontTx/>
              <a:buNone/>
            </a:pPr>
            <a:fld id="{86DE222B-3783-41B6-A0EF-BBB5EAD0D94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22" name="文本框 21"/>
          <p:cNvSpPr txBox="1"/>
          <p:nvPr/>
        </p:nvSpPr>
        <p:spPr>
          <a:xfrm>
            <a:off x="5141455" y="237007"/>
            <a:ext cx="3828842" cy="368300"/>
          </a:xfrm>
          <a:prstGeom prst="rect">
            <a:avLst/>
          </a:prstGeom>
          <a:noFill/>
        </p:spPr>
        <p:txBody>
          <a:bodyPr wrap="square">
            <a:spAutoFit/>
            <a:scene3d>
              <a:camera prst="orthographicFront"/>
              <a:lightRig rig="threePt" dir="t"/>
            </a:scene3d>
            <a:sp3d contourW="12700"/>
          </a:bodyPr>
          <a:lstStyle/>
          <a:p>
            <a:pPr algn="ctr" defTabSz="1625600">
              <a:defRPr/>
            </a:pPr>
            <a:r>
              <a:rPr lang="zh-CN" altLang="en-US" sz="1800" b="1" dirty="0">
                <a:latin typeface="方正小标宋_GBK" panose="02000000000000000000" charset="-122"/>
                <a:ea typeface="方正小标宋_GBK" panose="02000000000000000000" charset="-122"/>
                <a:sym typeface="+mn-ea"/>
              </a:rPr>
              <a:t>封面</a:t>
            </a:r>
            <a:endParaRPr lang="zh-CN" altLang="en-US" sz="1800" b="1" dirty="0">
              <a:latin typeface="方正小标宋_GBK" panose="02000000000000000000" charset="-122"/>
              <a:ea typeface="方正小标宋_GBK" panose="02000000000000000000" charset="-122"/>
              <a:sym typeface="+mn-ea"/>
            </a:endParaRPr>
          </a:p>
        </p:txBody>
      </p:sp>
      <p:sp>
        <p:nvSpPr>
          <p:cNvPr id="55"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7146" y="635000"/>
            <a:ext cx="8423564" cy="4349587"/>
          </a:xfrm>
          <a:prstGeom prst="rect">
            <a:avLst/>
          </a:prstGeom>
        </p:spPr>
      </p:pic>
    </p:spTree>
  </p:cSld>
  <p:clrMapOvr>
    <a:masterClrMapping/>
  </p:clrMapOvr>
  <p:transition spd="slow" advTm="88477">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5685">
                <a:solidFill>
                  <a:schemeClr val="tx1"/>
                </a:solidFill>
                <a:latin typeface="Calibri" panose="020F0502020204030204" charset="0"/>
                <a:ea typeface="宋体" panose="02010600030101010101" pitchFamily="2" charset="-122"/>
              </a:defRPr>
            </a:lvl1pPr>
            <a:lvl2pPr marL="1320800" indent="-508000">
              <a:spcBef>
                <a:spcPct val="20000"/>
              </a:spcBef>
              <a:buFont typeface="Arial" panose="020B0604020202020204" pitchFamily="34" charset="0"/>
              <a:buChar char="–"/>
              <a:defRPr sz="4980">
                <a:solidFill>
                  <a:schemeClr val="tx1"/>
                </a:solidFill>
                <a:latin typeface="Calibri" panose="020F0502020204030204" charset="0"/>
                <a:ea typeface="宋体" panose="02010600030101010101" pitchFamily="2" charset="-122"/>
              </a:defRPr>
            </a:lvl2pPr>
            <a:lvl3pPr marL="2032000" indent="-406400">
              <a:spcBef>
                <a:spcPct val="20000"/>
              </a:spcBef>
              <a:buFont typeface="Arial" panose="020B0604020202020204" pitchFamily="34" charset="0"/>
              <a:buChar char="•"/>
              <a:defRPr sz="4265">
                <a:solidFill>
                  <a:schemeClr val="tx1"/>
                </a:solidFill>
                <a:latin typeface="Calibri" panose="020F0502020204030204" charset="0"/>
                <a:ea typeface="宋体" panose="02010600030101010101" pitchFamily="2" charset="-122"/>
              </a:defRPr>
            </a:lvl3pPr>
            <a:lvl4pPr marL="28448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4pPr>
            <a:lvl5pPr marL="36576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5pPr>
            <a:lvl6pPr marL="44704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6pPr>
            <a:lvl7pPr marL="52832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7pPr>
            <a:lvl8pPr marL="60960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8pPr>
            <a:lvl9pPr marL="69088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9pPr>
          </a:lstStyle>
          <a:p>
            <a:pPr>
              <a:spcBef>
                <a:spcPct val="0"/>
              </a:spcBef>
              <a:buFontTx/>
              <a:buNone/>
            </a:pPr>
            <a:fld id="{86DE222B-3783-41B6-A0EF-BBB5EAD0D94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22" name="文本框 21"/>
          <p:cNvSpPr txBox="1"/>
          <p:nvPr/>
        </p:nvSpPr>
        <p:spPr>
          <a:xfrm>
            <a:off x="5141455" y="237007"/>
            <a:ext cx="3828842" cy="368300"/>
          </a:xfrm>
          <a:prstGeom prst="rect">
            <a:avLst/>
          </a:prstGeom>
          <a:noFill/>
        </p:spPr>
        <p:txBody>
          <a:bodyPr wrap="square">
            <a:spAutoFit/>
            <a:scene3d>
              <a:camera prst="orthographicFront"/>
              <a:lightRig rig="threePt" dir="t"/>
            </a:scene3d>
            <a:sp3d contourW="12700"/>
          </a:bodyPr>
          <a:lstStyle/>
          <a:p>
            <a:pPr algn="ctr" defTabSz="1625600">
              <a:defRPr/>
            </a:pPr>
            <a:r>
              <a:rPr lang="zh-CN" altLang="en-US" sz="1800" b="1" dirty="0">
                <a:latin typeface="方正小标宋_GBK" panose="02000000000000000000" charset="-122"/>
                <a:ea typeface="方正小标宋_GBK" panose="02000000000000000000" charset="-122"/>
                <a:sym typeface="+mn-ea"/>
              </a:rPr>
              <a:t>封面</a:t>
            </a:r>
            <a:endParaRPr lang="zh-CN" altLang="en-US" sz="1800" b="1" dirty="0">
              <a:latin typeface="方正小标宋_GBK" panose="02000000000000000000" charset="-122"/>
              <a:ea typeface="方正小标宋_GBK" panose="02000000000000000000" charset="-122"/>
              <a:sym typeface="+mn-ea"/>
            </a:endParaRPr>
          </a:p>
        </p:txBody>
      </p:sp>
      <p:sp>
        <p:nvSpPr>
          <p:cNvPr id="55"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sp>
        <p:nvSpPr>
          <p:cNvPr id="10" name="TextBox 9"/>
          <p:cNvSpPr txBox="1"/>
          <p:nvPr/>
        </p:nvSpPr>
        <p:spPr>
          <a:xfrm>
            <a:off x="212114" y="801324"/>
            <a:ext cx="8548659" cy="3539430"/>
          </a:xfrm>
          <a:prstGeom prst="rect">
            <a:avLst/>
          </a:prstGeom>
          <a:noFill/>
        </p:spPr>
        <p:txBody>
          <a:bodyPr wrap="square" rtlCol="0">
            <a:spAutoFit/>
          </a:bodyPr>
          <a:lstStyle/>
          <a:p>
            <a:pPr>
              <a:lnSpc>
                <a:spcPct val="200000"/>
              </a:lnSpc>
            </a:pPr>
            <a:r>
              <a:rPr lang="zh-CN" altLang="en-US" sz="1400" dirty="0" smtClean="0">
                <a:solidFill>
                  <a:srgbClr val="114F95"/>
                </a:solidFill>
                <a:latin typeface="微软雅黑" panose="020B0503020204020204" charset="-122"/>
                <a:ea typeface="微软雅黑" panose="020B0503020204020204" charset="-122"/>
              </a:rPr>
              <a:t>二级单位封面代码（所有内容都须填写）：</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smtClean="0">
                <a:solidFill>
                  <a:srgbClr val="114F95"/>
                </a:solidFill>
                <a:latin typeface="微软雅黑" panose="020B0503020204020204" charset="-122"/>
                <a:ea typeface="微软雅黑" panose="020B0503020204020204" charset="-122"/>
              </a:rPr>
              <a:t>报送</a:t>
            </a:r>
            <a:r>
              <a:rPr lang="zh-CN" altLang="en-US" sz="1400" dirty="0">
                <a:solidFill>
                  <a:srgbClr val="114F95"/>
                </a:solidFill>
                <a:latin typeface="微软雅黑" panose="020B0503020204020204" charset="-122"/>
                <a:ea typeface="微软雅黑" panose="020B0503020204020204" charset="-122"/>
              </a:rPr>
              <a:t>主体名称</a:t>
            </a:r>
            <a:r>
              <a:rPr lang="zh-CN" altLang="en-US" sz="1400" dirty="0" smtClean="0">
                <a:solidFill>
                  <a:srgbClr val="114F95"/>
                </a:solidFill>
                <a:latin typeface="微软雅黑" panose="020B0503020204020204" charset="-122"/>
                <a:ea typeface="微软雅黑" panose="020B0503020204020204" charset="-122"/>
              </a:rPr>
              <a:t>：与统一社会信用代码证书和事业单位法人证书保持一致，本级单位需要填列为</a:t>
            </a:r>
            <a:r>
              <a:rPr lang="en-US" altLang="zh-CN" sz="1400" dirty="0" smtClean="0">
                <a:solidFill>
                  <a:srgbClr val="114F95"/>
                </a:solidFill>
                <a:latin typeface="微软雅黑" panose="020B0503020204020204" charset="-122"/>
                <a:ea typeface="微软雅黑" panose="020B0503020204020204" charset="-122"/>
              </a:rPr>
              <a:t>xx</a:t>
            </a:r>
            <a:r>
              <a:rPr lang="zh-CN" altLang="en-US" sz="1400" dirty="0" smtClean="0">
                <a:solidFill>
                  <a:srgbClr val="114F95"/>
                </a:solidFill>
                <a:latin typeface="微软雅黑" panose="020B0503020204020204" charset="-122"/>
                <a:ea typeface="微软雅黑" panose="020B0503020204020204" charset="-122"/>
              </a:rPr>
              <a:t>（本级），例如：成都市财政局（本级）</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rPr>
              <a:t>单位所在地区：市本级统一填列“成都市本级”，区（市）县根据实际情况填</a:t>
            </a:r>
            <a:r>
              <a:rPr lang="zh-CN" altLang="en-US" sz="1400" dirty="0" smtClean="0">
                <a:solidFill>
                  <a:srgbClr val="114F95"/>
                </a:solidFill>
                <a:latin typeface="微软雅黑" panose="020B0503020204020204" charset="-122"/>
                <a:ea typeface="微软雅黑" panose="020B0503020204020204" charset="-122"/>
              </a:rPr>
              <a:t>列</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smtClean="0">
                <a:solidFill>
                  <a:srgbClr val="114F95"/>
                </a:solidFill>
                <a:latin typeface="微软雅黑" panose="020B0503020204020204" charset="-122"/>
                <a:ea typeface="微软雅黑" panose="020B0503020204020204" charset="-122"/>
              </a:rPr>
              <a:t>组织机构代码：统一社会信用代码的第</a:t>
            </a:r>
            <a:r>
              <a:rPr lang="en-US" altLang="zh-CN" sz="1400" dirty="0" smtClean="0">
                <a:solidFill>
                  <a:srgbClr val="114F95"/>
                </a:solidFill>
                <a:latin typeface="微软雅黑" panose="020B0503020204020204" charset="-122"/>
                <a:ea typeface="微软雅黑" panose="020B0503020204020204" charset="-122"/>
              </a:rPr>
              <a:t>9-17</a:t>
            </a:r>
            <a:r>
              <a:rPr lang="zh-CN" altLang="en-US" sz="1400" dirty="0" smtClean="0">
                <a:solidFill>
                  <a:srgbClr val="114F95"/>
                </a:solidFill>
                <a:latin typeface="微软雅黑" panose="020B0503020204020204" charset="-122"/>
                <a:ea typeface="微软雅黑" panose="020B0503020204020204" charset="-122"/>
              </a:rPr>
              <a:t>位</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rPr>
              <a:t>财务</a:t>
            </a:r>
            <a:r>
              <a:rPr lang="zh-CN" altLang="en-US" sz="1400" dirty="0" smtClean="0">
                <a:solidFill>
                  <a:srgbClr val="114F95"/>
                </a:solidFill>
                <a:latin typeface="微软雅黑" panose="020B0503020204020204" charset="-122"/>
                <a:ea typeface="微软雅黑" panose="020B0503020204020204" charset="-122"/>
              </a:rPr>
              <a:t>负责人、单位负责人、审核人、编制人：不能填列空格；若为多人，姓名间用顿号分隔</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smtClean="0">
                <a:solidFill>
                  <a:srgbClr val="114F95"/>
                </a:solidFill>
                <a:latin typeface="微软雅黑" panose="020B0503020204020204" charset="-122"/>
                <a:ea typeface="微软雅黑" panose="020B0503020204020204" charset="-122"/>
              </a:rPr>
              <a:t>编制</a:t>
            </a:r>
            <a:r>
              <a:rPr lang="zh-CN" altLang="en-US" sz="1400" dirty="0">
                <a:solidFill>
                  <a:srgbClr val="114F95"/>
                </a:solidFill>
                <a:latin typeface="微软雅黑" panose="020B0503020204020204" charset="-122"/>
                <a:ea typeface="微软雅黑" panose="020B0503020204020204" charset="-122"/>
              </a:rPr>
              <a:t>人联系电话：统一为区号“</a:t>
            </a:r>
            <a:r>
              <a:rPr lang="en-US" altLang="zh-CN" sz="1400" dirty="0">
                <a:solidFill>
                  <a:srgbClr val="114F95"/>
                </a:solidFill>
                <a:latin typeface="微软雅黑" panose="020B0503020204020204" charset="-122"/>
                <a:ea typeface="微软雅黑" panose="020B0503020204020204" charset="-122"/>
              </a:rPr>
              <a:t>028</a:t>
            </a:r>
            <a:r>
              <a:rPr lang="zh-CN" altLang="en-US" sz="1400" dirty="0">
                <a:solidFill>
                  <a:srgbClr val="114F95"/>
                </a:solidFill>
                <a:latin typeface="微软雅黑" panose="020B0503020204020204" charset="-122"/>
                <a:ea typeface="微软雅黑" panose="020B0503020204020204" charset="-122"/>
              </a:rPr>
              <a:t>”</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座机号码，不要填列手机</a:t>
            </a:r>
            <a:r>
              <a:rPr lang="zh-CN" altLang="en-US" sz="1400" dirty="0" smtClean="0">
                <a:solidFill>
                  <a:srgbClr val="114F95"/>
                </a:solidFill>
                <a:latin typeface="微软雅黑" panose="020B0503020204020204" charset="-122"/>
                <a:ea typeface="微软雅黑" panose="020B0503020204020204" charset="-122"/>
              </a:rPr>
              <a:t>号</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smtClean="0">
                <a:solidFill>
                  <a:srgbClr val="114F95"/>
                </a:solidFill>
                <a:latin typeface="微软雅黑" panose="020B0503020204020204" charset="-122"/>
                <a:ea typeface="微软雅黑" panose="020B0503020204020204" charset="-122"/>
              </a:rPr>
              <a:t>单位地址：从“成都市”开始填列，需明确至门牌号，例如：成都市高新区锦城大道</a:t>
            </a:r>
            <a:r>
              <a:rPr lang="en-US" altLang="zh-CN" sz="1400" dirty="0" smtClean="0">
                <a:solidFill>
                  <a:srgbClr val="114F95"/>
                </a:solidFill>
                <a:latin typeface="微软雅黑" panose="020B0503020204020204" charset="-122"/>
                <a:ea typeface="微软雅黑" panose="020B0503020204020204" charset="-122"/>
              </a:rPr>
              <a:t>366</a:t>
            </a:r>
            <a:r>
              <a:rPr lang="zh-CN" altLang="en-US" sz="1400" dirty="0" smtClean="0">
                <a:solidFill>
                  <a:srgbClr val="114F95"/>
                </a:solidFill>
                <a:latin typeface="微软雅黑" panose="020B0503020204020204" charset="-122"/>
                <a:ea typeface="微软雅黑" panose="020B0503020204020204" charset="-122"/>
              </a:rPr>
              <a:t>号</a:t>
            </a:r>
            <a:endParaRPr lang="en-US" altLang="zh-CN" sz="1400" dirty="0" smtClean="0">
              <a:solidFill>
                <a:srgbClr val="114F95"/>
              </a:solidFill>
              <a:latin typeface="微软雅黑" panose="020B0503020204020204" charset="-122"/>
              <a:ea typeface="微软雅黑" panose="020B0503020204020204" charset="-122"/>
            </a:endParaRPr>
          </a:p>
        </p:txBody>
      </p:sp>
    </p:spTree>
  </p:cSld>
  <p:clrMapOvr>
    <a:masterClrMapping/>
  </p:clrMapOvr>
  <p:transition spd="slow" advTm="3141">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5685">
                <a:solidFill>
                  <a:schemeClr val="tx1"/>
                </a:solidFill>
                <a:latin typeface="Calibri" panose="020F0502020204030204" charset="0"/>
                <a:ea typeface="宋体" panose="02010600030101010101" pitchFamily="2" charset="-122"/>
              </a:defRPr>
            </a:lvl1pPr>
            <a:lvl2pPr marL="1320800" indent="-508000">
              <a:spcBef>
                <a:spcPct val="20000"/>
              </a:spcBef>
              <a:buFont typeface="Arial" panose="020B0604020202020204" pitchFamily="34" charset="0"/>
              <a:buChar char="–"/>
              <a:defRPr sz="4980">
                <a:solidFill>
                  <a:schemeClr val="tx1"/>
                </a:solidFill>
                <a:latin typeface="Calibri" panose="020F0502020204030204" charset="0"/>
                <a:ea typeface="宋体" panose="02010600030101010101" pitchFamily="2" charset="-122"/>
              </a:defRPr>
            </a:lvl2pPr>
            <a:lvl3pPr marL="2032000" indent="-406400">
              <a:spcBef>
                <a:spcPct val="20000"/>
              </a:spcBef>
              <a:buFont typeface="Arial" panose="020B0604020202020204" pitchFamily="34" charset="0"/>
              <a:buChar char="•"/>
              <a:defRPr sz="4265">
                <a:solidFill>
                  <a:schemeClr val="tx1"/>
                </a:solidFill>
                <a:latin typeface="Calibri" panose="020F0502020204030204" charset="0"/>
                <a:ea typeface="宋体" panose="02010600030101010101" pitchFamily="2" charset="-122"/>
              </a:defRPr>
            </a:lvl3pPr>
            <a:lvl4pPr marL="28448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4pPr>
            <a:lvl5pPr marL="36576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5pPr>
            <a:lvl6pPr marL="44704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6pPr>
            <a:lvl7pPr marL="52832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7pPr>
            <a:lvl8pPr marL="60960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8pPr>
            <a:lvl9pPr marL="69088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9pPr>
          </a:lstStyle>
          <a:p>
            <a:pPr>
              <a:spcBef>
                <a:spcPct val="0"/>
              </a:spcBef>
              <a:buFontTx/>
              <a:buNone/>
            </a:pPr>
            <a:fld id="{86DE222B-3783-41B6-A0EF-BBB5EAD0D94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22" name="文本框 21"/>
          <p:cNvSpPr txBox="1"/>
          <p:nvPr/>
        </p:nvSpPr>
        <p:spPr>
          <a:xfrm>
            <a:off x="5141455" y="237007"/>
            <a:ext cx="3828842" cy="368300"/>
          </a:xfrm>
          <a:prstGeom prst="rect">
            <a:avLst/>
          </a:prstGeom>
          <a:noFill/>
        </p:spPr>
        <p:txBody>
          <a:bodyPr wrap="square">
            <a:spAutoFit/>
            <a:scene3d>
              <a:camera prst="orthographicFront"/>
              <a:lightRig rig="threePt" dir="t"/>
            </a:scene3d>
            <a:sp3d contourW="12700"/>
          </a:bodyPr>
          <a:lstStyle/>
          <a:p>
            <a:pPr algn="ctr" defTabSz="1625600">
              <a:defRPr/>
            </a:pPr>
            <a:r>
              <a:rPr lang="zh-CN" altLang="en-US" sz="1800" b="1" dirty="0">
                <a:latin typeface="方正小标宋_GBK" panose="02000000000000000000" charset="-122"/>
                <a:ea typeface="方正小标宋_GBK" panose="02000000000000000000" charset="-122"/>
                <a:sym typeface="+mn-ea"/>
              </a:rPr>
              <a:t>封面</a:t>
            </a:r>
            <a:endParaRPr lang="zh-CN" altLang="en-US" sz="1800" b="1" dirty="0">
              <a:latin typeface="方正小标宋_GBK" panose="02000000000000000000" charset="-122"/>
              <a:ea typeface="方正小标宋_GBK" panose="02000000000000000000" charset="-122"/>
              <a:sym typeface="+mn-ea"/>
            </a:endParaRPr>
          </a:p>
        </p:txBody>
      </p:sp>
      <p:sp>
        <p:nvSpPr>
          <p:cNvPr id="55"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sp>
        <p:nvSpPr>
          <p:cNvPr id="10" name="TextBox 9"/>
          <p:cNvSpPr txBox="1"/>
          <p:nvPr/>
        </p:nvSpPr>
        <p:spPr>
          <a:xfrm>
            <a:off x="422043" y="824345"/>
            <a:ext cx="8548254" cy="3969385"/>
          </a:xfrm>
          <a:prstGeom prst="rect">
            <a:avLst/>
          </a:prstGeom>
          <a:noFill/>
        </p:spPr>
        <p:txBody>
          <a:bodyPr wrap="square" rtlCol="0">
            <a:spAutoFit/>
          </a:bodyPr>
          <a:lstStyle/>
          <a:p>
            <a:pPr>
              <a:lnSpc>
                <a:spcPct val="200000"/>
              </a:lnSpc>
            </a:pPr>
            <a:r>
              <a:rPr lang="zh-CN" altLang="en-US" sz="1400" dirty="0">
                <a:solidFill>
                  <a:srgbClr val="114F95"/>
                </a:solidFill>
                <a:latin typeface="微软雅黑" panose="020B0503020204020204" charset="-122"/>
                <a:ea typeface="微软雅黑" panose="020B0503020204020204" charset="-122"/>
              </a:rPr>
              <a:t>二级单位</a:t>
            </a:r>
            <a:r>
              <a:rPr lang="zh-CN" altLang="en-US" sz="1400" dirty="0" smtClean="0">
                <a:solidFill>
                  <a:srgbClr val="114F95"/>
                </a:solidFill>
                <a:latin typeface="微软雅黑" panose="020B0503020204020204" charset="-122"/>
                <a:ea typeface="微软雅黑" panose="020B0503020204020204" charset="-122"/>
              </a:rPr>
              <a:t>封面代码</a:t>
            </a:r>
            <a:r>
              <a:rPr lang="zh-CN" altLang="en-US" sz="1400" dirty="0" smtClean="0">
                <a:solidFill>
                  <a:srgbClr val="114F95"/>
                </a:solidFill>
                <a:latin typeface="微软雅黑" panose="020B0503020204020204" charset="-122"/>
                <a:ea typeface="微软雅黑" panose="020B0503020204020204" charset="-122"/>
                <a:sym typeface="+mn-ea"/>
              </a:rPr>
              <a:t>（所有内容都须填写）</a:t>
            </a:r>
            <a:r>
              <a:rPr lang="zh-CN" altLang="en-US" sz="1400" dirty="0" smtClean="0">
                <a:solidFill>
                  <a:srgbClr val="114F95"/>
                </a:solidFill>
                <a:latin typeface="微软雅黑" panose="020B0503020204020204" charset="-122"/>
                <a:ea typeface="微软雅黑" panose="020B0503020204020204" charset="-122"/>
              </a:rPr>
              <a:t>：</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8"/>
            </a:pPr>
            <a:r>
              <a:rPr lang="zh-CN" altLang="en-US" sz="1400" dirty="0" smtClean="0">
                <a:solidFill>
                  <a:srgbClr val="114F95"/>
                </a:solidFill>
                <a:latin typeface="微软雅黑" panose="020B0503020204020204" charset="-122"/>
                <a:ea typeface="微软雅黑" panose="020B0503020204020204" charset="-122"/>
              </a:rPr>
              <a:t>邮政编码</a:t>
            </a:r>
            <a:r>
              <a:rPr lang="zh-CN" altLang="en-US" sz="1400" dirty="0">
                <a:solidFill>
                  <a:srgbClr val="114F95"/>
                </a:solidFill>
                <a:latin typeface="微软雅黑" panose="020B0503020204020204" charset="-122"/>
                <a:ea typeface="微软雅黑" panose="020B0503020204020204" charset="-122"/>
              </a:rPr>
              <a:t>：统一写六位</a:t>
            </a:r>
            <a:r>
              <a:rPr lang="zh-CN" altLang="en-US" sz="1400" dirty="0" smtClean="0">
                <a:solidFill>
                  <a:srgbClr val="114F95"/>
                </a:solidFill>
                <a:latin typeface="微软雅黑" panose="020B0503020204020204" charset="-122"/>
                <a:ea typeface="微软雅黑" panose="020B0503020204020204" charset="-122"/>
              </a:rPr>
              <a:t>邮政编码</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8"/>
            </a:pPr>
            <a:r>
              <a:rPr lang="zh-CN" altLang="en-US" sz="1400" dirty="0" smtClean="0">
                <a:solidFill>
                  <a:srgbClr val="114F95"/>
                </a:solidFill>
                <a:latin typeface="微软雅黑" panose="020B0503020204020204" charset="-122"/>
                <a:ea typeface="微软雅黑" panose="020B0503020204020204" charset="-122"/>
              </a:rPr>
              <a:t>统一社会信用代码：按照统一社会信用代码凭证填列</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8"/>
            </a:pPr>
            <a:r>
              <a:rPr lang="zh-CN" altLang="en-US" sz="1400" dirty="0">
                <a:solidFill>
                  <a:srgbClr val="114F95"/>
                </a:solidFill>
                <a:latin typeface="微软雅黑" panose="020B0503020204020204" charset="-122"/>
                <a:ea typeface="微软雅黑" panose="020B0503020204020204" charset="-122"/>
              </a:rPr>
              <a:t>财政预算</a:t>
            </a:r>
            <a:r>
              <a:rPr lang="zh-CN" altLang="en-US" sz="1400" dirty="0" smtClean="0">
                <a:solidFill>
                  <a:srgbClr val="114F95"/>
                </a:solidFill>
                <a:latin typeface="微软雅黑" panose="020B0503020204020204" charset="-122"/>
                <a:ea typeface="微软雅黑" panose="020B0503020204020204" charset="-122"/>
              </a:rPr>
              <a:t>代码：填写六位代码</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8"/>
            </a:pPr>
            <a:r>
              <a:rPr lang="zh-CN" altLang="en-US" sz="1400" dirty="0" smtClean="0">
                <a:solidFill>
                  <a:srgbClr val="114F95"/>
                </a:solidFill>
                <a:latin typeface="微软雅黑" panose="020B0503020204020204" charset="-122"/>
                <a:ea typeface="微软雅黑" panose="020B0503020204020204" charset="-122"/>
              </a:rPr>
              <a:t>单位基本性质：</a:t>
            </a:r>
            <a:r>
              <a:rPr lang="en-US" altLang="zh-CN" sz="1400" dirty="0" smtClean="0">
                <a:solidFill>
                  <a:srgbClr val="114F95"/>
                </a:solidFill>
                <a:latin typeface="微软雅黑" panose="020B0503020204020204" charset="-122"/>
                <a:ea typeface="微软雅黑" panose="020B0503020204020204" charset="-122"/>
              </a:rPr>
              <a:t>29-</a:t>
            </a:r>
            <a:r>
              <a:rPr lang="zh-CN" altLang="en-US" sz="1400" dirty="0" smtClean="0">
                <a:solidFill>
                  <a:srgbClr val="114F95"/>
                </a:solidFill>
                <a:latin typeface="微软雅黑" panose="020B0503020204020204" charset="-122"/>
                <a:ea typeface="微软雅黑" panose="020B0503020204020204" charset="-122"/>
              </a:rPr>
              <a:t>暂未分类、企业、其他单位慎重选择</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8"/>
            </a:pPr>
            <a:r>
              <a:rPr lang="zh-CN" altLang="en-US" sz="1400" dirty="0">
                <a:solidFill>
                  <a:srgbClr val="114F95"/>
                </a:solidFill>
                <a:latin typeface="微软雅黑" panose="020B0503020204020204" charset="-122"/>
                <a:ea typeface="微软雅黑" panose="020B0503020204020204" charset="-122"/>
              </a:rPr>
              <a:t>单位执行会计制度、国民经济行业分类、部门标识码、</a:t>
            </a:r>
            <a:r>
              <a:rPr lang="zh-CN" altLang="en-US" sz="1400" dirty="0" smtClean="0">
                <a:solidFill>
                  <a:srgbClr val="114F95"/>
                </a:solidFill>
                <a:latin typeface="微软雅黑" panose="020B0503020204020204" charset="-122"/>
                <a:ea typeface="微软雅黑" panose="020B0503020204020204" charset="-122"/>
              </a:rPr>
              <a:t>隶属关系：根据实际情况填列</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8"/>
            </a:pPr>
            <a:r>
              <a:rPr lang="zh-CN" altLang="en-US" sz="1400" dirty="0" smtClean="0">
                <a:solidFill>
                  <a:srgbClr val="114F95"/>
                </a:solidFill>
                <a:latin typeface="微软雅黑" panose="020B0503020204020204" charset="-122"/>
                <a:ea typeface="微软雅黑" panose="020B0503020204020204" charset="-122"/>
              </a:rPr>
              <a:t>单位</a:t>
            </a:r>
            <a:r>
              <a:rPr lang="zh-CN" altLang="en-US" sz="1400" dirty="0">
                <a:solidFill>
                  <a:srgbClr val="114F95"/>
                </a:solidFill>
                <a:latin typeface="微软雅黑" panose="020B0503020204020204" charset="-122"/>
                <a:ea typeface="微软雅黑" panose="020B0503020204020204" charset="-122"/>
              </a:rPr>
              <a:t>经费保障</a:t>
            </a:r>
            <a:r>
              <a:rPr lang="zh-CN" altLang="en-US" sz="1400" dirty="0" smtClean="0">
                <a:solidFill>
                  <a:srgbClr val="114F95"/>
                </a:solidFill>
                <a:latin typeface="微软雅黑" panose="020B0503020204020204" charset="-122"/>
                <a:ea typeface="微软雅黑" panose="020B0503020204020204" charset="-122"/>
              </a:rPr>
              <a:t>方式：不要填列“其他”</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8"/>
            </a:pPr>
            <a:r>
              <a:rPr lang="zh-CN" altLang="en-US" sz="1400" dirty="0" smtClean="0">
                <a:solidFill>
                  <a:srgbClr val="114F95"/>
                </a:solidFill>
                <a:latin typeface="微软雅黑" panose="020B0503020204020204" charset="-122"/>
                <a:ea typeface="微软雅黑" panose="020B0503020204020204" charset="-122"/>
              </a:rPr>
              <a:t>单位预算级次代码：填列“</a:t>
            </a:r>
            <a:r>
              <a:rPr lang="en-US" altLang="zh-CN" sz="1400" dirty="0">
                <a:solidFill>
                  <a:srgbClr val="114F95"/>
                </a:solidFill>
                <a:latin typeface="微软雅黑" panose="020B0503020204020204" charset="-122"/>
                <a:ea typeface="微软雅黑" panose="020B0503020204020204" charset="-122"/>
              </a:rPr>
              <a:t>2</a:t>
            </a:r>
            <a:r>
              <a:rPr lang="zh-CN" altLang="en-US" sz="1400" dirty="0" smtClean="0">
                <a:solidFill>
                  <a:srgbClr val="114F95"/>
                </a:solidFill>
                <a:latin typeface="微软雅黑" panose="020B0503020204020204" charset="-122"/>
                <a:ea typeface="微软雅黑" panose="020B0503020204020204" charset="-122"/>
              </a:rPr>
              <a:t>”</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8"/>
            </a:pPr>
            <a:r>
              <a:rPr lang="zh-CN" altLang="en-US" sz="1400" dirty="0" smtClean="0">
                <a:solidFill>
                  <a:srgbClr val="114F95"/>
                </a:solidFill>
                <a:latin typeface="微软雅黑" panose="020B0503020204020204" charset="-122"/>
                <a:ea typeface="微软雅黑" panose="020B0503020204020204" charset="-122"/>
              </a:rPr>
              <a:t>预算</a:t>
            </a:r>
            <a:r>
              <a:rPr lang="zh-CN" altLang="en-US" sz="1400" dirty="0">
                <a:solidFill>
                  <a:srgbClr val="114F95"/>
                </a:solidFill>
                <a:latin typeface="微软雅黑" panose="020B0503020204020204" charset="-122"/>
                <a:ea typeface="微软雅黑" panose="020B0503020204020204" charset="-122"/>
              </a:rPr>
              <a:t>管理级次：市本级填列“</a:t>
            </a:r>
            <a:r>
              <a:rPr lang="en-US" altLang="zh-CN" sz="1400" dirty="0">
                <a:solidFill>
                  <a:srgbClr val="114F95"/>
                </a:solidFill>
                <a:latin typeface="微软雅黑" panose="020B0503020204020204" charset="-122"/>
                <a:ea typeface="微软雅黑" panose="020B0503020204020204" charset="-122"/>
              </a:rPr>
              <a:t>4-</a:t>
            </a:r>
            <a:r>
              <a:rPr lang="zh-CN" altLang="en-US" sz="1400" dirty="0">
                <a:solidFill>
                  <a:srgbClr val="114F95"/>
                </a:solidFill>
                <a:latin typeface="微软雅黑" panose="020B0503020204020204" charset="-122"/>
                <a:ea typeface="微软雅黑" panose="020B0503020204020204" charset="-122"/>
              </a:rPr>
              <a:t>市级”，区（市）县填列“</a:t>
            </a:r>
            <a:r>
              <a:rPr lang="en-US" altLang="zh-CN" sz="1400" dirty="0">
                <a:solidFill>
                  <a:srgbClr val="114F95"/>
                </a:solidFill>
                <a:latin typeface="微软雅黑" panose="020B0503020204020204" charset="-122"/>
                <a:ea typeface="微软雅黑" panose="020B0503020204020204" charset="-122"/>
              </a:rPr>
              <a:t>5-</a:t>
            </a:r>
            <a:r>
              <a:rPr lang="zh-CN" altLang="en-US" sz="1400" dirty="0">
                <a:solidFill>
                  <a:srgbClr val="114F95"/>
                </a:solidFill>
                <a:latin typeface="微软雅黑" panose="020B0503020204020204" charset="-122"/>
                <a:ea typeface="微软雅黑" panose="020B0503020204020204" charset="-122"/>
              </a:rPr>
              <a:t>县（区）级</a:t>
            </a:r>
            <a:r>
              <a:rPr lang="zh-CN" altLang="en-US" sz="1400" dirty="0" smtClean="0">
                <a:solidFill>
                  <a:srgbClr val="114F95"/>
                </a:solidFill>
                <a:latin typeface="微软雅黑" panose="020B0503020204020204" charset="-122"/>
                <a:ea typeface="微软雅黑" panose="020B0503020204020204" charset="-122"/>
              </a:rPr>
              <a:t>”“</a:t>
            </a:r>
            <a:r>
              <a:rPr lang="en-US" altLang="zh-CN" sz="1400" dirty="0" smtClean="0">
                <a:solidFill>
                  <a:srgbClr val="114F95"/>
                </a:solidFill>
                <a:latin typeface="微软雅黑" panose="020B0503020204020204" charset="-122"/>
                <a:ea typeface="微软雅黑" panose="020B0503020204020204" charset="-122"/>
              </a:rPr>
              <a:t>6-</a:t>
            </a:r>
            <a:r>
              <a:rPr lang="zh-CN" altLang="en-US" sz="1400" dirty="0" smtClean="0">
                <a:solidFill>
                  <a:srgbClr val="114F95"/>
                </a:solidFill>
                <a:latin typeface="微软雅黑" panose="020B0503020204020204" charset="-122"/>
                <a:ea typeface="微软雅黑" panose="020B0503020204020204" charset="-122"/>
              </a:rPr>
              <a:t>乡级”</a:t>
            </a:r>
            <a:endParaRPr lang="en-US" altLang="zh-CN" sz="1400" dirty="0">
              <a:solidFill>
                <a:srgbClr val="114F95"/>
              </a:solidFill>
              <a:latin typeface="微软雅黑" panose="020B0503020204020204" charset="-122"/>
              <a:ea typeface="微软雅黑" panose="020B0503020204020204" charset="-122"/>
            </a:endParaRPr>
          </a:p>
        </p:txBody>
      </p:sp>
    </p:spTree>
  </p:cSld>
  <p:clrMapOvr>
    <a:masterClrMapping/>
  </p:clrMapOvr>
  <p:transition spd="slow" advTm="3141">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5685">
                <a:solidFill>
                  <a:schemeClr val="tx1"/>
                </a:solidFill>
                <a:latin typeface="Calibri" panose="020F0502020204030204" charset="0"/>
                <a:ea typeface="宋体" panose="02010600030101010101" pitchFamily="2" charset="-122"/>
              </a:defRPr>
            </a:lvl1pPr>
            <a:lvl2pPr marL="1320800" indent="-508000">
              <a:spcBef>
                <a:spcPct val="20000"/>
              </a:spcBef>
              <a:buFont typeface="Arial" panose="020B0604020202020204" pitchFamily="34" charset="0"/>
              <a:buChar char="–"/>
              <a:defRPr sz="4980">
                <a:solidFill>
                  <a:schemeClr val="tx1"/>
                </a:solidFill>
                <a:latin typeface="Calibri" panose="020F0502020204030204" charset="0"/>
                <a:ea typeface="宋体" panose="02010600030101010101" pitchFamily="2" charset="-122"/>
              </a:defRPr>
            </a:lvl2pPr>
            <a:lvl3pPr marL="2032000" indent="-406400">
              <a:spcBef>
                <a:spcPct val="20000"/>
              </a:spcBef>
              <a:buFont typeface="Arial" panose="020B0604020202020204" pitchFamily="34" charset="0"/>
              <a:buChar char="•"/>
              <a:defRPr sz="4265">
                <a:solidFill>
                  <a:schemeClr val="tx1"/>
                </a:solidFill>
                <a:latin typeface="Calibri" panose="020F0502020204030204" charset="0"/>
                <a:ea typeface="宋体" panose="02010600030101010101" pitchFamily="2" charset="-122"/>
              </a:defRPr>
            </a:lvl3pPr>
            <a:lvl4pPr marL="28448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4pPr>
            <a:lvl5pPr marL="36576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5pPr>
            <a:lvl6pPr marL="44704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6pPr>
            <a:lvl7pPr marL="52832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7pPr>
            <a:lvl8pPr marL="60960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8pPr>
            <a:lvl9pPr marL="69088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9pPr>
          </a:lstStyle>
          <a:p>
            <a:pPr>
              <a:spcBef>
                <a:spcPct val="0"/>
              </a:spcBef>
              <a:buFontTx/>
              <a:buNone/>
            </a:pPr>
            <a:fld id="{86DE222B-3783-41B6-A0EF-BBB5EAD0D94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22" name="文本框 21"/>
          <p:cNvSpPr txBox="1"/>
          <p:nvPr/>
        </p:nvSpPr>
        <p:spPr>
          <a:xfrm>
            <a:off x="5141455" y="237007"/>
            <a:ext cx="3828842" cy="368300"/>
          </a:xfrm>
          <a:prstGeom prst="rect">
            <a:avLst/>
          </a:prstGeom>
          <a:noFill/>
        </p:spPr>
        <p:txBody>
          <a:bodyPr wrap="square">
            <a:spAutoFit/>
            <a:scene3d>
              <a:camera prst="orthographicFront"/>
              <a:lightRig rig="threePt" dir="t"/>
            </a:scene3d>
            <a:sp3d contourW="12700"/>
          </a:bodyPr>
          <a:lstStyle/>
          <a:p>
            <a:pPr algn="ctr" defTabSz="1625600">
              <a:defRPr/>
            </a:pPr>
            <a:r>
              <a:rPr lang="zh-CN" altLang="en-US" sz="1800" b="1" dirty="0">
                <a:latin typeface="方正小标宋_GBK" panose="02000000000000000000" charset="-122"/>
                <a:ea typeface="方正小标宋_GBK" panose="02000000000000000000" charset="-122"/>
                <a:sym typeface="+mn-ea"/>
              </a:rPr>
              <a:t>封面</a:t>
            </a:r>
            <a:endParaRPr lang="zh-CN" altLang="en-US" sz="1800" b="1" dirty="0">
              <a:latin typeface="方正小标宋_GBK" panose="02000000000000000000" charset="-122"/>
              <a:ea typeface="方正小标宋_GBK" panose="02000000000000000000" charset="-122"/>
              <a:sym typeface="+mn-ea"/>
            </a:endParaRPr>
          </a:p>
        </p:txBody>
      </p:sp>
      <p:sp>
        <p:nvSpPr>
          <p:cNvPr id="55"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sp>
        <p:nvSpPr>
          <p:cNvPr id="10" name="TextBox 9"/>
          <p:cNvSpPr txBox="1"/>
          <p:nvPr/>
        </p:nvSpPr>
        <p:spPr>
          <a:xfrm>
            <a:off x="80006" y="794501"/>
            <a:ext cx="8648357" cy="4276263"/>
          </a:xfrm>
          <a:prstGeom prst="rect">
            <a:avLst/>
          </a:prstGeom>
          <a:noFill/>
        </p:spPr>
        <p:txBody>
          <a:bodyPr wrap="square" rtlCol="0">
            <a:noAutofit/>
          </a:bodyPr>
          <a:lstStyle/>
          <a:p>
            <a:pPr>
              <a:lnSpc>
                <a:spcPct val="200000"/>
              </a:lnSpc>
            </a:pPr>
            <a:r>
              <a:rPr lang="zh-CN" altLang="en-US" sz="1400" dirty="0">
                <a:solidFill>
                  <a:srgbClr val="114F95"/>
                </a:solidFill>
                <a:latin typeface="微软雅黑" panose="020B0503020204020204" charset="-122"/>
                <a:ea typeface="微软雅黑" panose="020B0503020204020204" charset="-122"/>
              </a:rPr>
              <a:t>二级单位</a:t>
            </a:r>
            <a:r>
              <a:rPr lang="zh-CN" altLang="en-US" sz="1400" dirty="0" smtClean="0">
                <a:solidFill>
                  <a:srgbClr val="114F95"/>
                </a:solidFill>
                <a:latin typeface="微软雅黑" panose="020B0503020204020204" charset="-122"/>
                <a:ea typeface="微软雅黑" panose="020B0503020204020204" charset="-122"/>
              </a:rPr>
              <a:t>封面代码</a:t>
            </a:r>
            <a:r>
              <a:rPr lang="zh-CN" altLang="en-US" sz="1400" dirty="0" smtClean="0">
                <a:solidFill>
                  <a:srgbClr val="114F95"/>
                </a:solidFill>
                <a:latin typeface="微软雅黑" panose="020B0503020204020204" charset="-122"/>
                <a:ea typeface="微软雅黑" panose="020B0503020204020204" charset="-122"/>
                <a:sym typeface="+mn-ea"/>
              </a:rPr>
              <a:t>（所有内容都须填写）</a:t>
            </a:r>
            <a:r>
              <a:rPr lang="zh-CN" altLang="en-US" sz="1400" dirty="0" smtClean="0">
                <a:solidFill>
                  <a:srgbClr val="114F95"/>
                </a:solidFill>
                <a:latin typeface="微软雅黑" panose="020B0503020204020204" charset="-122"/>
                <a:ea typeface="微软雅黑" panose="020B0503020204020204" charset="-122"/>
              </a:rPr>
              <a:t>：</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6"/>
            </a:pPr>
            <a:r>
              <a:rPr lang="zh-CN" altLang="en-US" sz="1400" dirty="0" smtClean="0">
                <a:solidFill>
                  <a:srgbClr val="114F95"/>
                </a:solidFill>
                <a:latin typeface="微软雅黑" panose="020B0503020204020204" charset="-122"/>
                <a:ea typeface="微软雅黑" panose="020B0503020204020204" charset="-122"/>
              </a:rPr>
              <a:t>报表小类：填列“</a:t>
            </a:r>
            <a:r>
              <a:rPr lang="en-US" altLang="zh-CN" sz="1400" dirty="0" smtClean="0">
                <a:solidFill>
                  <a:srgbClr val="114F95"/>
                </a:solidFill>
                <a:latin typeface="微软雅黑" panose="020B0503020204020204" charset="-122"/>
                <a:ea typeface="微软雅黑" panose="020B0503020204020204" charset="-122"/>
              </a:rPr>
              <a:t>0-</a:t>
            </a:r>
            <a:r>
              <a:rPr lang="zh-CN" altLang="en-US" sz="1400" dirty="0" smtClean="0">
                <a:solidFill>
                  <a:srgbClr val="114F95"/>
                </a:solidFill>
                <a:latin typeface="微软雅黑" panose="020B0503020204020204" charset="-122"/>
                <a:ea typeface="微软雅黑" panose="020B0503020204020204" charset="-122"/>
              </a:rPr>
              <a:t>单户表”。“</a:t>
            </a:r>
            <a:r>
              <a:rPr lang="en-US" altLang="zh-CN" sz="1400" dirty="0" smtClean="0">
                <a:solidFill>
                  <a:srgbClr val="114F95"/>
                </a:solidFill>
                <a:latin typeface="微软雅黑" panose="020B0503020204020204" charset="-122"/>
                <a:ea typeface="微软雅黑" panose="020B0503020204020204" charset="-122"/>
              </a:rPr>
              <a:t>1-</a:t>
            </a:r>
            <a:r>
              <a:rPr lang="zh-CN" altLang="en-US" sz="1400" dirty="0" smtClean="0">
                <a:solidFill>
                  <a:srgbClr val="114F95"/>
                </a:solidFill>
                <a:latin typeface="微软雅黑" panose="020B0503020204020204" charset="-122"/>
                <a:ea typeface="微软雅黑" panose="020B0503020204020204" charset="-122"/>
              </a:rPr>
              <a:t>经费差额表”一般在单位预算管理级次发生变化时使用</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6"/>
            </a:pPr>
            <a:r>
              <a:rPr lang="zh-CN" altLang="en-US" sz="1400" dirty="0">
                <a:solidFill>
                  <a:srgbClr val="114F95"/>
                </a:solidFill>
                <a:latin typeface="微软雅黑" panose="020B0503020204020204" charset="-122"/>
                <a:ea typeface="微软雅黑" panose="020B0503020204020204" charset="-122"/>
              </a:rPr>
              <a:t>新</a:t>
            </a:r>
            <a:r>
              <a:rPr lang="zh-CN" altLang="en-US" sz="1400" dirty="0" smtClean="0">
                <a:solidFill>
                  <a:srgbClr val="114F95"/>
                </a:solidFill>
                <a:latin typeface="微软雅黑" panose="020B0503020204020204" charset="-122"/>
                <a:ea typeface="微软雅黑" panose="020B0503020204020204" charset="-122"/>
              </a:rPr>
              <a:t>报因素：“</a:t>
            </a:r>
            <a:r>
              <a:rPr lang="en-US" altLang="zh-CN" sz="1400" dirty="0" smtClean="0">
                <a:solidFill>
                  <a:srgbClr val="114F95"/>
                </a:solidFill>
                <a:latin typeface="微软雅黑" panose="020B0503020204020204" charset="-122"/>
                <a:ea typeface="微软雅黑" panose="020B0503020204020204" charset="-122"/>
              </a:rPr>
              <a:t>1-</a:t>
            </a:r>
            <a:r>
              <a:rPr lang="zh-CN" altLang="en-US" sz="1400" dirty="0" smtClean="0">
                <a:solidFill>
                  <a:srgbClr val="114F95"/>
                </a:solidFill>
                <a:latin typeface="微软雅黑" panose="020B0503020204020204" charset="-122"/>
                <a:ea typeface="微软雅黑" panose="020B0503020204020204" charset="-122"/>
              </a:rPr>
              <a:t>新增单位”慎重选择，是指因机构改革（较大调整、变革）进行合并、分立的</a:t>
            </a:r>
            <a:r>
              <a:rPr lang="zh-CN" altLang="en-US" sz="1400" dirty="0">
                <a:solidFill>
                  <a:srgbClr val="114F95"/>
                </a:solidFill>
                <a:latin typeface="微软雅黑" panose="020B0503020204020204" charset="-122"/>
                <a:ea typeface="微软雅黑" panose="020B0503020204020204" charset="-122"/>
              </a:rPr>
              <a:t>单位</a:t>
            </a:r>
            <a:r>
              <a:rPr lang="zh-CN" altLang="en-US" sz="1400" dirty="0" smtClean="0">
                <a:solidFill>
                  <a:srgbClr val="114F95"/>
                </a:solidFill>
                <a:latin typeface="微软雅黑" panose="020B0503020204020204" charset="-122"/>
                <a:ea typeface="微软雅黑" panose="020B0503020204020204" charset="-122"/>
              </a:rPr>
              <a:t>，例如今年</a:t>
            </a:r>
            <a:r>
              <a:rPr lang="zh-CN" altLang="en-US" sz="1400" dirty="0">
                <a:solidFill>
                  <a:srgbClr val="114F95"/>
                </a:solidFill>
                <a:latin typeface="微软雅黑" panose="020B0503020204020204" charset="-122"/>
                <a:ea typeface="微软雅黑" panose="020B0503020204020204" charset="-122"/>
              </a:rPr>
              <a:t>两会的机构改革（如：重组科学技术部、组建国家金融局、组建国家数据局等）方案而新增的独立核算单位选择“</a:t>
            </a:r>
            <a:r>
              <a:rPr lang="en-US" altLang="zh-CN" sz="1400" dirty="0">
                <a:solidFill>
                  <a:srgbClr val="114F95"/>
                </a:solidFill>
                <a:latin typeface="微软雅黑" panose="020B0503020204020204" charset="-122"/>
                <a:ea typeface="微软雅黑" panose="020B0503020204020204" charset="-122"/>
              </a:rPr>
              <a:t>1-</a:t>
            </a:r>
            <a:r>
              <a:rPr lang="zh-CN" altLang="en-US" sz="1400" dirty="0">
                <a:solidFill>
                  <a:srgbClr val="114F95"/>
                </a:solidFill>
                <a:latin typeface="微软雅黑" panose="020B0503020204020204" charset="-122"/>
                <a:ea typeface="微软雅黑" panose="020B0503020204020204" charset="-122"/>
              </a:rPr>
              <a:t>新增单位” ；部门因保持与一体化系统树形结构保持一致而新建的部门节点，新报因素选择“</a:t>
            </a:r>
            <a:r>
              <a:rPr lang="en-US" altLang="zh-CN" sz="1400" dirty="0">
                <a:solidFill>
                  <a:srgbClr val="114F95"/>
                </a:solidFill>
                <a:latin typeface="微软雅黑" panose="020B0503020204020204" charset="-122"/>
                <a:ea typeface="微软雅黑" panose="020B0503020204020204" charset="-122"/>
              </a:rPr>
              <a:t>5-</a:t>
            </a:r>
            <a:r>
              <a:rPr lang="zh-CN" altLang="en-US" sz="1400" dirty="0">
                <a:solidFill>
                  <a:srgbClr val="114F95"/>
                </a:solidFill>
                <a:latin typeface="微软雅黑" panose="020B0503020204020204" charset="-122"/>
                <a:ea typeface="微软雅黑" panose="020B0503020204020204" charset="-122"/>
              </a:rPr>
              <a:t>纳入部门预算范围”；非机构改革原因，一个独立编制机构从上年独立核算机构中分立出来独立核算，新报因素选择“</a:t>
            </a:r>
            <a:r>
              <a:rPr lang="en-US" altLang="zh-CN" sz="1400" dirty="0">
                <a:solidFill>
                  <a:srgbClr val="114F95"/>
                </a:solidFill>
                <a:latin typeface="微软雅黑" panose="020B0503020204020204" charset="-122"/>
                <a:ea typeface="微软雅黑" panose="020B0503020204020204" charset="-122"/>
              </a:rPr>
              <a:t>5-</a:t>
            </a:r>
            <a:r>
              <a:rPr lang="zh-CN" altLang="en-US" sz="1400" dirty="0">
                <a:solidFill>
                  <a:srgbClr val="114F95"/>
                </a:solidFill>
                <a:latin typeface="微软雅黑" panose="020B0503020204020204" charset="-122"/>
                <a:ea typeface="微软雅黑" panose="020B0503020204020204" charset="-122"/>
              </a:rPr>
              <a:t>纳入部门预算范围</a:t>
            </a:r>
            <a:r>
              <a:rPr lang="zh-CN" altLang="en-US" sz="1400" dirty="0" smtClean="0">
                <a:solidFill>
                  <a:srgbClr val="114F95"/>
                </a:solidFill>
                <a:latin typeface="微软雅黑" panose="020B0503020204020204" charset="-122"/>
                <a:ea typeface="微软雅黑" panose="020B0503020204020204" charset="-122"/>
              </a:rPr>
              <a:t>”。 </a:t>
            </a:r>
            <a:r>
              <a:rPr lang="zh-CN" altLang="en-US" sz="1400" dirty="0">
                <a:solidFill>
                  <a:srgbClr val="114F95"/>
                </a:solidFill>
                <a:latin typeface="微软雅黑" panose="020B0503020204020204" charset="-122"/>
                <a:ea typeface="微软雅黑" panose="020B0503020204020204" charset="-122"/>
              </a:rPr>
              <a:t>“</a:t>
            </a:r>
            <a:r>
              <a:rPr lang="en-US" altLang="zh-CN" sz="1400" dirty="0" smtClean="0">
                <a:solidFill>
                  <a:srgbClr val="114F95"/>
                </a:solidFill>
                <a:latin typeface="微软雅黑" panose="020B0503020204020204" charset="-122"/>
                <a:ea typeface="微软雅黑" panose="020B0503020204020204" charset="-122"/>
              </a:rPr>
              <a:t>3-</a:t>
            </a:r>
            <a:r>
              <a:rPr lang="zh-CN" altLang="en-US" sz="1400" dirty="0" smtClean="0">
                <a:solidFill>
                  <a:srgbClr val="114F95"/>
                </a:solidFill>
                <a:latin typeface="微软雅黑" panose="020B0503020204020204" charset="-122"/>
                <a:ea typeface="微软雅黑" panose="020B0503020204020204" charset="-122"/>
              </a:rPr>
              <a:t>报表类型改变”，例如从“</a:t>
            </a:r>
            <a:r>
              <a:rPr lang="zh-CN" altLang="en-US" sz="1400" dirty="0">
                <a:solidFill>
                  <a:srgbClr val="114F95"/>
                </a:solidFill>
                <a:latin typeface="微软雅黑" panose="020B0503020204020204" charset="-122"/>
                <a:ea typeface="微软雅黑" panose="020B0503020204020204" charset="-122"/>
              </a:rPr>
              <a:t>调整表</a:t>
            </a:r>
            <a:r>
              <a:rPr lang="zh-CN" altLang="en-US" sz="1400" dirty="0" smtClean="0">
                <a:solidFill>
                  <a:srgbClr val="114F95"/>
                </a:solidFill>
                <a:latin typeface="微软雅黑" panose="020B0503020204020204" charset="-122"/>
                <a:ea typeface="微软雅黑" panose="020B0503020204020204" charset="-122"/>
              </a:rPr>
              <a:t>” 变为“单户表”；“</a:t>
            </a:r>
            <a:r>
              <a:rPr lang="en-US" altLang="zh-CN" sz="1400" dirty="0" smtClean="0">
                <a:solidFill>
                  <a:srgbClr val="114F95"/>
                </a:solidFill>
                <a:latin typeface="微软雅黑" panose="020B0503020204020204" charset="-122"/>
                <a:ea typeface="微软雅黑" panose="020B0503020204020204" charset="-122"/>
              </a:rPr>
              <a:t>5-</a:t>
            </a:r>
            <a:r>
              <a:rPr lang="zh-CN" altLang="en-US" sz="1400" dirty="0" smtClean="0">
                <a:solidFill>
                  <a:srgbClr val="114F95"/>
                </a:solidFill>
                <a:latin typeface="微软雅黑" panose="020B0503020204020204" charset="-122"/>
                <a:ea typeface="微软雅黑" panose="020B0503020204020204" charset="-122"/>
              </a:rPr>
              <a:t>纳入部门预算范围”，是指由当年新纳入部门预算范围的单位使用；“</a:t>
            </a:r>
            <a:r>
              <a:rPr lang="en-US" altLang="zh-CN" sz="1400" dirty="0" smtClean="0">
                <a:solidFill>
                  <a:srgbClr val="114F95"/>
                </a:solidFill>
                <a:latin typeface="微软雅黑" panose="020B0503020204020204" charset="-122"/>
                <a:ea typeface="微软雅黑" panose="020B0503020204020204" charset="-122"/>
              </a:rPr>
              <a:t>6-</a:t>
            </a:r>
            <a:r>
              <a:rPr lang="zh-CN" altLang="en-US" sz="1400" dirty="0" smtClean="0">
                <a:solidFill>
                  <a:srgbClr val="114F95"/>
                </a:solidFill>
                <a:latin typeface="微软雅黑" panose="020B0503020204020204" charset="-122"/>
                <a:ea typeface="微软雅黑" panose="020B0503020204020204" charset="-122"/>
              </a:rPr>
              <a:t>隶属关系改变”，当年改变隶属关系的单位使用；“</a:t>
            </a:r>
            <a:r>
              <a:rPr lang="en-US" altLang="zh-CN" sz="1400" dirty="0" smtClean="0">
                <a:solidFill>
                  <a:srgbClr val="114F95"/>
                </a:solidFill>
                <a:latin typeface="微软雅黑" panose="020B0503020204020204" charset="-122"/>
                <a:ea typeface="微软雅黑" panose="020B0503020204020204" charset="-122"/>
              </a:rPr>
              <a:t>8-</a:t>
            </a:r>
            <a:r>
              <a:rPr lang="zh-CN" altLang="en-US" sz="1400" dirty="0" smtClean="0">
                <a:solidFill>
                  <a:srgbClr val="114F95"/>
                </a:solidFill>
                <a:latin typeface="微软雅黑" panose="020B0503020204020204" charset="-122"/>
                <a:ea typeface="微软雅黑" panose="020B0503020204020204" charset="-122"/>
              </a:rPr>
              <a:t>被撤销单位”，是指并非合并之后消失的单位</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6"/>
            </a:pPr>
            <a:r>
              <a:rPr lang="zh-CN" altLang="en-US" sz="1400" dirty="0" smtClean="0">
                <a:solidFill>
                  <a:srgbClr val="114F95"/>
                </a:solidFill>
                <a:latin typeface="微软雅黑" panose="020B0503020204020204" charset="-122"/>
                <a:ea typeface="微软雅黑" panose="020B0503020204020204" charset="-122"/>
              </a:rPr>
              <a:t>是否编制行政事业单位国有资产报表：一般填列“是”</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6"/>
            </a:pPr>
            <a:r>
              <a:rPr lang="zh-CN" altLang="en-US" sz="1400" dirty="0" smtClean="0">
                <a:solidFill>
                  <a:srgbClr val="114F95"/>
                </a:solidFill>
                <a:latin typeface="微软雅黑" panose="020B0503020204020204" charset="-122"/>
                <a:ea typeface="微软雅黑" panose="020B0503020204020204" charset="-122"/>
              </a:rPr>
              <a:t>是否参照公务员法管理：若单位性质填列为“事业单位”，则需填列</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6"/>
            </a:pP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6"/>
            </a:pPr>
            <a:endParaRPr lang="en-US" altLang="zh-CN" sz="1400" dirty="0">
              <a:solidFill>
                <a:srgbClr val="114F95"/>
              </a:solidFill>
              <a:latin typeface="微软雅黑" panose="020B0503020204020204" charset="-122"/>
              <a:ea typeface="微软雅黑" panose="020B0503020204020204" charset="-122"/>
            </a:endParaRPr>
          </a:p>
        </p:txBody>
      </p:sp>
    </p:spTree>
  </p:cSld>
  <p:clrMapOvr>
    <a:masterClrMapping/>
  </p:clrMapOvr>
  <p:transition spd="slow" advTm="3141">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5685">
                <a:solidFill>
                  <a:schemeClr val="tx1"/>
                </a:solidFill>
                <a:latin typeface="Calibri" panose="020F0502020204030204" charset="0"/>
                <a:ea typeface="宋体" panose="02010600030101010101" pitchFamily="2" charset="-122"/>
              </a:defRPr>
            </a:lvl1pPr>
            <a:lvl2pPr marL="1320800" indent="-508000">
              <a:spcBef>
                <a:spcPct val="20000"/>
              </a:spcBef>
              <a:buFont typeface="Arial" panose="020B0604020202020204" pitchFamily="34" charset="0"/>
              <a:buChar char="–"/>
              <a:defRPr sz="4980">
                <a:solidFill>
                  <a:schemeClr val="tx1"/>
                </a:solidFill>
                <a:latin typeface="Calibri" panose="020F0502020204030204" charset="0"/>
                <a:ea typeface="宋体" panose="02010600030101010101" pitchFamily="2" charset="-122"/>
              </a:defRPr>
            </a:lvl2pPr>
            <a:lvl3pPr marL="2032000" indent="-406400">
              <a:spcBef>
                <a:spcPct val="20000"/>
              </a:spcBef>
              <a:buFont typeface="Arial" panose="020B0604020202020204" pitchFamily="34" charset="0"/>
              <a:buChar char="•"/>
              <a:defRPr sz="4265">
                <a:solidFill>
                  <a:schemeClr val="tx1"/>
                </a:solidFill>
                <a:latin typeface="Calibri" panose="020F0502020204030204" charset="0"/>
                <a:ea typeface="宋体" panose="02010600030101010101" pitchFamily="2" charset="-122"/>
              </a:defRPr>
            </a:lvl3pPr>
            <a:lvl4pPr marL="28448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4pPr>
            <a:lvl5pPr marL="36576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5pPr>
            <a:lvl6pPr marL="44704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6pPr>
            <a:lvl7pPr marL="52832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7pPr>
            <a:lvl8pPr marL="60960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8pPr>
            <a:lvl9pPr marL="69088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9pPr>
          </a:lstStyle>
          <a:p>
            <a:pPr>
              <a:spcBef>
                <a:spcPct val="0"/>
              </a:spcBef>
              <a:buFontTx/>
              <a:buNone/>
            </a:pPr>
            <a:fld id="{86DE222B-3783-41B6-A0EF-BBB5EAD0D94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22" name="文本框 21"/>
          <p:cNvSpPr txBox="1"/>
          <p:nvPr/>
        </p:nvSpPr>
        <p:spPr>
          <a:xfrm>
            <a:off x="5141455" y="237007"/>
            <a:ext cx="3828842" cy="368300"/>
          </a:xfrm>
          <a:prstGeom prst="rect">
            <a:avLst/>
          </a:prstGeom>
          <a:noFill/>
        </p:spPr>
        <p:txBody>
          <a:bodyPr wrap="square">
            <a:spAutoFit/>
            <a:scene3d>
              <a:camera prst="orthographicFront"/>
              <a:lightRig rig="threePt" dir="t"/>
            </a:scene3d>
            <a:sp3d contourW="12700"/>
          </a:bodyPr>
          <a:lstStyle/>
          <a:p>
            <a:pPr algn="ctr" defTabSz="1625600">
              <a:defRPr/>
            </a:pPr>
            <a:r>
              <a:rPr lang="zh-CN" altLang="en-US" sz="1800" b="1" dirty="0">
                <a:latin typeface="方正小标宋_GBK" panose="02000000000000000000" charset="-122"/>
                <a:ea typeface="方正小标宋_GBK" panose="02000000000000000000" charset="-122"/>
                <a:sym typeface="+mn-ea"/>
              </a:rPr>
              <a:t>封面</a:t>
            </a:r>
            <a:endParaRPr lang="zh-CN" altLang="en-US" sz="1800" b="1" dirty="0">
              <a:latin typeface="方正小标宋_GBK" panose="02000000000000000000" charset="-122"/>
              <a:ea typeface="方正小标宋_GBK" panose="02000000000000000000" charset="-122"/>
              <a:sym typeface="+mn-ea"/>
            </a:endParaRPr>
          </a:p>
        </p:txBody>
      </p:sp>
      <p:sp>
        <p:nvSpPr>
          <p:cNvPr id="55"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sp>
        <p:nvSpPr>
          <p:cNvPr id="10" name="TextBox 9"/>
          <p:cNvSpPr txBox="1"/>
          <p:nvPr/>
        </p:nvSpPr>
        <p:spPr>
          <a:xfrm>
            <a:off x="212090" y="1036955"/>
            <a:ext cx="8540750" cy="3919855"/>
          </a:xfrm>
          <a:prstGeom prst="rect">
            <a:avLst/>
          </a:prstGeom>
          <a:noFill/>
        </p:spPr>
        <p:txBody>
          <a:bodyPr wrap="square" rtlCol="0">
            <a:noAutofit/>
          </a:bodyPr>
          <a:lstStyle/>
          <a:p>
            <a:pPr>
              <a:lnSpc>
                <a:spcPct val="200000"/>
              </a:lnSpc>
            </a:pPr>
            <a:r>
              <a:rPr lang="zh-CN" altLang="en-US" sz="1400" dirty="0">
                <a:solidFill>
                  <a:srgbClr val="114F95"/>
                </a:solidFill>
                <a:latin typeface="微软雅黑" panose="020B0503020204020204" charset="-122"/>
                <a:ea typeface="微软雅黑" panose="020B0503020204020204" charset="-122"/>
              </a:rPr>
              <a:t>二级单位</a:t>
            </a:r>
            <a:r>
              <a:rPr lang="zh-CN" altLang="en-US" sz="1400" dirty="0" smtClean="0">
                <a:solidFill>
                  <a:srgbClr val="114F95"/>
                </a:solidFill>
                <a:latin typeface="微软雅黑" panose="020B0503020204020204" charset="-122"/>
                <a:ea typeface="微软雅黑" panose="020B0503020204020204" charset="-122"/>
              </a:rPr>
              <a:t>封面代码</a:t>
            </a:r>
            <a:r>
              <a:rPr lang="zh-CN" altLang="en-US" sz="1400" dirty="0" smtClean="0">
                <a:solidFill>
                  <a:srgbClr val="114F95"/>
                </a:solidFill>
                <a:latin typeface="微软雅黑" panose="020B0503020204020204" charset="-122"/>
                <a:ea typeface="微软雅黑" panose="020B0503020204020204" charset="-122"/>
                <a:sym typeface="+mn-ea"/>
              </a:rPr>
              <a:t>（所有内容都须填写）</a:t>
            </a:r>
            <a:r>
              <a:rPr lang="zh-CN" altLang="en-US" sz="1400" dirty="0" smtClean="0">
                <a:solidFill>
                  <a:srgbClr val="114F95"/>
                </a:solidFill>
                <a:latin typeface="微软雅黑" panose="020B0503020204020204" charset="-122"/>
                <a:ea typeface="微软雅黑" panose="020B0503020204020204" charset="-122"/>
              </a:rPr>
              <a:t>：</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7"/>
            </a:pPr>
            <a:r>
              <a:rPr lang="zh-CN" altLang="en-US" sz="1400" dirty="0" smtClean="0">
                <a:solidFill>
                  <a:srgbClr val="114F95"/>
                </a:solidFill>
                <a:latin typeface="微软雅黑" panose="020B0503020204020204" charset="-122"/>
                <a:ea typeface="微软雅黑" panose="020B0503020204020204" charset="-122"/>
              </a:rPr>
              <a:t>是否编制行政事业单位国有资产报表：一般填列“是”</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7"/>
            </a:pPr>
            <a:r>
              <a:rPr lang="zh-CN" altLang="en-US" sz="1400" dirty="0" smtClean="0">
                <a:solidFill>
                  <a:srgbClr val="114F95"/>
                </a:solidFill>
                <a:latin typeface="微软雅黑" panose="020B0503020204020204" charset="-122"/>
                <a:ea typeface="微软雅黑" panose="020B0503020204020204" charset="-122"/>
              </a:rPr>
              <a:t>是否参照公务员法管理：若单位性质填列为“事业单位”，则需填列</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7"/>
            </a:pPr>
            <a:r>
              <a:rPr lang="zh-CN" altLang="en-US" sz="1400" dirty="0">
                <a:solidFill>
                  <a:srgbClr val="114F95"/>
                </a:solidFill>
                <a:latin typeface="微软雅黑" panose="020B0503020204020204" charset="-122"/>
                <a:ea typeface="微软雅黑" panose="020B0503020204020204" charset="-122"/>
              </a:rPr>
              <a:t>是否编制政府财务报告：一般填列</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是</a:t>
            </a:r>
            <a:r>
              <a:rPr lang="en-US" altLang="zh-CN" sz="1400" dirty="0">
                <a:solidFill>
                  <a:srgbClr val="114F95"/>
                </a:solidFill>
                <a:latin typeface="微软雅黑" panose="020B0503020204020204" charset="-122"/>
                <a:ea typeface="微软雅黑" panose="020B0503020204020204" charset="-122"/>
              </a:rPr>
              <a:t>”</a:t>
            </a:r>
            <a:endParaRPr lang="en-US" altLang="zh-CN" sz="1400" dirty="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7"/>
            </a:pPr>
            <a:r>
              <a:rPr lang="zh-CN" altLang="en-US" sz="1400" dirty="0">
                <a:solidFill>
                  <a:srgbClr val="114F95"/>
                </a:solidFill>
                <a:latin typeface="微软雅黑" panose="020B0503020204020204" charset="-122"/>
                <a:ea typeface="微软雅黑" panose="020B0503020204020204" charset="-122"/>
              </a:rPr>
              <a:t>是否编制部门预算：填列</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是</a:t>
            </a:r>
            <a:r>
              <a:rPr lang="en-US" altLang="zh-CN" sz="1400" dirty="0">
                <a:solidFill>
                  <a:srgbClr val="114F95"/>
                </a:solidFill>
                <a:latin typeface="微软雅黑" panose="020B0503020204020204" charset="-122"/>
                <a:ea typeface="微软雅黑" panose="020B0503020204020204" charset="-122"/>
              </a:rPr>
              <a:t>”</a:t>
            </a:r>
            <a:endParaRPr lang="en-US" altLang="zh-CN" sz="1400" dirty="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7"/>
            </a:pPr>
            <a:r>
              <a:rPr lang="zh-CN" altLang="en-US" sz="1400" dirty="0">
                <a:solidFill>
                  <a:srgbClr val="114F95"/>
                </a:solidFill>
                <a:latin typeface="微软雅黑" panose="020B0503020204020204" charset="-122"/>
                <a:ea typeface="微软雅黑" panose="020B0503020204020204" charset="-122"/>
              </a:rPr>
              <a:t>上年代码：</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组织机构代码</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报表小类</a:t>
            </a:r>
            <a:r>
              <a:rPr lang="en-US" altLang="zh-CN" sz="1400" dirty="0">
                <a:solidFill>
                  <a:srgbClr val="114F95"/>
                </a:solidFill>
                <a:latin typeface="微软雅黑" panose="020B0503020204020204" charset="-122"/>
                <a:ea typeface="微软雅黑" panose="020B0503020204020204" charset="-122"/>
              </a:rPr>
              <a:t>”</a:t>
            </a:r>
            <a:endParaRPr lang="en-US" altLang="zh-CN" sz="1400" dirty="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7"/>
            </a:pPr>
            <a:r>
              <a:rPr lang="zh-CN" altLang="en-US" sz="1400" dirty="0">
                <a:solidFill>
                  <a:srgbClr val="114F95"/>
                </a:solidFill>
                <a:latin typeface="微软雅黑" panose="020B0503020204020204" charset="-122"/>
                <a:ea typeface="微软雅黑" panose="020B0503020204020204" charset="-122"/>
              </a:rPr>
              <a:t>备用码：若没有发生归口处室变更，则与上年一致</a:t>
            </a:r>
            <a:endParaRPr lang="en-US" altLang="zh-CN" sz="1400" dirty="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7"/>
            </a:pP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7"/>
            </a:pP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startAt="17"/>
            </a:pPr>
            <a:endParaRPr lang="en-US" altLang="zh-CN" sz="1400" dirty="0">
              <a:solidFill>
                <a:srgbClr val="114F95"/>
              </a:solidFill>
              <a:latin typeface="微软雅黑" panose="020B0503020204020204" charset="-122"/>
              <a:ea typeface="微软雅黑" panose="020B0503020204020204" charset="-122"/>
            </a:endParaRPr>
          </a:p>
        </p:txBody>
      </p:sp>
    </p:spTree>
  </p:cSld>
  <p:clrMapOvr>
    <a:masterClrMapping/>
  </p:clrMapOvr>
  <p:transition spd="slow" advTm="3141">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5685">
                <a:solidFill>
                  <a:schemeClr val="tx1"/>
                </a:solidFill>
                <a:latin typeface="Calibri" panose="020F0502020204030204" charset="0"/>
                <a:ea typeface="宋体" panose="02010600030101010101" pitchFamily="2" charset="-122"/>
              </a:defRPr>
            </a:lvl1pPr>
            <a:lvl2pPr marL="1320800" indent="-508000">
              <a:spcBef>
                <a:spcPct val="20000"/>
              </a:spcBef>
              <a:buFont typeface="Arial" panose="020B0604020202020204" pitchFamily="34" charset="0"/>
              <a:buChar char="–"/>
              <a:defRPr sz="4980">
                <a:solidFill>
                  <a:schemeClr val="tx1"/>
                </a:solidFill>
                <a:latin typeface="Calibri" panose="020F0502020204030204" charset="0"/>
                <a:ea typeface="宋体" panose="02010600030101010101" pitchFamily="2" charset="-122"/>
              </a:defRPr>
            </a:lvl2pPr>
            <a:lvl3pPr marL="2032000" indent="-406400">
              <a:spcBef>
                <a:spcPct val="20000"/>
              </a:spcBef>
              <a:buFont typeface="Arial" panose="020B0604020202020204" pitchFamily="34" charset="0"/>
              <a:buChar char="•"/>
              <a:defRPr sz="4265">
                <a:solidFill>
                  <a:schemeClr val="tx1"/>
                </a:solidFill>
                <a:latin typeface="Calibri" panose="020F0502020204030204" charset="0"/>
                <a:ea typeface="宋体" panose="02010600030101010101" pitchFamily="2" charset="-122"/>
              </a:defRPr>
            </a:lvl3pPr>
            <a:lvl4pPr marL="28448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4pPr>
            <a:lvl5pPr marL="3657600" indent="-406400">
              <a:spcBef>
                <a:spcPct val="20000"/>
              </a:spcBef>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5pPr>
            <a:lvl6pPr marL="44704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6pPr>
            <a:lvl7pPr marL="52832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7pPr>
            <a:lvl8pPr marL="60960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8pPr>
            <a:lvl9pPr marL="6908800" indent="-406400" eaLnBrk="0" fontAlgn="base" hangingPunct="0">
              <a:spcBef>
                <a:spcPct val="20000"/>
              </a:spcBef>
              <a:spcAft>
                <a:spcPct val="0"/>
              </a:spcAft>
              <a:buFont typeface="Arial" panose="020B0604020202020204" pitchFamily="34" charset="0"/>
              <a:buChar char="»"/>
              <a:defRPr sz="3555">
                <a:solidFill>
                  <a:schemeClr val="tx1"/>
                </a:solidFill>
                <a:latin typeface="Calibri" panose="020F0502020204030204" charset="0"/>
                <a:ea typeface="宋体" panose="02010600030101010101" pitchFamily="2" charset="-122"/>
              </a:defRPr>
            </a:lvl9pPr>
          </a:lstStyle>
          <a:p>
            <a:pPr>
              <a:spcBef>
                <a:spcPct val="0"/>
              </a:spcBef>
              <a:buFontTx/>
              <a:buNone/>
            </a:pPr>
            <a:fld id="{86DE222B-3783-41B6-A0EF-BBB5EAD0D94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22" name="文本框 21"/>
          <p:cNvSpPr txBox="1"/>
          <p:nvPr/>
        </p:nvSpPr>
        <p:spPr>
          <a:xfrm>
            <a:off x="5141455" y="237007"/>
            <a:ext cx="3828842" cy="368300"/>
          </a:xfrm>
          <a:prstGeom prst="rect">
            <a:avLst/>
          </a:prstGeom>
          <a:noFill/>
        </p:spPr>
        <p:txBody>
          <a:bodyPr wrap="square">
            <a:spAutoFit/>
            <a:scene3d>
              <a:camera prst="orthographicFront"/>
              <a:lightRig rig="threePt" dir="t"/>
            </a:scene3d>
            <a:sp3d contourW="12700"/>
          </a:bodyPr>
          <a:lstStyle/>
          <a:p>
            <a:pPr algn="ctr" defTabSz="1625600">
              <a:defRPr/>
            </a:pPr>
            <a:r>
              <a:rPr lang="zh-CN" altLang="en-US" sz="1800" b="1" dirty="0">
                <a:latin typeface="方正小标宋_GBK" panose="02000000000000000000" charset="-122"/>
                <a:ea typeface="方正小标宋_GBK" panose="02000000000000000000" charset="-122"/>
                <a:sym typeface="+mn-ea"/>
              </a:rPr>
              <a:t>封面</a:t>
            </a:r>
            <a:endParaRPr lang="zh-CN" altLang="en-US" sz="1800" b="1" dirty="0">
              <a:latin typeface="方正小标宋_GBK" panose="02000000000000000000" charset="-122"/>
              <a:ea typeface="方正小标宋_GBK" panose="02000000000000000000" charset="-122"/>
              <a:sym typeface="+mn-ea"/>
            </a:endParaRPr>
          </a:p>
        </p:txBody>
      </p:sp>
      <p:sp>
        <p:nvSpPr>
          <p:cNvPr id="55"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latin typeface="华文中宋" panose="02010600040101010101" pitchFamily="2" charset="-122"/>
              <a:ea typeface="华文中宋" panose="02010600040101010101" pitchFamily="2" charset="-122"/>
              <a:cs typeface="经典综艺体简" pitchFamily="49" charset="-122"/>
            </a:endParaRPr>
          </a:p>
        </p:txBody>
      </p:sp>
      <p:sp>
        <p:nvSpPr>
          <p:cNvPr id="10" name="TextBox 9"/>
          <p:cNvSpPr txBox="1"/>
          <p:nvPr/>
        </p:nvSpPr>
        <p:spPr>
          <a:xfrm>
            <a:off x="204727" y="1036852"/>
            <a:ext cx="8548659" cy="3539430"/>
          </a:xfrm>
          <a:prstGeom prst="rect">
            <a:avLst/>
          </a:prstGeom>
          <a:noFill/>
        </p:spPr>
        <p:txBody>
          <a:bodyPr wrap="square" rtlCol="0">
            <a:spAutoFit/>
          </a:bodyPr>
          <a:lstStyle/>
          <a:p>
            <a:pPr>
              <a:lnSpc>
                <a:spcPct val="200000"/>
              </a:lnSpc>
            </a:pPr>
            <a:r>
              <a:rPr lang="zh-CN" altLang="en-US" sz="1400" dirty="0" smtClean="0">
                <a:solidFill>
                  <a:srgbClr val="114F95"/>
                </a:solidFill>
                <a:latin typeface="微软雅黑" panose="020B0503020204020204" charset="-122"/>
                <a:ea typeface="微软雅黑" panose="020B0503020204020204" charset="-122"/>
              </a:rPr>
              <a:t>主管部门封面代码：</a:t>
            </a:r>
            <a:endParaRPr lang="en-US" altLang="zh-CN" sz="1400" dirty="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rPr>
              <a:t>报送主体</a:t>
            </a:r>
            <a:r>
              <a:rPr lang="zh-CN" altLang="en-US" sz="1400" dirty="0" smtClean="0">
                <a:solidFill>
                  <a:srgbClr val="114F95"/>
                </a:solidFill>
                <a:latin typeface="微软雅黑" panose="020B0503020204020204" charset="-122"/>
                <a:ea typeface="微软雅黑" panose="020B0503020204020204" charset="-122"/>
              </a:rPr>
              <a:t>名称：与单位统一社会信用代码保持一致，不得添加“部门”“本级”字样</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smtClean="0">
                <a:solidFill>
                  <a:srgbClr val="114F95"/>
                </a:solidFill>
                <a:latin typeface="微软雅黑" panose="020B0503020204020204" charset="-122"/>
                <a:ea typeface="微软雅黑" panose="020B0503020204020204" charset="-122"/>
              </a:rPr>
              <a:t>财政预算代码：填列</a:t>
            </a:r>
            <a:r>
              <a:rPr lang="en-US" altLang="zh-CN" sz="1400" dirty="0" smtClean="0">
                <a:solidFill>
                  <a:srgbClr val="114F95"/>
                </a:solidFill>
                <a:latin typeface="微软雅黑" panose="020B0503020204020204" charset="-122"/>
                <a:ea typeface="微软雅黑" panose="020B0503020204020204" charset="-122"/>
              </a:rPr>
              <a:t>3</a:t>
            </a:r>
            <a:r>
              <a:rPr lang="zh-CN" altLang="en-US" sz="1400" dirty="0" smtClean="0">
                <a:solidFill>
                  <a:srgbClr val="114F95"/>
                </a:solidFill>
                <a:latin typeface="微软雅黑" panose="020B0503020204020204" charset="-122"/>
                <a:ea typeface="微软雅黑" panose="020B0503020204020204" charset="-122"/>
              </a:rPr>
              <a:t>位部门代码</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smtClean="0">
                <a:solidFill>
                  <a:srgbClr val="114F95"/>
                </a:solidFill>
                <a:latin typeface="微软雅黑" panose="020B0503020204020204" charset="-122"/>
                <a:ea typeface="微软雅黑" panose="020B0503020204020204" charset="-122"/>
              </a:rPr>
              <a:t>单位预算级次代码：填列“</a:t>
            </a:r>
            <a:r>
              <a:rPr lang="en-US" altLang="zh-CN" sz="1400" dirty="0" smtClean="0">
                <a:solidFill>
                  <a:srgbClr val="114F95"/>
                </a:solidFill>
                <a:latin typeface="微软雅黑" panose="020B0503020204020204" charset="-122"/>
                <a:ea typeface="微软雅黑" panose="020B0503020204020204" charset="-122"/>
              </a:rPr>
              <a:t>1</a:t>
            </a:r>
            <a:r>
              <a:rPr lang="zh-CN" altLang="en-US" sz="1400" dirty="0" smtClean="0">
                <a:solidFill>
                  <a:srgbClr val="114F95"/>
                </a:solidFill>
                <a:latin typeface="微软雅黑" panose="020B0503020204020204" charset="-122"/>
                <a:ea typeface="微软雅黑" panose="020B0503020204020204" charset="-122"/>
              </a:rPr>
              <a:t>”</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rPr>
              <a:t>报表小</a:t>
            </a:r>
            <a:r>
              <a:rPr lang="zh-CN" altLang="en-US" sz="1400" dirty="0" smtClean="0">
                <a:solidFill>
                  <a:srgbClr val="114F95"/>
                </a:solidFill>
                <a:latin typeface="微软雅黑" panose="020B0503020204020204" charset="-122"/>
                <a:ea typeface="微软雅黑" panose="020B0503020204020204" charset="-122"/>
              </a:rPr>
              <a:t>类：填列“</a:t>
            </a:r>
            <a:r>
              <a:rPr lang="en-US" altLang="zh-CN" sz="1400" dirty="0" smtClean="0">
                <a:solidFill>
                  <a:srgbClr val="114F95"/>
                </a:solidFill>
                <a:latin typeface="微软雅黑" panose="020B0503020204020204" charset="-122"/>
                <a:ea typeface="微软雅黑" panose="020B0503020204020204" charset="-122"/>
              </a:rPr>
              <a:t>7-</a:t>
            </a:r>
            <a:r>
              <a:rPr lang="zh-CN" altLang="en-US" sz="1400" dirty="0" smtClean="0">
                <a:solidFill>
                  <a:srgbClr val="114F95"/>
                </a:solidFill>
                <a:latin typeface="微软雅黑" panose="020B0503020204020204" charset="-122"/>
                <a:ea typeface="微软雅黑" panose="020B0503020204020204" charset="-122"/>
              </a:rPr>
              <a:t>叠加汇总录入表”</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smtClean="0">
                <a:solidFill>
                  <a:srgbClr val="114F95"/>
                </a:solidFill>
                <a:latin typeface="微软雅黑" panose="020B0503020204020204" charset="-122"/>
                <a:ea typeface="微软雅黑" panose="020B0503020204020204" charset="-122"/>
              </a:rPr>
              <a:t>单位基本性质、单位执行会计制度、国民经济行业分类、单位经费保障方式、是否参照公务员法管理部门汇总节点不得填列</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a:lnSpc>
                <a:spcPct val="200000"/>
              </a:lnSpc>
              <a:buFont typeface="+mj-lt"/>
              <a:buAutoNum type="arabicPeriod"/>
            </a:pPr>
            <a:r>
              <a:rPr lang="zh-CN" altLang="en-US" sz="1400" dirty="0" smtClean="0">
                <a:solidFill>
                  <a:srgbClr val="114F95"/>
                </a:solidFill>
                <a:latin typeface="微软雅黑" panose="020B0503020204020204" charset="-122"/>
                <a:ea typeface="微软雅黑" panose="020B0503020204020204" charset="-122"/>
              </a:rPr>
              <a:t>其余剩余指标（必填），一般与往年保持一致</a:t>
            </a:r>
            <a:endParaRPr lang="en-US" altLang="zh-CN" sz="1400" dirty="0" smtClean="0">
              <a:solidFill>
                <a:srgbClr val="114F95"/>
              </a:solidFill>
              <a:latin typeface="微软雅黑" panose="020B0503020204020204" charset="-122"/>
              <a:ea typeface="微软雅黑" panose="020B0503020204020204" charset="-122"/>
            </a:endParaRPr>
          </a:p>
        </p:txBody>
      </p:sp>
    </p:spTree>
  </p:cSld>
  <p:clrMapOvr>
    <a:masterClrMapping/>
  </p:clrMapOvr>
  <p:transition spd="slow" advTm="3141">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5353050" y="105093"/>
            <a:ext cx="3740150" cy="645160"/>
          </a:xfrm>
        </p:spPr>
        <p:txBody>
          <a:bodyPr/>
          <a:lstStyle/>
          <a:p>
            <a:r>
              <a:rPr lang="en-US" altLang="zh-CN" sz="1800" b="1" dirty="0">
                <a:latin typeface="方正小标宋_GBK" panose="02000000000000000000" charset="-122"/>
                <a:ea typeface="方正小标宋_GBK" panose="02000000000000000000" charset="-122"/>
              </a:rPr>
              <a:t>     </a:t>
            </a:r>
            <a:r>
              <a:rPr lang="zh-CN" sz="1800" b="1" dirty="0">
                <a:latin typeface="方正小标宋_GBK" panose="02000000000000000000" charset="-122"/>
                <a:ea typeface="方正小标宋_GBK" panose="02000000000000000000" charset="-122"/>
              </a:rPr>
              <a:t>收入支出决算总表</a:t>
            </a:r>
            <a:endParaRPr lang="zh-CN" sz="1800" b="1" dirty="0">
              <a:latin typeface="方正小标宋_GBK" panose="02000000000000000000" charset="-122"/>
              <a:ea typeface="方正小标宋_GBK" panose="02000000000000000000" charset="-122"/>
            </a:endParaRPr>
          </a:p>
          <a:p>
            <a:r>
              <a:rPr lang="en-US" altLang="zh-CN" sz="1800" b="1" dirty="0">
                <a:latin typeface="方正小标宋_GBK" panose="02000000000000000000" charset="-122"/>
                <a:ea typeface="方正小标宋_GBK" panose="02000000000000000000" charset="-122"/>
              </a:rPr>
              <a:t>      </a:t>
            </a:r>
            <a:r>
              <a:rPr lang="zh-CN" sz="1800" b="1" dirty="0">
                <a:latin typeface="方正小标宋_GBK" panose="02000000000000000000" charset="-122"/>
                <a:ea typeface="方正小标宋_GBK" panose="02000000000000000000" charset="-122"/>
              </a:rPr>
              <a:t>（财决</a:t>
            </a:r>
            <a:r>
              <a:rPr lang="en-US" altLang="zh-CN" sz="1800" b="1" dirty="0">
                <a:latin typeface="方正小标宋_GBK" panose="02000000000000000000" charset="-122"/>
                <a:ea typeface="方正小标宋_GBK" panose="02000000000000000000" charset="-122"/>
              </a:rPr>
              <a:t>01</a:t>
            </a:r>
            <a:r>
              <a:rPr lang="zh-CN" altLang="en-US" sz="1800" b="1" dirty="0">
                <a:latin typeface="方正小标宋_GBK" panose="02000000000000000000" charset="-122"/>
                <a:ea typeface="方正小标宋_GBK" panose="02000000000000000000" charset="-122"/>
              </a:rPr>
              <a:t>表</a:t>
            </a:r>
            <a:r>
              <a:rPr lang="zh-CN" sz="1800" b="1" dirty="0">
                <a:latin typeface="方正小标宋_GBK" panose="02000000000000000000" charset="-122"/>
                <a:ea typeface="方正小标宋_GBK" panose="02000000000000000000" charset="-122"/>
              </a:rPr>
              <a:t>）</a:t>
            </a:r>
            <a:endParaRPr lang="zh-CN" sz="1800" b="1" dirty="0">
              <a:latin typeface="方正小标宋_GBK" panose="02000000000000000000" charset="-122"/>
              <a:ea typeface="方正小标宋_GBK" panose="02000000000000000000"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330200" y="1461445"/>
            <a:ext cx="1223645" cy="2961640"/>
            <a:chOff x="10727" y="1484313"/>
            <a:chExt cx="1619474" cy="5777627"/>
          </a:xfrm>
        </p:grpSpPr>
        <p:sp>
          <p:nvSpPr>
            <p:cNvPr id="13" name="矩形 12"/>
            <p:cNvSpPr/>
            <p:nvPr/>
          </p:nvSpPr>
          <p:spPr>
            <a:xfrm>
              <a:off x="10727" y="1484313"/>
              <a:ext cx="1619474"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7" name="文本框 16"/>
          <p:cNvSpPr txBox="1"/>
          <p:nvPr/>
        </p:nvSpPr>
        <p:spPr>
          <a:xfrm>
            <a:off x="80007" y="220980"/>
            <a:ext cx="4828543" cy="414020"/>
          </a:xfrm>
          <a:prstGeom prst="rect">
            <a:avLst/>
          </a:prstGeom>
          <a:noFill/>
        </p:spPr>
        <p:txBody>
          <a:bodyPr wrap="square">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100" b="1" kern="1200"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rPr>
              <a:t>（三）报表填报要求</a:t>
            </a:r>
            <a:endParaRPr kumimoji="0" lang="zh-CN" altLang="en-US" sz="2100" b="1" kern="1200"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6084" t="4445" r="7706" b="9185"/>
          <a:stretch>
            <a:fillRect/>
          </a:stretch>
        </p:blipFill>
        <p:spPr>
          <a:xfrm>
            <a:off x="1744344" y="795020"/>
            <a:ext cx="6942455" cy="4195135"/>
          </a:xfrm>
          <a:prstGeom prst="rect">
            <a:avLst/>
          </a:prstGeom>
        </p:spPr>
      </p:pic>
    </p:spTree>
  </p:cSld>
  <p:clrMapOvr>
    <a:masterClrMapping/>
  </p:clrMapOvr>
  <p:transition advTm="238022"/>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lang="zh-CN" sz="1800" b="1" dirty="0">
                <a:latin typeface="方正小标宋_GBK" panose="02000000000000000000" charset="-122"/>
                <a:ea typeface="方正小标宋_GBK" panose="02000000000000000000" charset="-122"/>
              </a:rPr>
              <a:t>收入支出决算总表</a:t>
            </a:r>
            <a:endParaRPr lang="en-US" altLang="zh-CN" sz="1800" b="1" dirty="0">
              <a:latin typeface="方正小标宋_GBK" panose="02000000000000000000" charset="-122"/>
              <a:ea typeface="方正小标宋_GBK" panose="02000000000000000000" charset="-122"/>
            </a:endParaRPr>
          </a:p>
          <a:p>
            <a:pPr algn="ctr"/>
            <a:r>
              <a:rPr lang="zh-CN" sz="1800" b="1" dirty="0">
                <a:latin typeface="方正小标宋_GBK" panose="02000000000000000000" charset="-122"/>
                <a:ea typeface="方正小标宋_GBK" panose="02000000000000000000" charset="-122"/>
              </a:rPr>
              <a:t>（财决</a:t>
            </a:r>
            <a:r>
              <a:rPr lang="en-US" altLang="zh-CN" sz="1800" b="1" dirty="0">
                <a:latin typeface="方正小标宋_GBK" panose="02000000000000000000" charset="-122"/>
                <a:ea typeface="方正小标宋_GBK" panose="02000000000000000000" charset="-122"/>
              </a:rPr>
              <a:t>01</a:t>
            </a:r>
            <a:r>
              <a:rPr lang="zh-CN" altLang="en-US" sz="1800" b="1" dirty="0">
                <a:latin typeface="方正小标宋_GBK" panose="02000000000000000000" charset="-122"/>
                <a:ea typeface="方正小标宋_GBK" panose="02000000000000000000" charset="-122"/>
              </a:rPr>
              <a:t>表</a:t>
            </a:r>
            <a:r>
              <a:rPr lang="zh-CN" sz="1800" b="1" dirty="0">
                <a:latin typeface="方正小标宋_GBK" panose="02000000000000000000" charset="-122"/>
                <a:ea typeface="方正小标宋_GBK" panose="02000000000000000000" charset="-122"/>
              </a:rPr>
              <a:t>）</a:t>
            </a:r>
            <a:endParaRPr lang="zh-CN" sz="1800" b="1" dirty="0">
              <a:latin typeface="方正小标宋_GBK" panose="02000000000000000000" charset="-122"/>
              <a:ea typeface="方正小标宋_GBK" panose="02000000000000000000"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89094" name="Rectangle 3"/>
          <p:cNvSpPr txBox="1">
            <a:spLocks noChangeArrowheads="1"/>
          </p:cNvSpPr>
          <p:nvPr/>
        </p:nvSpPr>
        <p:spPr bwMode="auto">
          <a:xfrm>
            <a:off x="1471930" y="940258"/>
            <a:ext cx="7489190" cy="398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indent="-342900" eaLnBrk="1" hangingPunct="1">
              <a:lnSpc>
                <a:spcPct val="200000"/>
              </a:lnSpc>
              <a:buFont typeface="+mj-lt"/>
              <a:buAutoNum type="arabicPeriod"/>
            </a:pPr>
            <a:endParaRPr lang="en-US" altLang="zh-CN" sz="1400" b="1" dirty="0">
              <a:latin typeface="+mn-ea"/>
              <a:ea typeface="+mn-ea"/>
            </a:endParaRPr>
          </a:p>
          <a:p>
            <a:pPr marL="342900" indent="-342900" eaLnBrk="1" hangingPunct="1">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rPr>
              <a:t>全年预算数=年初预算数+预算数调增-预算数调减</a:t>
            </a:r>
            <a:endParaRPr lang="zh-CN" altLang="en-US" sz="14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rPr>
              <a:t>决算数据：自动生成。</a:t>
            </a:r>
            <a:endParaRPr lang="zh-CN" altLang="en-US" sz="14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rPr>
              <a:t>填报总原则：</a:t>
            </a:r>
            <a:r>
              <a:rPr lang="zh-CN" altLang="en-US" sz="1400" b="1" dirty="0">
                <a:solidFill>
                  <a:srgbClr val="FF0000"/>
                </a:solidFill>
                <a:latin typeface="微软雅黑" panose="020B0503020204020204" charset="-122"/>
                <a:ea typeface="微软雅黑" panose="020B0503020204020204" charset="-122"/>
              </a:rPr>
              <a:t>全年预算数&gt;=决算数</a:t>
            </a:r>
            <a:endParaRPr lang="zh-CN" altLang="en-US" sz="1400" b="1" dirty="0">
              <a:solidFill>
                <a:srgbClr val="FF0000"/>
              </a:solidFill>
              <a:latin typeface="微软雅黑" panose="020B0503020204020204" charset="-122"/>
              <a:ea typeface="微软雅黑" panose="020B0503020204020204" charset="-122"/>
            </a:endParaRPr>
          </a:p>
          <a:p>
            <a:pPr marL="342900" indent="-342900" eaLnBrk="1" hangingPunct="1">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rPr>
              <a:t>填报预算数保持收支平衡：</a:t>
            </a:r>
            <a:endParaRPr lang="zh-CN" altLang="en-US" sz="1400" dirty="0">
              <a:solidFill>
                <a:srgbClr val="114F95"/>
              </a:solidFill>
              <a:latin typeface="微软雅黑" panose="020B0503020204020204" charset="-122"/>
              <a:ea typeface="微软雅黑" panose="020B0503020204020204" charset="-122"/>
            </a:endParaRPr>
          </a:p>
          <a:p>
            <a:pPr lvl="1" eaLnBrk="1" hangingPunct="1">
              <a:lnSpc>
                <a:spcPct val="200000"/>
              </a:lnSpc>
            </a:pPr>
            <a:r>
              <a:rPr lang="zh-CN" altLang="en-US" sz="1400" dirty="0">
                <a:solidFill>
                  <a:srgbClr val="114F95"/>
                </a:solidFill>
                <a:latin typeface="微软雅黑" panose="020B0503020204020204" charset="-122"/>
                <a:ea typeface="微软雅黑" panose="020B0503020204020204" charset="-122"/>
              </a:rPr>
              <a:t>（1）年初预算数：1列31行总计=4列32-57行合计=7列88行总计</a:t>
            </a:r>
            <a:endParaRPr lang="zh-CN" altLang="en-US" sz="1400" dirty="0">
              <a:solidFill>
                <a:srgbClr val="114F95"/>
              </a:solidFill>
              <a:latin typeface="微软雅黑" panose="020B0503020204020204" charset="-122"/>
              <a:ea typeface="微软雅黑" panose="020B0503020204020204" charset="-122"/>
            </a:endParaRPr>
          </a:p>
          <a:p>
            <a:pPr lvl="1" eaLnBrk="1" hangingPunct="1">
              <a:lnSpc>
                <a:spcPct val="200000"/>
              </a:lnSpc>
            </a:pPr>
            <a:r>
              <a:rPr lang="zh-CN" altLang="en-US" sz="1400" dirty="0">
                <a:solidFill>
                  <a:srgbClr val="114F95"/>
                </a:solidFill>
                <a:latin typeface="微软雅黑" panose="020B0503020204020204" charset="-122"/>
                <a:ea typeface="微软雅黑" panose="020B0503020204020204" charset="-122"/>
              </a:rPr>
              <a:t>（2）全年预算数：2列=5列=8列（同上</a:t>
            </a:r>
            <a:r>
              <a:rPr lang="zh-CN" altLang="en-US" sz="1400" dirty="0" smtClean="0">
                <a:solidFill>
                  <a:srgbClr val="114F95"/>
                </a:solidFill>
                <a:latin typeface="微软雅黑" panose="020B0503020204020204" charset="-122"/>
                <a:ea typeface="微软雅黑" panose="020B0503020204020204" charset="-122"/>
              </a:rPr>
              <a:t>）</a:t>
            </a:r>
            <a:endParaRPr lang="zh-CN" altLang="en-US" sz="1400" dirty="0">
              <a:solidFill>
                <a:srgbClr val="114F95"/>
              </a:solidFill>
              <a:latin typeface="微软雅黑" panose="020B0503020204020204" charset="-122"/>
              <a:ea typeface="微软雅黑" panose="020B0503020204020204" charset="-122"/>
            </a:endParaRPr>
          </a:p>
        </p:txBody>
      </p:sp>
      <p:grpSp>
        <p:nvGrpSpPr>
          <p:cNvPr id="4" name="组合 3"/>
          <p:cNvGrpSpPr/>
          <p:nvPr/>
        </p:nvGrpSpPr>
        <p:grpSpPr>
          <a:xfrm>
            <a:off x="248285" y="145382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3</a:t>
            </a:r>
            <a:r>
              <a:rPr lang="zh-CN" altLang="en-US" sz="1100" b="1" dirty="0"/>
              <a:t>页</a:t>
            </a:r>
            <a:endParaRPr lang="zh-CN" altLang="en-US" sz="1100" b="1" dirty="0"/>
          </a:p>
        </p:txBody>
      </p:sp>
    </p:spTree>
  </p:cSld>
  <p:clrMapOvr>
    <a:masterClrMapping/>
  </p:clrMapOvr>
  <p:transition advTm="1389"/>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lang="zh-CN" sz="1800" b="1" dirty="0">
                <a:latin typeface="方正小标宋_GBK" panose="02000000000000000000" charset="-122"/>
                <a:ea typeface="方正小标宋_GBK" panose="02000000000000000000" charset="-122"/>
              </a:rPr>
              <a:t>收入支出决算总表</a:t>
            </a:r>
            <a:endParaRPr lang="en-US" altLang="zh-CN" sz="1800" b="1" dirty="0">
              <a:latin typeface="方正小标宋_GBK" panose="02000000000000000000" charset="-122"/>
              <a:ea typeface="方正小标宋_GBK" panose="02000000000000000000" charset="-122"/>
            </a:endParaRPr>
          </a:p>
          <a:p>
            <a:pPr algn="ctr"/>
            <a:r>
              <a:rPr lang="zh-CN" sz="1800" b="1" dirty="0">
                <a:latin typeface="方正小标宋_GBK" panose="02000000000000000000" charset="-122"/>
                <a:ea typeface="方正小标宋_GBK" panose="02000000000000000000" charset="-122"/>
              </a:rPr>
              <a:t>（财决</a:t>
            </a:r>
            <a:r>
              <a:rPr lang="en-US" altLang="zh-CN" sz="1800" b="1" dirty="0">
                <a:latin typeface="方正小标宋_GBK" panose="02000000000000000000" charset="-122"/>
                <a:ea typeface="方正小标宋_GBK" panose="02000000000000000000" charset="-122"/>
              </a:rPr>
              <a:t>01</a:t>
            </a:r>
            <a:r>
              <a:rPr lang="zh-CN" altLang="en-US" sz="1800" b="1" dirty="0">
                <a:latin typeface="方正小标宋_GBK" panose="02000000000000000000" charset="-122"/>
                <a:ea typeface="方正小标宋_GBK" panose="02000000000000000000" charset="-122"/>
              </a:rPr>
              <a:t>表</a:t>
            </a:r>
            <a:r>
              <a:rPr lang="zh-CN" sz="1800" b="1" dirty="0">
                <a:latin typeface="方正小标宋_GBK" panose="02000000000000000000" charset="-122"/>
                <a:ea typeface="方正小标宋_GBK" panose="02000000000000000000" charset="-122"/>
              </a:rPr>
              <a:t>）</a:t>
            </a:r>
            <a:endParaRPr lang="zh-CN" sz="1800" b="1" dirty="0">
              <a:latin typeface="方正小标宋_GBK" panose="02000000000000000000" charset="-122"/>
              <a:ea typeface="方正小标宋_GBK" panose="02000000000000000000"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89094" name="Rectangle 3"/>
          <p:cNvSpPr txBox="1">
            <a:spLocks noChangeArrowheads="1"/>
          </p:cNvSpPr>
          <p:nvPr/>
        </p:nvSpPr>
        <p:spPr bwMode="auto">
          <a:xfrm>
            <a:off x="1471930" y="940258"/>
            <a:ext cx="7489190" cy="398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indent="-342900" algn="just">
              <a:lnSpc>
                <a:spcPct val="200000"/>
              </a:lnSpc>
              <a:buFont typeface="+mj-lt"/>
              <a:buAutoNum type="arabicPeriod" startAt="5"/>
            </a:pPr>
            <a:r>
              <a:rPr lang="zh-CN" altLang="en-US" sz="1400" dirty="0">
                <a:solidFill>
                  <a:srgbClr val="114F95"/>
                </a:solidFill>
                <a:latin typeface="微软雅黑" panose="020B0503020204020204" charset="-122"/>
                <a:ea typeface="微软雅黑" panose="020B0503020204020204" charset="-122"/>
              </a:rPr>
              <a:t>年初预算数：填列经同级财政部门批复的年初预算数。其中 “年初结转结余” 由单位自行区分：</a:t>
            </a:r>
            <a:endParaRPr lang="zh-CN" altLang="en-US" sz="1400" dirty="0">
              <a:solidFill>
                <a:srgbClr val="114F95"/>
              </a:solidFill>
              <a:latin typeface="微软雅黑" panose="020B0503020204020204" charset="-122"/>
              <a:ea typeface="微软雅黑" panose="020B0503020204020204" charset="-122"/>
            </a:endParaRPr>
          </a:p>
          <a:p>
            <a:pPr lvl="1" eaLnBrk="1" hangingPunct="1">
              <a:lnSpc>
                <a:spcPct val="200000"/>
              </a:lnSpc>
              <a:buClr>
                <a:srgbClr val="002060"/>
              </a:buClr>
            </a:pPr>
            <a:r>
              <a:rPr lang="zh-CN" altLang="en-US" sz="1400" dirty="0">
                <a:solidFill>
                  <a:srgbClr val="114F95"/>
                </a:solidFill>
                <a:latin typeface="微软雅黑" panose="020B0503020204020204" charset="-122"/>
                <a:ea typeface="微软雅黑" panose="020B0503020204020204" charset="-122"/>
              </a:rPr>
              <a:t>（1）</a:t>
            </a:r>
            <a:r>
              <a:rPr lang="zh-CN" altLang="en-US" sz="1400" b="1" dirty="0">
                <a:solidFill>
                  <a:srgbClr val="FF0000"/>
                </a:solidFill>
                <a:latin typeface="微软雅黑" panose="020B0503020204020204" charset="-122"/>
                <a:ea typeface="微软雅黑" panose="020B0503020204020204" charset="-122"/>
              </a:rPr>
              <a:t>实有资金</a:t>
            </a:r>
            <a:r>
              <a:rPr lang="zh-CN" altLang="en-US" sz="1400" dirty="0">
                <a:solidFill>
                  <a:srgbClr val="114F95"/>
                </a:solidFill>
                <a:latin typeface="微软雅黑" panose="020B0503020204020204" charset="-122"/>
                <a:ea typeface="微软雅黑" panose="020B0503020204020204" charset="-122"/>
              </a:rPr>
              <a:t>结转：对应预算数填列在29行；</a:t>
            </a:r>
            <a:endParaRPr lang="zh-CN" altLang="en-US" sz="1400" dirty="0">
              <a:solidFill>
                <a:srgbClr val="114F95"/>
              </a:solidFill>
              <a:latin typeface="微软雅黑" panose="020B0503020204020204" charset="-122"/>
              <a:ea typeface="微软雅黑" panose="020B0503020204020204" charset="-122"/>
            </a:endParaRPr>
          </a:p>
          <a:p>
            <a:pPr lvl="1" eaLnBrk="1" hangingPunct="1">
              <a:lnSpc>
                <a:spcPct val="200000"/>
              </a:lnSpc>
              <a:buClr>
                <a:srgbClr val="002060"/>
              </a:buClr>
            </a:pPr>
            <a:r>
              <a:rPr lang="zh-CN" altLang="en-US" sz="1400" dirty="0">
                <a:solidFill>
                  <a:srgbClr val="114F95"/>
                </a:solidFill>
                <a:latin typeface="微软雅黑" panose="020B0503020204020204" charset="-122"/>
                <a:ea typeface="微软雅黑" panose="020B0503020204020204" charset="-122"/>
              </a:rPr>
              <a:t>（2）</a:t>
            </a:r>
            <a:r>
              <a:rPr lang="zh-CN" altLang="en-US" sz="1400" b="1" dirty="0">
                <a:solidFill>
                  <a:srgbClr val="FF0000"/>
                </a:solidFill>
                <a:latin typeface="微软雅黑" panose="020B0503020204020204" charset="-122"/>
                <a:ea typeface="微软雅黑" panose="020B0503020204020204" charset="-122"/>
              </a:rPr>
              <a:t>财政拨款指标</a:t>
            </a:r>
            <a:r>
              <a:rPr lang="zh-CN" altLang="en-US" sz="1400" dirty="0">
                <a:solidFill>
                  <a:srgbClr val="114F95"/>
                </a:solidFill>
                <a:latin typeface="微软雅黑" panose="020B0503020204020204" charset="-122"/>
                <a:ea typeface="微软雅黑" panose="020B0503020204020204" charset="-122"/>
              </a:rPr>
              <a:t>结转：对应预算数填列在1-3行。</a:t>
            </a:r>
            <a:endParaRPr lang="zh-CN" altLang="en-US" sz="1400" dirty="0">
              <a:solidFill>
                <a:srgbClr val="114F95"/>
              </a:solidFill>
              <a:latin typeface="微软雅黑" panose="020B0503020204020204" charset="-122"/>
              <a:ea typeface="微软雅黑" panose="020B0503020204020204" charset="-122"/>
            </a:endParaRPr>
          </a:p>
          <a:p>
            <a:pPr marL="342900" indent="-342900" algn="just">
              <a:lnSpc>
                <a:spcPct val="200000"/>
              </a:lnSpc>
              <a:buFont typeface="+mj-lt"/>
              <a:buAutoNum type="arabicPeriod" startAt="5"/>
            </a:pPr>
            <a:r>
              <a:rPr lang="zh-CN" altLang="en-US" sz="1400" dirty="0">
                <a:solidFill>
                  <a:srgbClr val="114F95"/>
                </a:solidFill>
                <a:latin typeface="微软雅黑" panose="020B0503020204020204" charset="-122"/>
                <a:ea typeface="微软雅黑" panose="020B0503020204020204" charset="-122"/>
              </a:rPr>
              <a:t>62行“基本建设类项目”：一般为发改基建项目资金，决算数直接从Z06表7列（选择1/2/3基建类项目）提取，请注意核实有关的预算数填列是否误填。</a:t>
            </a:r>
            <a:endParaRPr lang="zh-CN" altLang="en-US" sz="1400" dirty="0">
              <a:solidFill>
                <a:srgbClr val="114F95"/>
              </a:solidFill>
              <a:latin typeface="微软雅黑" panose="020B0503020204020204" charset="-122"/>
              <a:ea typeface="微软雅黑" panose="020B0503020204020204" charset="-122"/>
            </a:endParaRPr>
          </a:p>
          <a:p>
            <a:pPr marL="342900" indent="-342900" algn="just">
              <a:lnSpc>
                <a:spcPct val="200000"/>
              </a:lnSpc>
              <a:buFont typeface="+mj-lt"/>
              <a:buAutoNum type="arabicPeriod" startAt="5"/>
            </a:pPr>
            <a:r>
              <a:rPr lang="zh-CN" altLang="en-US" sz="1400" dirty="0">
                <a:solidFill>
                  <a:srgbClr val="114F95"/>
                </a:solidFill>
                <a:latin typeface="微软雅黑" panose="020B0503020204020204" charset="-122"/>
                <a:ea typeface="微软雅黑" panose="020B0503020204020204" charset="-122"/>
              </a:rPr>
              <a:t>86行年末结转结余：不得填列预算数，即</a:t>
            </a:r>
            <a:r>
              <a:rPr lang="zh-CN" altLang="en-US" sz="1400" b="1" dirty="0">
                <a:solidFill>
                  <a:srgbClr val="FF0000"/>
                </a:solidFill>
                <a:latin typeface="微软雅黑" panose="020B0503020204020204" charset="-122"/>
                <a:ea typeface="微软雅黑" panose="020B0503020204020204" charset="-122"/>
              </a:rPr>
              <a:t>86行7列、 86行8列均为0</a:t>
            </a:r>
            <a:r>
              <a:rPr lang="zh-CN" altLang="en-US" sz="1400" dirty="0" smtClean="0">
                <a:solidFill>
                  <a:srgbClr val="114F95"/>
                </a:solidFill>
                <a:latin typeface="微软雅黑" panose="020B0503020204020204" charset="-122"/>
                <a:ea typeface="微软雅黑" panose="020B0503020204020204" charset="-122"/>
              </a:rPr>
              <a:t>。</a:t>
            </a:r>
            <a:endParaRPr lang="en-US" altLang="zh-CN" sz="1400" dirty="0" smtClean="0">
              <a:solidFill>
                <a:srgbClr val="114F95"/>
              </a:solidFill>
              <a:latin typeface="微软雅黑" panose="020B0503020204020204" charset="-122"/>
              <a:ea typeface="微软雅黑" panose="020B0503020204020204" charset="-122"/>
            </a:endParaRPr>
          </a:p>
          <a:p>
            <a:pPr marL="342900" indent="-342900" algn="just">
              <a:lnSpc>
                <a:spcPct val="200000"/>
              </a:lnSpc>
              <a:buFont typeface="+mj-lt"/>
              <a:buAutoNum type="arabicPeriod" startAt="5"/>
            </a:pPr>
            <a:r>
              <a:rPr lang="zh-CN" altLang="en-US" sz="1400" dirty="0" smtClean="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使用非财政拨款结余和专用结余</a:t>
            </a:r>
            <a:r>
              <a:rPr lang="zh-CN" altLang="en-US" sz="1400" dirty="0" smtClean="0">
                <a:solidFill>
                  <a:srgbClr val="114F95"/>
                </a:solidFill>
                <a:latin typeface="微软雅黑" panose="020B0503020204020204" charset="-122"/>
                <a:ea typeface="微软雅黑" panose="020B0503020204020204" charset="-122"/>
              </a:rPr>
              <a:t>” ，需要</a:t>
            </a:r>
            <a:r>
              <a:rPr lang="zh-CN" altLang="en-US" sz="1400" b="1" dirty="0" smtClean="0">
                <a:solidFill>
                  <a:srgbClr val="FF0000"/>
                </a:solidFill>
                <a:latin typeface="微软雅黑" panose="020B0503020204020204" charset="-122"/>
                <a:ea typeface="微软雅黑" panose="020B0503020204020204" charset="-122"/>
              </a:rPr>
              <a:t>二</a:t>
            </a:r>
            <a:r>
              <a:rPr lang="zh-CN" altLang="en-US" sz="1400" b="1" dirty="0">
                <a:solidFill>
                  <a:srgbClr val="FF0000"/>
                </a:solidFill>
                <a:latin typeface="微软雅黑" panose="020B0503020204020204" charset="-122"/>
                <a:ea typeface="微软雅黑" panose="020B0503020204020204" charset="-122"/>
              </a:rPr>
              <a:t>级项目明细</a:t>
            </a:r>
            <a:r>
              <a:rPr lang="zh-CN" altLang="en-US" sz="1400" b="1" dirty="0" smtClean="0">
                <a:solidFill>
                  <a:srgbClr val="FF0000"/>
                </a:solidFill>
                <a:latin typeface="微软雅黑" panose="020B0503020204020204" charset="-122"/>
                <a:ea typeface="微软雅黑" panose="020B0503020204020204" charset="-122"/>
              </a:rPr>
              <a:t>项目支出大于收入</a:t>
            </a:r>
            <a:r>
              <a:rPr lang="zh-CN" altLang="en-US" sz="1400" dirty="0" smtClean="0">
                <a:solidFill>
                  <a:srgbClr val="114F95"/>
                </a:solidFill>
                <a:latin typeface="微软雅黑" panose="020B0503020204020204" charset="-122"/>
                <a:ea typeface="微软雅黑" panose="020B0503020204020204" charset="-122"/>
              </a:rPr>
              <a:t>才能填列。</a:t>
            </a:r>
            <a:endParaRPr lang="zh-CN" altLang="en-US" sz="1400" kern="0" dirty="0">
              <a:solidFill>
                <a:srgbClr val="114F95"/>
              </a:solidFill>
              <a:latin typeface="微软雅黑" panose="020B0503020204020204" charset="-122"/>
              <a:ea typeface="微软雅黑" panose="020B0503020204020204" charset="-122"/>
            </a:endParaRPr>
          </a:p>
        </p:txBody>
      </p:sp>
      <p:grpSp>
        <p:nvGrpSpPr>
          <p:cNvPr id="4" name="组合 3"/>
          <p:cNvGrpSpPr/>
          <p:nvPr/>
        </p:nvGrpSpPr>
        <p:grpSpPr>
          <a:xfrm>
            <a:off x="248285" y="145382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3</a:t>
            </a:r>
            <a:r>
              <a:rPr lang="zh-CN" altLang="en-US" sz="1100" b="1" dirty="0"/>
              <a:t>页</a:t>
            </a:r>
            <a:endParaRPr lang="zh-CN" altLang="en-US" sz="1100" b="1" dirty="0"/>
          </a:p>
        </p:txBody>
      </p:sp>
    </p:spTree>
  </p:cSld>
  <p:clrMapOvr>
    <a:masterClrMapping/>
  </p:clrMapOvr>
  <p:transition advTm="685"/>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（三）</a:t>
            </a:r>
            <a:r>
              <a:rPr lang="en-US" altLang="zh-CN"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20</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2</a:t>
            </a:r>
            <a:r>
              <a:rPr lang="en-US" altLang="zh-CN"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3</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年度部门决算编报要求</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5353050" y="105093"/>
            <a:ext cx="3740150" cy="645160"/>
          </a:xfrm>
        </p:spPr>
        <p:txBody>
          <a:bodyPr/>
          <a:lstStyle/>
          <a:p>
            <a:r>
              <a:rPr sz="1800" b="1" dirty="0">
                <a:latin typeface="方正小标宋_GBK" panose="02000000000000000000" charset="-122"/>
                <a:ea typeface="方正小标宋_GBK" panose="02000000000000000000" charset="-122"/>
              </a:rPr>
              <a:t>财政拨款收入支出决算总表</a:t>
            </a:r>
            <a:endParaRPr sz="1800" b="1" dirty="0">
              <a:latin typeface="方正小标宋_GBK" panose="02000000000000000000" charset="-122"/>
              <a:ea typeface="方正小标宋_GBK" panose="02000000000000000000" charset="-122"/>
            </a:endParaRPr>
          </a:p>
          <a:p>
            <a:r>
              <a:rPr sz="1800" b="1" dirty="0">
                <a:latin typeface="方正小标宋_GBK" panose="02000000000000000000" charset="-122"/>
                <a:ea typeface="方正小标宋_GBK" panose="02000000000000000000" charset="-122"/>
              </a:rPr>
              <a:t> </a:t>
            </a:r>
            <a:r>
              <a:rPr lang="en-US" sz="1800" b="1" dirty="0">
                <a:latin typeface="方正小标宋_GBK" panose="02000000000000000000" charset="-122"/>
                <a:ea typeface="方正小标宋_GBK" panose="02000000000000000000" charset="-122"/>
              </a:rPr>
              <a:t>    </a:t>
            </a:r>
            <a:r>
              <a:rPr sz="1800" b="1" dirty="0">
                <a:latin typeface="方正小标宋_GBK" panose="02000000000000000000" charset="-122"/>
                <a:ea typeface="方正小标宋_GBK" panose="02000000000000000000" charset="-122"/>
              </a:rPr>
              <a:t>（财决01－1表）</a:t>
            </a:r>
            <a:endParaRPr sz="1800" b="1" dirty="0">
              <a:latin typeface="方正小标宋_GBK" panose="02000000000000000000" charset="-122"/>
              <a:ea typeface="方正小标宋_GBK" panose="02000000000000000000"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3" name="组合 2"/>
          <p:cNvGrpSpPr/>
          <p:nvPr/>
        </p:nvGrpSpPr>
        <p:grpSpPr>
          <a:xfrm>
            <a:off x="330200" y="1461445"/>
            <a:ext cx="1223645" cy="2961640"/>
            <a:chOff x="10727" y="1484313"/>
            <a:chExt cx="1619474" cy="5777627"/>
          </a:xfrm>
        </p:grpSpPr>
        <p:sp>
          <p:nvSpPr>
            <p:cNvPr id="4" name="矩形 3"/>
            <p:cNvSpPr/>
            <p:nvPr/>
          </p:nvSpPr>
          <p:spPr>
            <a:xfrm>
              <a:off x="10727" y="1484313"/>
              <a:ext cx="1619474"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 name="矩形 6"/>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 name="矩形 7"/>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9" name="矩形 8"/>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1" name="TextBox 10"/>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4</a:t>
            </a:r>
            <a:r>
              <a:rPr lang="zh-CN" altLang="en-US" sz="1100" b="1" dirty="0"/>
              <a:t>页</a:t>
            </a:r>
            <a:endParaRPr lang="zh-CN" altLang="en-US" sz="1100" b="1" dirty="0"/>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1346" t="7703" r="12290" b="11407"/>
          <a:stretch>
            <a:fillRect/>
          </a:stretch>
        </p:blipFill>
        <p:spPr>
          <a:xfrm>
            <a:off x="2002155" y="873420"/>
            <a:ext cx="6789420" cy="416052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文本框 53"/>
          <p:cNvSpPr txBox="1"/>
          <p:nvPr/>
        </p:nvSpPr>
        <p:spPr>
          <a:xfrm>
            <a:off x="3780154" y="1083310"/>
            <a:ext cx="4938394" cy="922020"/>
          </a:xfrm>
          <a:prstGeom prst="rect">
            <a:avLst/>
          </a:prstGeom>
          <a:solidFill>
            <a:schemeClr val="accent1">
              <a:lumMod val="90000"/>
            </a:schemeClr>
          </a:solidFill>
          <a:ln w="9525">
            <a:noFill/>
          </a:ln>
        </p:spPr>
        <p:txBody>
          <a:bodyPr wrap="square" anchor="t" anchorCtr="0">
            <a:spAutoFit/>
          </a:bodyPr>
          <a:lstStyle/>
          <a:p>
            <a:pPr algn="just"/>
            <a:r>
              <a:rPr lang="zh-CN" sz="1800" b="1" dirty="0">
                <a:latin typeface="Arial" panose="020B0604020202020204" pitchFamily="34" charset="0"/>
                <a:ea typeface="宋体" panose="02010600030101010101" pitchFamily="2" charset="-122"/>
              </a:rPr>
              <a:t>决算报表</a:t>
            </a:r>
            <a:r>
              <a:rPr lang="zh-CN" sz="1800" dirty="0">
                <a:latin typeface="Arial" panose="020B0604020202020204" pitchFamily="34" charset="0"/>
                <a:ea typeface="宋体" panose="02010600030101010101" pitchFamily="2" charset="-122"/>
              </a:rPr>
              <a:t>包括报表封面、主表、附表等，反映部门和单位收支预算执行结果以及与预算管理相关的机构人员、存量资产等信息。</a:t>
            </a:r>
            <a:endParaRPr lang="zh-CN" sz="1800" dirty="0">
              <a:latin typeface="Arial" panose="020B0604020202020204" pitchFamily="34" charset="0"/>
              <a:ea typeface="宋体" panose="02010600030101010101" pitchFamily="2" charset="-122"/>
            </a:endParaRPr>
          </a:p>
        </p:txBody>
      </p:sp>
      <p:sp>
        <p:nvSpPr>
          <p:cNvPr id="21" name="文本框 20"/>
          <p:cNvSpPr txBox="1"/>
          <p:nvPr/>
        </p:nvSpPr>
        <p:spPr>
          <a:xfrm>
            <a:off x="3780155" y="2110740"/>
            <a:ext cx="4938395" cy="922020"/>
          </a:xfrm>
          <a:prstGeom prst="rect">
            <a:avLst/>
          </a:prstGeom>
          <a:solidFill>
            <a:schemeClr val="accent1">
              <a:lumMod val="90000"/>
            </a:schemeClr>
          </a:solidFill>
        </p:spPr>
        <p:txBody>
          <a:bodyPr wrap="square" rtlCol="0">
            <a:spAutoFit/>
          </a:bodyPr>
          <a:lstStyle/>
          <a:p>
            <a:r>
              <a:rPr lang="zh-CN" altLang="en-US" b="1" dirty="0"/>
              <a:t>报表说明</a:t>
            </a:r>
            <a:r>
              <a:rPr lang="zh-CN" altLang="en-US" dirty="0"/>
              <a:t>包括报表编制基本情况、数据审核情况，以及需要说明的重要事项等，主要反映决算报表编制的相关情况。</a:t>
            </a:r>
            <a:endParaRPr lang="zh-CN" altLang="en-US" dirty="0"/>
          </a:p>
        </p:txBody>
      </p:sp>
      <p:sp>
        <p:nvSpPr>
          <p:cNvPr id="22" name="文本框 21"/>
          <p:cNvSpPr txBox="1"/>
          <p:nvPr/>
        </p:nvSpPr>
        <p:spPr>
          <a:xfrm>
            <a:off x="3780154" y="3210560"/>
            <a:ext cx="4938395" cy="923330"/>
          </a:xfrm>
          <a:prstGeom prst="rect">
            <a:avLst/>
          </a:prstGeom>
          <a:solidFill>
            <a:schemeClr val="accent1">
              <a:lumMod val="90000"/>
            </a:schemeClr>
          </a:solidFill>
        </p:spPr>
        <p:txBody>
          <a:bodyPr wrap="square" rtlCol="0">
            <a:spAutoFit/>
          </a:bodyPr>
          <a:lstStyle/>
          <a:p>
            <a:r>
              <a:rPr lang="zh-CN" altLang="en-US" b="1" dirty="0"/>
              <a:t>分析报告</a:t>
            </a:r>
            <a:r>
              <a:rPr lang="zh-CN" altLang="en-US" dirty="0"/>
              <a:t>包括收支预算执行、机构人员、预算绩效等情况分析，以及决算管理工作开展情况，主要反映部门预决算管理及预算执行情况。</a:t>
            </a:r>
            <a:endParaRPr lang="zh-CN" altLang="en-US" dirty="0"/>
          </a:p>
        </p:txBody>
      </p:sp>
      <p:graphicFrame>
        <p:nvGraphicFramePr>
          <p:cNvPr id="23" name="图示 22"/>
          <p:cNvGraphicFramePr/>
          <p:nvPr/>
        </p:nvGraphicFramePr>
        <p:xfrm>
          <a:off x="495300" y="1083310"/>
          <a:ext cx="2868295" cy="31299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标题 1"/>
          <p:cNvSpPr>
            <a:spLocks noGrp="1"/>
          </p:cNvSpPr>
          <p:nvPr>
            <p:ph type="title"/>
          </p:nvPr>
        </p:nvSpPr>
        <p:spPr>
          <a:xfrm>
            <a:off x="135890" y="197158"/>
            <a:ext cx="4493260" cy="461665"/>
          </a:xfrm>
        </p:spPr>
        <p:txBody>
          <a:bodyPr/>
          <a:lstStyle/>
          <a:p>
            <a:r>
              <a:rPr lang="zh-CN" altLang="en-US" sz="2400" dirty="0">
                <a:solidFill>
                  <a:schemeClr val="tx1"/>
                </a:solidFill>
              </a:rPr>
              <a:t>（二）报告体系</a:t>
            </a:r>
            <a:endParaRPr lang="zh-CN" altLang="en-US" sz="2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300" advTm="11938">
        <p14:pan dir="u"/>
      </p:transition>
    </mc:Choice>
    <mc:Fallback>
      <p:transition spd="slow" advTm="119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95238" name="Rectangle 3"/>
          <p:cNvSpPr txBox="1">
            <a:spLocks noChangeArrowheads="1"/>
          </p:cNvSpPr>
          <p:nvPr/>
        </p:nvSpPr>
        <p:spPr bwMode="auto">
          <a:xfrm>
            <a:off x="1659888" y="1088700"/>
            <a:ext cx="6938645" cy="390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eaLnBrk="1" hangingPunct="1">
              <a:lnSpc>
                <a:spcPct val="200000"/>
              </a:lnSpc>
              <a:buClr>
                <a:srgbClr val="002060"/>
              </a:buClr>
              <a:buFont typeface="Wingdings" panose="05000000000000000000" pitchFamily="2" charset="2"/>
            </a:pPr>
            <a:r>
              <a:rPr lang="en-US" altLang="zh-CN" sz="1400" b="1" dirty="0">
                <a:solidFill>
                  <a:srgbClr val="114F95"/>
                </a:solidFill>
                <a:latin typeface="微软雅黑" panose="020B0503020204020204" charset="-122"/>
                <a:ea typeface="微软雅黑" panose="020B0503020204020204" charset="-122"/>
              </a:rPr>
              <a:t>1.</a:t>
            </a:r>
            <a:r>
              <a:rPr lang="zh-CN" altLang="en-US" sz="1400" b="1" dirty="0">
                <a:solidFill>
                  <a:srgbClr val="114F95"/>
                </a:solidFill>
                <a:latin typeface="微软雅黑" panose="020B0503020204020204" charset="-122"/>
                <a:ea typeface="微软雅黑" panose="020B0503020204020204" charset="-122"/>
              </a:rPr>
              <a:t>年初预算数</a:t>
            </a:r>
            <a:r>
              <a:rPr lang="en-US" altLang="en-US" sz="1400" b="1"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填列经同级</a:t>
            </a:r>
            <a:r>
              <a:rPr lang="zh-CN" altLang="en-US" sz="1400" dirty="0">
                <a:solidFill>
                  <a:srgbClr val="FF0000"/>
                </a:solidFill>
                <a:latin typeface="微软雅黑" panose="020B0503020204020204" charset="-122"/>
                <a:ea typeface="微软雅黑" panose="020B0503020204020204" charset="-122"/>
              </a:rPr>
              <a:t>财政部门批复的</a:t>
            </a:r>
            <a:r>
              <a:rPr lang="zh-CN" altLang="en-US" sz="1400" dirty="0">
                <a:solidFill>
                  <a:srgbClr val="114F95"/>
                </a:solidFill>
                <a:latin typeface="微软雅黑" panose="020B0503020204020204" charset="-122"/>
                <a:ea typeface="微软雅黑" panose="020B0503020204020204" charset="-122"/>
              </a:rPr>
              <a:t>财政拨款年初预算数。其中 “</a:t>
            </a:r>
            <a:r>
              <a:rPr lang="zh-CN" altLang="en-US" sz="1400" dirty="0">
                <a:solidFill>
                  <a:srgbClr val="FF0000"/>
                </a:solidFill>
                <a:latin typeface="微软雅黑" panose="020B0503020204020204" charset="-122"/>
                <a:ea typeface="微软雅黑" panose="020B0503020204020204" charset="-122"/>
              </a:rPr>
              <a:t>上年结转</a:t>
            </a:r>
            <a:r>
              <a:rPr lang="zh-CN" altLang="en-US" sz="1400" dirty="0">
                <a:solidFill>
                  <a:srgbClr val="114F95"/>
                </a:solidFill>
                <a:latin typeface="微软雅黑" panose="020B0503020204020204" charset="-122"/>
                <a:ea typeface="微软雅黑" panose="020B0503020204020204" charset="-122"/>
              </a:rPr>
              <a:t>” 由单位自行区分：</a:t>
            </a:r>
            <a:endParaRPr lang="en-US" altLang="zh-CN" sz="1400" dirty="0">
              <a:solidFill>
                <a:srgbClr val="114F95"/>
              </a:solidFill>
              <a:latin typeface="微软雅黑" panose="020B0503020204020204" charset="-122"/>
              <a:ea typeface="微软雅黑" panose="020B0503020204020204" charset="-122"/>
            </a:endParaRPr>
          </a:p>
          <a:p>
            <a:pPr eaLnBrk="1" hangingPunct="1">
              <a:lnSpc>
                <a:spcPct val="200000"/>
              </a:lnSpc>
              <a:buClr>
                <a:srgbClr val="002060"/>
              </a:buClr>
            </a:pPr>
            <a:r>
              <a:rPr lang="en-US" altLang="zh-CN" sz="1400" dirty="0">
                <a:solidFill>
                  <a:srgbClr val="114F95"/>
                </a:solidFill>
                <a:latin typeface="微软雅黑" panose="020B0503020204020204" charset="-122"/>
                <a:ea typeface="微软雅黑" panose="020B0503020204020204" charset="-122"/>
              </a:rPr>
              <a:t>    </a:t>
            </a:r>
            <a:r>
              <a:rPr lang="zh-CN" altLang="en-US" sz="1400" dirty="0">
                <a:solidFill>
                  <a:srgbClr val="114F95"/>
                </a:solidFill>
                <a:latin typeface="微软雅黑" panose="020B0503020204020204" charset="-122"/>
                <a:ea typeface="微软雅黑" panose="020B0503020204020204" charset="-122"/>
              </a:rPr>
              <a:t>（</a:t>
            </a:r>
            <a:r>
              <a:rPr lang="en-US" altLang="zh-CN" sz="1400" dirty="0">
                <a:solidFill>
                  <a:srgbClr val="114F95"/>
                </a:solidFill>
                <a:latin typeface="微软雅黑" panose="020B0503020204020204" charset="-122"/>
                <a:ea typeface="微软雅黑" panose="020B0503020204020204" charset="-122"/>
              </a:rPr>
              <a:t>1</a:t>
            </a:r>
            <a:r>
              <a:rPr lang="zh-CN" altLang="en-US" sz="1400" dirty="0">
                <a:solidFill>
                  <a:srgbClr val="114F95"/>
                </a:solidFill>
                <a:latin typeface="微软雅黑" panose="020B0503020204020204" charset="-122"/>
                <a:ea typeface="微软雅黑" panose="020B0503020204020204" charset="-122"/>
              </a:rPr>
              <a:t>）实有资金结转：对应预算数填列在</a:t>
            </a:r>
            <a:r>
              <a:rPr lang="en-US" altLang="zh-CN" sz="1400" dirty="0">
                <a:solidFill>
                  <a:srgbClr val="114F95"/>
                </a:solidFill>
                <a:latin typeface="微软雅黑" panose="020B0503020204020204" charset="-122"/>
                <a:ea typeface="微软雅黑" panose="020B0503020204020204" charset="-122"/>
              </a:rPr>
              <a:t>29-31</a:t>
            </a:r>
            <a:r>
              <a:rPr lang="zh-CN" altLang="en-US" sz="1400" dirty="0">
                <a:solidFill>
                  <a:srgbClr val="114F95"/>
                </a:solidFill>
                <a:latin typeface="微软雅黑" panose="020B0503020204020204" charset="-122"/>
                <a:ea typeface="微软雅黑" panose="020B0503020204020204" charset="-122"/>
              </a:rPr>
              <a:t>行；</a:t>
            </a:r>
            <a:endParaRPr lang="en-US" altLang="zh-CN" sz="1400" dirty="0">
              <a:solidFill>
                <a:srgbClr val="114F95"/>
              </a:solidFill>
              <a:latin typeface="微软雅黑" panose="020B0503020204020204" charset="-122"/>
              <a:ea typeface="微软雅黑" panose="020B0503020204020204" charset="-122"/>
            </a:endParaRPr>
          </a:p>
          <a:p>
            <a:pPr eaLnBrk="1" hangingPunct="1">
              <a:lnSpc>
                <a:spcPct val="200000"/>
              </a:lnSpc>
              <a:buClr>
                <a:srgbClr val="002060"/>
              </a:buClr>
            </a:pPr>
            <a:r>
              <a:rPr lang="zh-CN" altLang="en-US" sz="1400" dirty="0">
                <a:solidFill>
                  <a:srgbClr val="114F95"/>
                </a:solidFill>
                <a:latin typeface="微软雅黑" panose="020B0503020204020204" charset="-122"/>
                <a:ea typeface="微软雅黑" panose="020B0503020204020204" charset="-122"/>
              </a:rPr>
              <a:t>    （</a:t>
            </a:r>
            <a:r>
              <a:rPr lang="en-US" altLang="zh-CN" sz="1400" dirty="0">
                <a:solidFill>
                  <a:srgbClr val="114F95"/>
                </a:solidFill>
                <a:latin typeface="微软雅黑" panose="020B0503020204020204" charset="-122"/>
                <a:ea typeface="微软雅黑" panose="020B0503020204020204" charset="-122"/>
              </a:rPr>
              <a:t>2</a:t>
            </a:r>
            <a:r>
              <a:rPr lang="zh-CN" altLang="en-US" sz="1400" dirty="0">
                <a:solidFill>
                  <a:srgbClr val="114F95"/>
                </a:solidFill>
                <a:latin typeface="微软雅黑" panose="020B0503020204020204" charset="-122"/>
                <a:ea typeface="微软雅黑" panose="020B0503020204020204" charset="-122"/>
              </a:rPr>
              <a:t>）财政拨款指标结转：对应预算数填列在</a:t>
            </a:r>
            <a:r>
              <a:rPr lang="en-US" altLang="zh-CN" sz="1400" dirty="0">
                <a:solidFill>
                  <a:srgbClr val="114F95"/>
                </a:solidFill>
                <a:latin typeface="微软雅黑" panose="020B0503020204020204" charset="-122"/>
                <a:ea typeface="微软雅黑" panose="020B0503020204020204" charset="-122"/>
              </a:rPr>
              <a:t>1-3</a:t>
            </a:r>
            <a:r>
              <a:rPr lang="zh-CN" altLang="en-US" sz="1400" dirty="0">
                <a:solidFill>
                  <a:srgbClr val="114F95"/>
                </a:solidFill>
                <a:latin typeface="微软雅黑" panose="020B0503020204020204" charset="-122"/>
                <a:ea typeface="微软雅黑" panose="020B0503020204020204" charset="-122"/>
              </a:rPr>
              <a:t>行</a:t>
            </a:r>
            <a:endParaRPr lang="zh-CN" altLang="en-US" sz="1400" dirty="0">
              <a:solidFill>
                <a:srgbClr val="114F95"/>
              </a:solidFill>
              <a:latin typeface="微软雅黑" panose="020B0503020204020204" charset="-122"/>
              <a:ea typeface="微软雅黑" panose="020B0503020204020204" charset="-122"/>
            </a:endParaRPr>
          </a:p>
          <a:p>
            <a:pPr eaLnBrk="1" hangingPunct="1">
              <a:lnSpc>
                <a:spcPct val="200000"/>
              </a:lnSpc>
              <a:buClr>
                <a:srgbClr val="002060"/>
              </a:buClr>
              <a:buFont typeface="Wingdings" panose="05000000000000000000" pitchFamily="2" charset="2"/>
            </a:pPr>
            <a:r>
              <a:rPr lang="en-US" altLang="zh-CN" sz="1400" b="1" dirty="0">
                <a:solidFill>
                  <a:srgbClr val="114F95"/>
                </a:solidFill>
                <a:latin typeface="微软雅黑" panose="020B0503020204020204" charset="-122"/>
                <a:ea typeface="微软雅黑" panose="020B0503020204020204" charset="-122"/>
              </a:rPr>
              <a:t>2.</a:t>
            </a:r>
            <a:r>
              <a:rPr lang="zh-CN" altLang="en-US" sz="1400" b="1" dirty="0">
                <a:solidFill>
                  <a:srgbClr val="114F95"/>
                </a:solidFill>
                <a:latin typeface="微软雅黑" panose="020B0503020204020204" charset="-122"/>
                <a:ea typeface="微软雅黑" panose="020B0503020204020204" charset="-122"/>
              </a:rPr>
              <a:t>全年预算数</a:t>
            </a:r>
            <a:r>
              <a:rPr lang="en-US" altLang="en-US" sz="1400" b="1"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填列经调整后的全年财政拨款预算数</a:t>
            </a:r>
            <a:endParaRPr lang="en-US" altLang="zh-CN" sz="1400" dirty="0">
              <a:solidFill>
                <a:srgbClr val="114F95"/>
              </a:solidFill>
              <a:latin typeface="微软雅黑" panose="020B0503020204020204" charset="-122"/>
              <a:ea typeface="微软雅黑" panose="020B0503020204020204" charset="-122"/>
            </a:endParaRPr>
          </a:p>
          <a:p>
            <a:pPr eaLnBrk="1" hangingPunct="1">
              <a:lnSpc>
                <a:spcPct val="200000"/>
              </a:lnSpc>
              <a:buClr>
                <a:srgbClr val="002060"/>
              </a:buClr>
            </a:pPr>
            <a:r>
              <a:rPr lang="zh-CN" altLang="en-US" sz="1400" dirty="0">
                <a:solidFill>
                  <a:srgbClr val="FF0000"/>
                </a:solidFill>
                <a:latin typeface="微软雅黑" panose="020B0503020204020204" charset="-122"/>
                <a:ea typeface="微软雅黑" panose="020B0503020204020204" charset="-122"/>
              </a:rPr>
              <a:t>    注意：一体化系统：市级单位参考数据的查询方式为：“综合报表查询”</a:t>
            </a:r>
            <a:r>
              <a:rPr lang="en-US" altLang="zh-CN" sz="1400" dirty="0">
                <a:solidFill>
                  <a:srgbClr val="FF0000"/>
                </a:solidFill>
                <a:latin typeface="微软雅黑" panose="020B0503020204020204" charset="-122"/>
                <a:ea typeface="微软雅黑" panose="020B0503020204020204" charset="-122"/>
              </a:rPr>
              <a:t>-</a:t>
            </a:r>
            <a:r>
              <a:rPr lang="zh-CN" altLang="en-US" sz="1400" dirty="0">
                <a:solidFill>
                  <a:srgbClr val="FF0000"/>
                </a:solidFill>
                <a:latin typeface="微软雅黑" panose="020B0503020204020204" charset="-122"/>
                <a:ea typeface="微软雅黑" panose="020B0503020204020204" charset="-122"/>
              </a:rPr>
              <a:t>“预算执行报表”</a:t>
            </a:r>
            <a:r>
              <a:rPr lang="en-US" altLang="zh-CN" sz="1400" dirty="0">
                <a:solidFill>
                  <a:srgbClr val="FF0000"/>
                </a:solidFill>
                <a:latin typeface="微软雅黑" panose="020B0503020204020204" charset="-122"/>
                <a:ea typeface="微软雅黑" panose="020B0503020204020204" charset="-122"/>
              </a:rPr>
              <a:t>-</a:t>
            </a:r>
            <a:r>
              <a:rPr lang="zh-CN" altLang="en-US" sz="1400" dirty="0">
                <a:solidFill>
                  <a:srgbClr val="FF0000"/>
                </a:solidFill>
                <a:latin typeface="微软雅黑" panose="020B0503020204020204" charset="-122"/>
                <a:ea typeface="微软雅黑" panose="020B0503020204020204" charset="-122"/>
              </a:rPr>
              <a:t>“预算执行（财政）”</a:t>
            </a:r>
            <a:r>
              <a:rPr lang="en-US" altLang="zh-CN" sz="1400" dirty="0">
                <a:solidFill>
                  <a:srgbClr val="FF0000"/>
                </a:solidFill>
                <a:latin typeface="微软雅黑" panose="020B0503020204020204" charset="-122"/>
                <a:ea typeface="微软雅黑" panose="020B0503020204020204" charset="-122"/>
              </a:rPr>
              <a:t>-</a:t>
            </a:r>
            <a:r>
              <a:rPr lang="zh-CN" altLang="en-US" sz="1400" dirty="0">
                <a:solidFill>
                  <a:srgbClr val="FF0000"/>
                </a:solidFill>
                <a:latin typeface="微软雅黑" panose="020B0503020204020204" charset="-122"/>
                <a:ea typeface="微软雅黑" panose="020B0503020204020204" charset="-122"/>
              </a:rPr>
              <a:t>“可执行指标执行情况表”</a:t>
            </a:r>
            <a:r>
              <a:rPr lang="en-US" altLang="zh-CN" sz="1400" dirty="0">
                <a:solidFill>
                  <a:srgbClr val="FF0000"/>
                </a:solidFill>
                <a:latin typeface="微软雅黑" panose="020B0503020204020204" charset="-122"/>
                <a:ea typeface="微软雅黑" panose="020B0503020204020204" charset="-122"/>
              </a:rPr>
              <a:t>-</a:t>
            </a:r>
            <a:r>
              <a:rPr lang="zh-CN" altLang="en-US" sz="1400" dirty="0">
                <a:solidFill>
                  <a:srgbClr val="FF0000"/>
                </a:solidFill>
                <a:latin typeface="微软雅黑" panose="020B0503020204020204" charset="-122"/>
                <a:ea typeface="微软雅黑" panose="020B0503020204020204" charset="-122"/>
              </a:rPr>
              <a:t>“预算数”</a:t>
            </a:r>
            <a:endParaRPr lang="en-US" altLang="zh-CN" sz="1400" dirty="0">
              <a:solidFill>
                <a:srgbClr val="FF0000"/>
              </a:solidFill>
              <a:latin typeface="微软雅黑" panose="020B0503020204020204" charset="-122"/>
              <a:ea typeface="微软雅黑" panose="020B0503020204020204" charset="-122"/>
            </a:endParaRPr>
          </a:p>
          <a:p>
            <a:pPr eaLnBrk="1" hangingPunct="1">
              <a:lnSpc>
                <a:spcPct val="200000"/>
              </a:lnSpc>
              <a:buClr>
                <a:srgbClr val="002060"/>
              </a:buClr>
              <a:buFont typeface="Wingdings" panose="05000000000000000000" pitchFamily="2" charset="2"/>
            </a:pPr>
            <a:r>
              <a:rPr lang="en-US" altLang="zh-CN" sz="1400" b="1" dirty="0">
                <a:solidFill>
                  <a:srgbClr val="114F95"/>
                </a:solidFill>
                <a:latin typeface="微软雅黑" panose="020B0503020204020204" charset="-122"/>
                <a:ea typeface="微软雅黑" panose="020B0503020204020204" charset="-122"/>
              </a:rPr>
              <a:t>3.</a:t>
            </a:r>
            <a:r>
              <a:rPr lang="zh-CN" altLang="en-US" sz="1400" b="1" dirty="0">
                <a:solidFill>
                  <a:srgbClr val="114F95"/>
                </a:solidFill>
                <a:latin typeface="微软雅黑" panose="020B0503020204020204" charset="-122"/>
                <a:ea typeface="微软雅黑" panose="020B0503020204020204" charset="-122"/>
              </a:rPr>
              <a:t>决算数据：</a:t>
            </a:r>
            <a:r>
              <a:rPr lang="zh-CN" altLang="en-US" sz="1400" dirty="0">
                <a:solidFill>
                  <a:srgbClr val="114F95"/>
                </a:solidFill>
                <a:latin typeface="微软雅黑" panose="020B0503020204020204" charset="-122"/>
                <a:ea typeface="微软雅黑" panose="020B0503020204020204" charset="-122"/>
              </a:rPr>
              <a:t>自动生成。</a:t>
            </a:r>
            <a:endParaRPr lang="zh-CN" altLang="en-US" sz="1400" dirty="0">
              <a:solidFill>
                <a:srgbClr val="114F95"/>
              </a:solidFill>
              <a:latin typeface="微软雅黑" panose="020B0503020204020204" charset="-122"/>
              <a:ea typeface="微软雅黑" panose="020B0503020204020204" charset="-122"/>
            </a:endParaRPr>
          </a:p>
        </p:txBody>
      </p:sp>
      <p:sp>
        <p:nvSpPr>
          <p:cNvPr id="4" name="副标题 5"/>
          <p:cNvSpPr>
            <a:spLocks noGrp="1"/>
          </p:cNvSpPr>
          <p:nvPr/>
        </p:nvSpPr>
        <p:spPr>
          <a:xfrm>
            <a:off x="5321935" y="117793"/>
            <a:ext cx="3740150" cy="645160"/>
          </a:xfrm>
          <a:prstGeom prst="rect">
            <a:avLst/>
          </a:prstGeom>
          <a:noFill/>
          <a:ln w="9525">
            <a:noFill/>
          </a:ln>
        </p:spPr>
        <p:txBody>
          <a:bodyPr vert="horz" wrap="square" rtlCol="0" anchor="ctr" anchorCtr="0">
            <a:spAutoFit/>
            <a:scene3d>
              <a:camera prst="orthographicFront"/>
              <a:lightRig rig="threePt" dir="t"/>
            </a:scene3d>
            <a:sp3d contourW="12700"/>
          </a:bodyPr>
          <a:lstStyle>
            <a:lvl1pPr marL="0" marR="0" lvl="0" indent="-257175" algn="l" defTabSz="914400" rtl="0" eaLnBrk="1" fontAlgn="auto" latinLnBrk="0" hangingPunct="1">
              <a:lnSpc>
                <a:spcPct val="100000"/>
              </a:lnSpc>
              <a:spcBef>
                <a:spcPts val="0"/>
              </a:spcBef>
              <a:spcAft>
                <a:spcPts val="0"/>
              </a:spcAft>
              <a:buClrTx/>
              <a:buSzTx/>
              <a:buFontTx/>
              <a:buNone/>
              <a:defRPr sz="1800" kern="1200">
                <a:solidFill>
                  <a:schemeClr val="tx1"/>
                </a:solidFill>
                <a:latin typeface="方正公文小标宋" panose="02000500000000000000" charset="-122"/>
                <a:ea typeface="方正公文小标宋" panose="02000500000000000000" charset="-122"/>
                <a:cs typeface="+mn-cs"/>
              </a:defRPr>
            </a:lvl1pPr>
            <a:lvl2pPr marL="557530" lvl="1" indent="-214630" algn="l" rtl="0" fontAlgn="base">
              <a:spcBef>
                <a:spcPct val="15000"/>
              </a:spcBef>
              <a:spcAft>
                <a:spcPct val="0"/>
              </a:spcAft>
              <a:buChar char="–"/>
              <a:defRPr sz="2100" kern="1200">
                <a:solidFill>
                  <a:schemeClr val="tx1"/>
                </a:solidFill>
                <a:latin typeface="+mn-lt"/>
                <a:ea typeface="+mn-ea"/>
                <a:cs typeface="+mn-cs"/>
              </a:defRPr>
            </a:lvl2pPr>
            <a:lvl3pPr marL="857250" lvl="2" indent="-171450" algn="l" rtl="0" fontAlgn="base">
              <a:spcBef>
                <a:spcPct val="15000"/>
              </a:spcBef>
              <a:spcAft>
                <a:spcPct val="0"/>
              </a:spcAft>
              <a:buChar char="•"/>
              <a:defRPr sz="1800" kern="1200">
                <a:solidFill>
                  <a:schemeClr val="tx1"/>
                </a:solidFill>
                <a:latin typeface="+mn-lt"/>
                <a:ea typeface="+mn-ea"/>
                <a:cs typeface="+mn-cs"/>
              </a:defRPr>
            </a:lvl3pPr>
            <a:lvl4pPr marL="1200150" lvl="3" indent="-171450" algn="l" rtl="0" fontAlgn="base">
              <a:spcBef>
                <a:spcPct val="15000"/>
              </a:spcBef>
              <a:spcAft>
                <a:spcPct val="0"/>
              </a:spcAft>
              <a:buChar char="–"/>
              <a:defRPr sz="1500" kern="1200">
                <a:solidFill>
                  <a:schemeClr val="tx1"/>
                </a:solidFill>
                <a:latin typeface="+mn-lt"/>
                <a:ea typeface="+mn-ea"/>
                <a:cs typeface="+mn-cs"/>
              </a:defRPr>
            </a:lvl4pPr>
            <a:lvl5pPr marL="1543050" lvl="4" indent="-171450" algn="l" rtl="0" fontAlgn="base">
              <a:spcBef>
                <a:spcPct val="15000"/>
              </a:spcBef>
              <a:spcAft>
                <a:spcPct val="0"/>
              </a:spcAft>
              <a:buChar char="»"/>
              <a:defRPr sz="1500" kern="120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a:lstStyle>
          <a:p>
            <a:r>
              <a:rPr sz="1800" b="1" dirty="0">
                <a:latin typeface="方正小标宋_GBK" panose="02000000000000000000" charset="-122"/>
                <a:ea typeface="方正小标宋_GBK" panose="02000000000000000000" charset="-122"/>
              </a:rPr>
              <a:t>财政拨款收入支出决算总表</a:t>
            </a:r>
            <a:endParaRPr sz="1800" b="1" dirty="0">
              <a:latin typeface="方正小标宋_GBK" panose="02000000000000000000" charset="-122"/>
              <a:ea typeface="方正小标宋_GBK" panose="02000000000000000000" charset="-122"/>
            </a:endParaRPr>
          </a:p>
          <a:p>
            <a:r>
              <a:rPr sz="1800" b="1" dirty="0">
                <a:latin typeface="方正小标宋_GBK" panose="02000000000000000000" charset="-122"/>
                <a:ea typeface="方正小标宋_GBK" panose="02000000000000000000" charset="-122"/>
              </a:rPr>
              <a:t> </a:t>
            </a:r>
            <a:r>
              <a:rPr lang="en-US" sz="1800" b="1" dirty="0">
                <a:latin typeface="方正小标宋_GBK" panose="02000000000000000000" charset="-122"/>
                <a:ea typeface="方正小标宋_GBK" panose="02000000000000000000" charset="-122"/>
              </a:rPr>
              <a:t>    </a:t>
            </a:r>
            <a:r>
              <a:rPr sz="1800" b="1" dirty="0">
                <a:latin typeface="方正小标宋_GBK" panose="02000000000000000000" charset="-122"/>
                <a:ea typeface="方正小标宋_GBK" panose="02000000000000000000" charset="-122"/>
              </a:rPr>
              <a:t>（财决01－1表）</a:t>
            </a:r>
            <a:endParaRPr sz="1800" b="1" dirty="0">
              <a:latin typeface="方正小标宋_GBK" panose="02000000000000000000" charset="-122"/>
              <a:ea typeface="方正小标宋_GBK" panose="02000000000000000000" charset="-122"/>
            </a:endParaRPr>
          </a:p>
        </p:txBody>
      </p:sp>
      <p:grpSp>
        <p:nvGrpSpPr>
          <p:cNvPr id="7" name="组合 6"/>
          <p:cNvGrpSpPr/>
          <p:nvPr/>
        </p:nvGrpSpPr>
        <p:grpSpPr>
          <a:xfrm>
            <a:off x="330200" y="1461445"/>
            <a:ext cx="1223645" cy="2961640"/>
            <a:chOff x="10727" y="1484313"/>
            <a:chExt cx="1619474" cy="5777627"/>
          </a:xfrm>
        </p:grpSpPr>
        <p:sp>
          <p:nvSpPr>
            <p:cNvPr id="8" name="矩形 7"/>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3024105"/>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矩形 11"/>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3" name="TextBox 12"/>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4</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noProof="0" dirty="0">
                <a:cs typeface="经典综艺体简" pitchFamily="49" charset="-122"/>
                <a:sym typeface="+mn-ea"/>
              </a:rPr>
              <a:t>二</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、202</a:t>
            </a:r>
            <a:r>
              <a:rPr lang="en-US" altLang="zh-CN"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3</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年度部门决算编报要求</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5353050" y="104508"/>
            <a:ext cx="3740150" cy="646331"/>
          </a:xfrm>
        </p:spPr>
        <p:txBody>
          <a:bodyPr/>
          <a:lstStyle/>
          <a:p>
            <a:pPr algn="ctr"/>
            <a:r>
              <a:rPr lang="zh-CN" altLang="en-US" sz="1800" b="1" dirty="0">
                <a:latin typeface="方正小标宋_GBK" panose="02000000000000000000" charset="-122"/>
                <a:ea typeface="方正小标宋_GBK" panose="02000000000000000000" charset="-122"/>
              </a:rPr>
              <a:t>财政拨款</a:t>
            </a:r>
            <a:r>
              <a:rPr lang="zh-CN" sz="1800" b="1" dirty="0">
                <a:latin typeface="方正小标宋_GBK" panose="02000000000000000000" charset="-122"/>
                <a:ea typeface="方正小标宋_GBK" panose="02000000000000000000" charset="-122"/>
              </a:rPr>
              <a:t>收入支出决算总表</a:t>
            </a:r>
            <a:endParaRPr lang="en-US" altLang="zh-CN" sz="1800" b="1" dirty="0">
              <a:latin typeface="方正小标宋_GBK" panose="02000000000000000000" charset="-122"/>
              <a:ea typeface="方正小标宋_GBK" panose="02000000000000000000" charset="-122"/>
            </a:endParaRPr>
          </a:p>
          <a:p>
            <a:pPr algn="ctr"/>
            <a:r>
              <a:rPr lang="zh-CN" sz="1800" b="1" dirty="0">
                <a:latin typeface="方正小标宋_GBK" panose="02000000000000000000" charset="-122"/>
                <a:ea typeface="方正小标宋_GBK" panose="02000000000000000000" charset="-122"/>
              </a:rPr>
              <a:t>（财决</a:t>
            </a:r>
            <a:r>
              <a:rPr lang="en-US" altLang="zh-CN" sz="1800" b="1" dirty="0">
                <a:latin typeface="方正小标宋_GBK" panose="02000000000000000000" charset="-122"/>
                <a:ea typeface="方正小标宋_GBK" panose="02000000000000000000" charset="-122"/>
              </a:rPr>
              <a:t>01-1</a:t>
            </a:r>
            <a:r>
              <a:rPr lang="zh-CN" altLang="en-US" sz="1800" b="1" dirty="0">
                <a:latin typeface="方正小标宋_GBK" panose="02000000000000000000" charset="-122"/>
                <a:ea typeface="方正小标宋_GBK" panose="02000000000000000000" charset="-122"/>
              </a:rPr>
              <a:t>表</a:t>
            </a:r>
            <a:r>
              <a:rPr lang="zh-CN" sz="1800" b="1" dirty="0">
                <a:latin typeface="方正小标宋_GBK" panose="02000000000000000000" charset="-122"/>
                <a:ea typeface="方正小标宋_GBK" panose="02000000000000000000" charset="-122"/>
              </a:rPr>
              <a:t>）</a:t>
            </a:r>
            <a:endParaRPr lang="zh-CN" sz="1800" b="1" dirty="0">
              <a:latin typeface="方正小标宋_GBK" panose="02000000000000000000" charset="-122"/>
              <a:ea typeface="方正小标宋_GBK" panose="02000000000000000000"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89094" name="Rectangle 3"/>
          <p:cNvSpPr txBox="1">
            <a:spLocks noChangeArrowheads="1"/>
          </p:cNvSpPr>
          <p:nvPr/>
        </p:nvSpPr>
        <p:spPr bwMode="auto">
          <a:xfrm>
            <a:off x="1471929" y="1297078"/>
            <a:ext cx="7110095" cy="347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indent="342900" algn="just">
              <a:lnSpc>
                <a:spcPct val="200000"/>
              </a:lnSpc>
              <a:buNone/>
            </a:pPr>
            <a:r>
              <a:rPr lang="en-US" altLang="zh-CN" sz="1600" b="1" dirty="0">
                <a:solidFill>
                  <a:srgbClr val="114F95"/>
                </a:solidFill>
                <a:latin typeface="微软雅黑" panose="020B0503020204020204" charset="-122"/>
                <a:ea typeface="微软雅黑" panose="020B0503020204020204" charset="-122"/>
              </a:rPr>
              <a:t>4.</a:t>
            </a:r>
            <a:r>
              <a:rPr lang="zh-CN" altLang="en-US" sz="1600" b="1" dirty="0">
                <a:solidFill>
                  <a:srgbClr val="114F95"/>
                </a:solidFill>
                <a:latin typeface="微软雅黑" panose="020B0503020204020204" charset="-122"/>
                <a:ea typeface="微软雅黑" panose="020B0503020204020204" charset="-122"/>
              </a:rPr>
              <a:t>总原则：</a:t>
            </a:r>
            <a:r>
              <a:rPr lang="zh-CN" altLang="en-US" sz="1600" dirty="0">
                <a:solidFill>
                  <a:srgbClr val="114F95"/>
                </a:solidFill>
                <a:latin typeface="微软雅黑" panose="020B0503020204020204" charset="-122"/>
                <a:ea typeface="微软雅黑" panose="020B0503020204020204" charset="-122"/>
              </a:rPr>
              <a:t>全年预算数</a:t>
            </a:r>
            <a:r>
              <a:rPr lang="en-US" altLang="zh-CN" sz="1600" dirty="0">
                <a:solidFill>
                  <a:srgbClr val="114F95"/>
                </a:solidFill>
                <a:latin typeface="微软雅黑" panose="020B0503020204020204" charset="-122"/>
                <a:ea typeface="微软雅黑" panose="020B0503020204020204" charset="-122"/>
              </a:rPr>
              <a:t>&gt;=</a:t>
            </a:r>
            <a:r>
              <a:rPr lang="zh-CN" altLang="en-US" sz="1600" dirty="0">
                <a:solidFill>
                  <a:srgbClr val="114F95"/>
                </a:solidFill>
                <a:latin typeface="微软雅黑" panose="020B0503020204020204" charset="-122"/>
                <a:ea typeface="微软雅黑" panose="020B0503020204020204" charset="-122"/>
              </a:rPr>
              <a:t>决算数</a:t>
            </a:r>
            <a:endParaRPr lang="en-US" altLang="zh-CN" sz="1600" dirty="0">
              <a:solidFill>
                <a:srgbClr val="114F95"/>
              </a:solidFill>
              <a:latin typeface="微软雅黑" panose="020B0503020204020204" charset="-122"/>
              <a:ea typeface="微软雅黑" panose="020B0503020204020204" charset="-122"/>
            </a:endParaRPr>
          </a:p>
          <a:p>
            <a:pPr indent="342900" algn="just">
              <a:lnSpc>
                <a:spcPct val="200000"/>
              </a:lnSpc>
              <a:buNone/>
            </a:pPr>
            <a:r>
              <a:rPr lang="en-US" altLang="zh-CN" sz="1600" b="1" dirty="0">
                <a:solidFill>
                  <a:srgbClr val="114F95"/>
                </a:solidFill>
                <a:latin typeface="微软雅黑" panose="020B0503020204020204" charset="-122"/>
                <a:ea typeface="微软雅黑" panose="020B0503020204020204" charset="-122"/>
              </a:rPr>
              <a:t>5.</a:t>
            </a:r>
            <a:r>
              <a:rPr lang="zh-CN" altLang="en-US" sz="1600" b="1" dirty="0">
                <a:solidFill>
                  <a:srgbClr val="114F95"/>
                </a:solidFill>
                <a:latin typeface="微软雅黑" panose="020B0503020204020204" charset="-122"/>
                <a:ea typeface="微软雅黑" panose="020B0503020204020204" charset="-122"/>
              </a:rPr>
              <a:t>预算数保持收支平衡：</a:t>
            </a:r>
            <a:endParaRPr lang="en-US" altLang="zh-CN" sz="1600" b="1" dirty="0">
              <a:solidFill>
                <a:srgbClr val="114F95"/>
              </a:solidFill>
              <a:latin typeface="微软雅黑" panose="020B0503020204020204" charset="-122"/>
              <a:ea typeface="微软雅黑" panose="020B0503020204020204" charset="-122"/>
            </a:endParaRPr>
          </a:p>
          <a:p>
            <a:pPr indent="342900" algn="just">
              <a:lnSpc>
                <a:spcPct val="200000"/>
              </a:lnSpc>
            </a:pPr>
            <a:r>
              <a:rPr lang="zh-CN" altLang="en-US" sz="1600" dirty="0">
                <a:solidFill>
                  <a:srgbClr val="114F95"/>
                </a:solidFill>
                <a:latin typeface="微软雅黑" panose="020B0503020204020204" charset="-122"/>
                <a:ea typeface="微软雅黑" panose="020B0503020204020204" charset="-122"/>
              </a:rPr>
              <a:t>（</a:t>
            </a:r>
            <a:r>
              <a:rPr lang="en-US" altLang="zh-CN" sz="1600" dirty="0">
                <a:solidFill>
                  <a:srgbClr val="114F95"/>
                </a:solidFill>
                <a:latin typeface="微软雅黑" panose="020B0503020204020204" charset="-122"/>
                <a:ea typeface="微软雅黑" panose="020B0503020204020204" charset="-122"/>
              </a:rPr>
              <a:t>1</a:t>
            </a:r>
            <a:r>
              <a:rPr lang="zh-CN" altLang="en-US" sz="1600" dirty="0">
                <a:solidFill>
                  <a:srgbClr val="114F95"/>
                </a:solidFill>
                <a:latin typeface="微软雅黑" panose="020B0503020204020204" charset="-122"/>
                <a:ea typeface="微软雅黑" panose="020B0503020204020204" charset="-122"/>
              </a:rPr>
              <a:t>）年初预算数：</a:t>
            </a:r>
            <a:r>
              <a:rPr lang="en-US" altLang="zh-CN" sz="1600" dirty="0">
                <a:solidFill>
                  <a:srgbClr val="FF0000"/>
                </a:solidFill>
                <a:latin typeface="微软雅黑" panose="020B0503020204020204" charset="-122"/>
                <a:ea typeface="微软雅黑" panose="020B0503020204020204" charset="-122"/>
              </a:rPr>
              <a:t>1</a:t>
            </a:r>
            <a:r>
              <a:rPr lang="zh-CN" altLang="en-US" sz="1600" dirty="0">
                <a:solidFill>
                  <a:srgbClr val="FF0000"/>
                </a:solidFill>
                <a:latin typeface="微软雅黑" panose="020B0503020204020204" charset="-122"/>
                <a:ea typeface="微软雅黑" panose="020B0503020204020204" charset="-122"/>
              </a:rPr>
              <a:t>列</a:t>
            </a:r>
            <a:r>
              <a:rPr lang="en-US" altLang="zh-CN" sz="1600" dirty="0">
                <a:solidFill>
                  <a:srgbClr val="114F95"/>
                </a:solidFill>
                <a:latin typeface="微软雅黑" panose="020B0503020204020204" charset="-122"/>
                <a:ea typeface="微软雅黑" panose="020B0503020204020204" charset="-122"/>
              </a:rPr>
              <a:t>32</a:t>
            </a:r>
            <a:r>
              <a:rPr lang="zh-CN" altLang="en-US" sz="1600" dirty="0">
                <a:solidFill>
                  <a:srgbClr val="114F95"/>
                </a:solidFill>
                <a:latin typeface="微软雅黑" panose="020B0503020204020204" charset="-122"/>
                <a:ea typeface="微软雅黑" panose="020B0503020204020204" charset="-122"/>
              </a:rPr>
              <a:t>行总计</a:t>
            </a:r>
            <a:r>
              <a:rPr lang="en-US" altLang="zh-CN" sz="1600" dirty="0">
                <a:solidFill>
                  <a:srgbClr val="114F95"/>
                </a:solidFill>
                <a:latin typeface="微软雅黑" panose="020B0503020204020204" charset="-122"/>
                <a:ea typeface="微软雅黑" panose="020B0503020204020204" charset="-122"/>
              </a:rPr>
              <a:t>=</a:t>
            </a:r>
            <a:r>
              <a:rPr lang="en-US" altLang="zh-CN" sz="1600" dirty="0">
                <a:solidFill>
                  <a:srgbClr val="FF0000"/>
                </a:solidFill>
                <a:latin typeface="微软雅黑" panose="020B0503020204020204" charset="-122"/>
                <a:ea typeface="微软雅黑" panose="020B0503020204020204" charset="-122"/>
              </a:rPr>
              <a:t>4</a:t>
            </a:r>
            <a:r>
              <a:rPr lang="zh-CN" altLang="en-US" sz="1600" dirty="0">
                <a:solidFill>
                  <a:srgbClr val="FF0000"/>
                </a:solidFill>
                <a:latin typeface="微软雅黑" panose="020B0503020204020204" charset="-122"/>
                <a:ea typeface="微软雅黑" panose="020B0503020204020204" charset="-122"/>
              </a:rPr>
              <a:t>列</a:t>
            </a:r>
            <a:r>
              <a:rPr lang="en-US" altLang="zh-CN" sz="1600" dirty="0">
                <a:solidFill>
                  <a:srgbClr val="114F95"/>
                </a:solidFill>
                <a:latin typeface="微软雅黑" panose="020B0503020204020204" charset="-122"/>
                <a:ea typeface="微软雅黑" panose="020B0503020204020204" charset="-122"/>
              </a:rPr>
              <a:t>33-58</a:t>
            </a:r>
            <a:r>
              <a:rPr lang="zh-CN" altLang="en-US" sz="1600" dirty="0">
                <a:solidFill>
                  <a:srgbClr val="114F95"/>
                </a:solidFill>
                <a:latin typeface="微软雅黑" panose="020B0503020204020204" charset="-122"/>
                <a:ea typeface="微软雅黑" panose="020B0503020204020204" charset="-122"/>
              </a:rPr>
              <a:t>行合计</a:t>
            </a:r>
            <a:r>
              <a:rPr lang="en-US" altLang="zh-CN" sz="1600" dirty="0">
                <a:solidFill>
                  <a:srgbClr val="114F95"/>
                </a:solidFill>
                <a:latin typeface="微软雅黑" panose="020B0503020204020204" charset="-122"/>
                <a:ea typeface="微软雅黑" panose="020B0503020204020204" charset="-122"/>
              </a:rPr>
              <a:t>=</a:t>
            </a:r>
            <a:r>
              <a:rPr lang="en-US" altLang="zh-CN" sz="1600" dirty="0">
                <a:solidFill>
                  <a:srgbClr val="FF0000"/>
                </a:solidFill>
                <a:latin typeface="微软雅黑" panose="020B0503020204020204" charset="-122"/>
                <a:ea typeface="微软雅黑" panose="020B0503020204020204" charset="-122"/>
              </a:rPr>
              <a:t>16</a:t>
            </a:r>
            <a:r>
              <a:rPr lang="zh-CN" altLang="en-US" sz="1600" dirty="0">
                <a:solidFill>
                  <a:srgbClr val="FF0000"/>
                </a:solidFill>
                <a:latin typeface="微软雅黑" panose="020B0503020204020204" charset="-122"/>
                <a:ea typeface="微软雅黑" panose="020B0503020204020204" charset="-122"/>
              </a:rPr>
              <a:t>列</a:t>
            </a:r>
            <a:r>
              <a:rPr lang="en-US" altLang="zh-CN" sz="1600" dirty="0">
                <a:solidFill>
                  <a:srgbClr val="114F95"/>
                </a:solidFill>
                <a:latin typeface="微软雅黑" panose="020B0503020204020204" charset="-122"/>
                <a:ea typeface="微软雅黑" panose="020B0503020204020204" charset="-122"/>
              </a:rPr>
              <a:t>90</a:t>
            </a:r>
            <a:r>
              <a:rPr lang="zh-CN" altLang="en-US" sz="1600" dirty="0">
                <a:solidFill>
                  <a:srgbClr val="114F95"/>
                </a:solidFill>
                <a:latin typeface="微软雅黑" panose="020B0503020204020204" charset="-122"/>
                <a:ea typeface="微软雅黑" panose="020B0503020204020204" charset="-122"/>
              </a:rPr>
              <a:t>行的总计</a:t>
            </a:r>
            <a:endParaRPr lang="en-US" altLang="zh-CN" sz="1600" dirty="0">
              <a:solidFill>
                <a:srgbClr val="114F95"/>
              </a:solidFill>
              <a:latin typeface="微软雅黑" panose="020B0503020204020204" charset="-122"/>
              <a:ea typeface="微软雅黑" panose="020B0503020204020204" charset="-122"/>
            </a:endParaRPr>
          </a:p>
          <a:p>
            <a:pPr indent="342900" algn="just">
              <a:lnSpc>
                <a:spcPct val="200000"/>
              </a:lnSpc>
              <a:buNone/>
            </a:pPr>
            <a:r>
              <a:rPr lang="zh-CN" altLang="en-US" sz="1600" dirty="0">
                <a:solidFill>
                  <a:srgbClr val="114F95"/>
                </a:solidFill>
                <a:latin typeface="微软雅黑" panose="020B0503020204020204" charset="-122"/>
                <a:ea typeface="微软雅黑" panose="020B0503020204020204" charset="-122"/>
              </a:rPr>
              <a:t>（</a:t>
            </a:r>
            <a:r>
              <a:rPr lang="en-US" altLang="zh-CN" sz="1600" dirty="0">
                <a:solidFill>
                  <a:srgbClr val="114F95"/>
                </a:solidFill>
                <a:latin typeface="微软雅黑" panose="020B0503020204020204" charset="-122"/>
                <a:ea typeface="微软雅黑" panose="020B0503020204020204" charset="-122"/>
              </a:rPr>
              <a:t>2</a:t>
            </a:r>
            <a:r>
              <a:rPr lang="zh-CN" altLang="en-US" sz="1600" dirty="0">
                <a:solidFill>
                  <a:srgbClr val="114F95"/>
                </a:solidFill>
                <a:latin typeface="微软雅黑" panose="020B0503020204020204" charset="-122"/>
                <a:ea typeface="微软雅黑" panose="020B0503020204020204" charset="-122"/>
              </a:rPr>
              <a:t>）全年预算数：</a:t>
            </a:r>
            <a:r>
              <a:rPr lang="en-US" altLang="zh-CN" sz="1600" dirty="0">
                <a:solidFill>
                  <a:srgbClr val="114F95"/>
                </a:solidFill>
                <a:latin typeface="微软雅黑" panose="020B0503020204020204" charset="-122"/>
                <a:ea typeface="微软雅黑" panose="020B0503020204020204" charset="-122"/>
              </a:rPr>
              <a:t>2</a:t>
            </a:r>
            <a:r>
              <a:rPr lang="zh-CN" altLang="en-US" sz="1600" dirty="0">
                <a:solidFill>
                  <a:srgbClr val="114F95"/>
                </a:solidFill>
                <a:latin typeface="微软雅黑" panose="020B0503020204020204" charset="-122"/>
                <a:ea typeface="微软雅黑" panose="020B0503020204020204" charset="-122"/>
              </a:rPr>
              <a:t>列</a:t>
            </a:r>
            <a:r>
              <a:rPr lang="en-US" altLang="zh-CN" sz="1600" dirty="0">
                <a:solidFill>
                  <a:srgbClr val="114F95"/>
                </a:solidFill>
                <a:latin typeface="微软雅黑" panose="020B0503020204020204" charset="-122"/>
                <a:ea typeface="微软雅黑" panose="020B0503020204020204" charset="-122"/>
              </a:rPr>
              <a:t>=8</a:t>
            </a:r>
            <a:r>
              <a:rPr lang="zh-CN" altLang="en-US" sz="1600" dirty="0">
                <a:solidFill>
                  <a:srgbClr val="114F95"/>
                </a:solidFill>
                <a:latin typeface="微软雅黑" panose="020B0503020204020204" charset="-122"/>
                <a:ea typeface="微软雅黑" panose="020B0503020204020204" charset="-122"/>
              </a:rPr>
              <a:t>列</a:t>
            </a:r>
            <a:r>
              <a:rPr lang="en-US" altLang="zh-CN" sz="1600" dirty="0">
                <a:solidFill>
                  <a:srgbClr val="114F95"/>
                </a:solidFill>
                <a:latin typeface="微软雅黑" panose="020B0503020204020204" charset="-122"/>
                <a:ea typeface="微软雅黑" panose="020B0503020204020204" charset="-122"/>
              </a:rPr>
              <a:t>=20</a:t>
            </a:r>
            <a:r>
              <a:rPr lang="zh-CN" altLang="en-US" sz="1600" dirty="0">
                <a:solidFill>
                  <a:srgbClr val="114F95"/>
                </a:solidFill>
                <a:latin typeface="微软雅黑" panose="020B0503020204020204" charset="-122"/>
                <a:ea typeface="微软雅黑" panose="020B0503020204020204" charset="-122"/>
              </a:rPr>
              <a:t>列（同上）</a:t>
            </a:r>
            <a:endParaRPr lang="en-US" altLang="zh-CN" sz="1600" dirty="0">
              <a:solidFill>
                <a:srgbClr val="114F95"/>
              </a:solidFill>
              <a:latin typeface="微软雅黑" panose="020B0503020204020204" charset="-122"/>
              <a:ea typeface="微软雅黑" panose="020B0503020204020204" charset="-122"/>
            </a:endParaRPr>
          </a:p>
          <a:p>
            <a:pPr indent="342900" algn="just">
              <a:lnSpc>
                <a:spcPct val="200000"/>
              </a:lnSpc>
              <a:buNone/>
            </a:pPr>
            <a:r>
              <a:rPr lang="en-US" altLang="zh-CN" sz="1600" b="1" dirty="0">
                <a:solidFill>
                  <a:srgbClr val="114F95"/>
                </a:solidFill>
                <a:latin typeface="微软雅黑" panose="020B0503020204020204" charset="-122"/>
                <a:ea typeface="微软雅黑" panose="020B0503020204020204" charset="-122"/>
              </a:rPr>
              <a:t>6.86</a:t>
            </a:r>
            <a:r>
              <a:rPr lang="zh-CN" altLang="en-US" sz="1600" b="1" dirty="0">
                <a:solidFill>
                  <a:srgbClr val="114F95"/>
                </a:solidFill>
                <a:latin typeface="微软雅黑" panose="020B0503020204020204" charset="-122"/>
                <a:ea typeface="微软雅黑" panose="020B0503020204020204" charset="-122"/>
              </a:rPr>
              <a:t>行年末结转结余：</a:t>
            </a:r>
            <a:r>
              <a:rPr lang="zh-CN" altLang="en-US" sz="1600" dirty="0">
                <a:solidFill>
                  <a:srgbClr val="FF0000"/>
                </a:solidFill>
                <a:latin typeface="微软雅黑" panose="020B0503020204020204" charset="-122"/>
                <a:ea typeface="微软雅黑" panose="020B0503020204020204" charset="-122"/>
              </a:rPr>
              <a:t>不得</a:t>
            </a:r>
            <a:r>
              <a:rPr lang="zh-CN" altLang="en-US" sz="1600" dirty="0">
                <a:solidFill>
                  <a:srgbClr val="114F95"/>
                </a:solidFill>
                <a:latin typeface="微软雅黑" panose="020B0503020204020204" charset="-122"/>
                <a:ea typeface="微软雅黑" panose="020B0503020204020204" charset="-122"/>
              </a:rPr>
              <a:t>填列预算数，即预算数为</a:t>
            </a:r>
            <a:r>
              <a:rPr lang="en-US" altLang="zh-CN" sz="1600" dirty="0">
                <a:solidFill>
                  <a:srgbClr val="114F95"/>
                </a:solidFill>
                <a:latin typeface="微软雅黑" panose="020B0503020204020204" charset="-122"/>
                <a:ea typeface="微软雅黑" panose="020B0503020204020204" charset="-122"/>
              </a:rPr>
              <a:t>0</a:t>
            </a:r>
            <a:r>
              <a:rPr lang="zh-CN" altLang="en-US" sz="1600" dirty="0">
                <a:solidFill>
                  <a:srgbClr val="114F95"/>
                </a:solidFill>
                <a:latin typeface="微软雅黑" panose="020B0503020204020204" charset="-122"/>
                <a:ea typeface="微软雅黑" panose="020B0503020204020204" charset="-122"/>
              </a:rPr>
              <a:t>；</a:t>
            </a:r>
            <a:endParaRPr lang="en-US" altLang="zh-CN" sz="1600" dirty="0">
              <a:solidFill>
                <a:srgbClr val="114F95"/>
              </a:solidFill>
              <a:latin typeface="微软雅黑" panose="020B0503020204020204" charset="-122"/>
              <a:ea typeface="微软雅黑" panose="020B0503020204020204" charset="-122"/>
            </a:endParaRPr>
          </a:p>
          <a:p>
            <a:pPr indent="342900" algn="just">
              <a:lnSpc>
                <a:spcPct val="200000"/>
              </a:lnSpc>
            </a:pPr>
            <a:r>
              <a:rPr lang="en-US" altLang="zh-CN" sz="1600" b="1" dirty="0">
                <a:solidFill>
                  <a:srgbClr val="114F95"/>
                </a:solidFill>
                <a:latin typeface="微软雅黑" panose="020B0503020204020204" charset="-122"/>
                <a:ea typeface="微软雅黑" panose="020B0503020204020204" charset="-122"/>
              </a:rPr>
              <a:t>7.63</a:t>
            </a:r>
            <a:r>
              <a:rPr lang="zh-CN" altLang="en-US" sz="1600" b="1" dirty="0">
                <a:solidFill>
                  <a:srgbClr val="114F95"/>
                </a:solidFill>
                <a:latin typeface="微软雅黑" panose="020B0503020204020204" charset="-122"/>
                <a:ea typeface="微软雅黑" panose="020B0503020204020204" charset="-122"/>
              </a:rPr>
              <a:t>行“基本建设类项目”：</a:t>
            </a:r>
            <a:r>
              <a:rPr lang="zh-CN" altLang="en-US" sz="1600" dirty="0">
                <a:solidFill>
                  <a:srgbClr val="114F95"/>
                </a:solidFill>
                <a:latin typeface="微软雅黑" panose="020B0503020204020204" charset="-122"/>
                <a:ea typeface="微软雅黑" panose="020B0503020204020204" charset="-122"/>
              </a:rPr>
              <a:t>一般为发改安排的基建项目资金，决算数直接从</a:t>
            </a:r>
            <a:r>
              <a:rPr lang="en-US" altLang="zh-CN" sz="1600" dirty="0">
                <a:solidFill>
                  <a:srgbClr val="114F95"/>
                </a:solidFill>
                <a:latin typeface="微软雅黑" panose="020B0503020204020204" charset="-122"/>
                <a:ea typeface="微软雅黑" panose="020B0503020204020204" charset="-122"/>
              </a:rPr>
              <a:t>Z06</a:t>
            </a:r>
            <a:r>
              <a:rPr lang="zh-CN" altLang="en-US" sz="1600" dirty="0">
                <a:solidFill>
                  <a:srgbClr val="114F95"/>
                </a:solidFill>
                <a:latin typeface="微软雅黑" panose="020B0503020204020204" charset="-122"/>
                <a:ea typeface="微软雅黑" panose="020B0503020204020204" charset="-122"/>
              </a:rPr>
              <a:t>表</a:t>
            </a:r>
            <a:r>
              <a:rPr lang="en-US" altLang="zh-CN" sz="1600" dirty="0">
                <a:solidFill>
                  <a:srgbClr val="114F95"/>
                </a:solidFill>
                <a:latin typeface="微软雅黑" panose="020B0503020204020204" charset="-122"/>
                <a:ea typeface="微软雅黑" panose="020B0503020204020204" charset="-122"/>
              </a:rPr>
              <a:t>8</a:t>
            </a:r>
            <a:r>
              <a:rPr lang="zh-CN" altLang="en-US" sz="1600" dirty="0">
                <a:solidFill>
                  <a:srgbClr val="114F95"/>
                </a:solidFill>
                <a:latin typeface="微软雅黑" panose="020B0503020204020204" charset="-122"/>
                <a:ea typeface="微软雅黑" panose="020B0503020204020204" charset="-122"/>
              </a:rPr>
              <a:t>行（选择</a:t>
            </a:r>
            <a:r>
              <a:rPr lang="en-US" altLang="zh-CN" sz="1600" dirty="0">
                <a:solidFill>
                  <a:srgbClr val="114F95"/>
                </a:solidFill>
                <a:latin typeface="微软雅黑" panose="020B0503020204020204" charset="-122"/>
                <a:ea typeface="微软雅黑" panose="020B0503020204020204" charset="-122"/>
              </a:rPr>
              <a:t>1/2/3</a:t>
            </a:r>
            <a:r>
              <a:rPr lang="zh-CN" altLang="en-US" sz="1600" dirty="0">
                <a:solidFill>
                  <a:srgbClr val="114F95"/>
                </a:solidFill>
                <a:latin typeface="微软雅黑" panose="020B0503020204020204" charset="-122"/>
                <a:ea typeface="微软雅黑" panose="020B0503020204020204" charset="-122"/>
              </a:rPr>
              <a:t>基建类项目）提取，请注意核实是否误填。</a:t>
            </a:r>
            <a:endParaRPr lang="en-US" altLang="zh-CN" sz="1400" dirty="0">
              <a:solidFill>
                <a:srgbClr val="114F95"/>
              </a:solidFill>
              <a:latin typeface="微软雅黑" panose="020B0503020204020204" charset="-122"/>
              <a:ea typeface="微软雅黑" panose="020B0503020204020204" charset="-122"/>
            </a:endParaRPr>
          </a:p>
          <a:p>
            <a:pPr indent="342900" algn="just">
              <a:lnSpc>
                <a:spcPts val="2500"/>
              </a:lnSpc>
              <a:buNone/>
            </a:pPr>
            <a:endParaRPr lang="zh-CN" altLang="en-US" sz="1800" dirty="0"/>
          </a:p>
          <a:p>
            <a:pPr indent="342900" algn="just">
              <a:lnSpc>
                <a:spcPts val="2500"/>
              </a:lnSpc>
              <a:buNone/>
              <a:defRPr/>
            </a:pPr>
            <a:endParaRPr lang="zh-CN" altLang="en-US" sz="1800" kern="0" dirty="0">
              <a:solidFill>
                <a:srgbClr val="114F95"/>
              </a:solidFill>
              <a:latin typeface="微软雅黑" panose="020B0503020204020204" charset="-122"/>
              <a:ea typeface="微软雅黑" panose="020B0503020204020204" charset="-122"/>
            </a:endParaRPr>
          </a:p>
        </p:txBody>
      </p:sp>
      <p:grpSp>
        <p:nvGrpSpPr>
          <p:cNvPr id="4" name="组合 3"/>
          <p:cNvGrpSpPr/>
          <p:nvPr/>
        </p:nvGrpSpPr>
        <p:grpSpPr>
          <a:xfrm>
            <a:off x="248285" y="145382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4</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三、202</a:t>
            </a:r>
            <a:r>
              <a:rPr lang="en-US" altLang="zh-CN"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3</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年度部门决算编报要求</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5353050" y="105093"/>
            <a:ext cx="3740150" cy="645160"/>
          </a:xfrm>
        </p:spPr>
        <p:txBody>
          <a:bodyPr/>
          <a:lstStyle/>
          <a:p>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收入支出决算表</a:t>
            </a:r>
            <a:endParaRPr sz="1800" b="1" dirty="0">
              <a:latin typeface="方正小标宋_GBK" panose="02000000000000000000" charset="-122"/>
              <a:ea typeface="方正小标宋_GBK" panose="02000000000000000000" charset="-122"/>
              <a:sym typeface="+mn-ea"/>
            </a:endParaRPr>
          </a:p>
          <a:p>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（财决02表）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15" name="组合 14"/>
          <p:cNvGrpSpPr/>
          <p:nvPr/>
        </p:nvGrpSpPr>
        <p:grpSpPr>
          <a:xfrm>
            <a:off x="188595" y="1439220"/>
            <a:ext cx="1223645" cy="2961640"/>
            <a:chOff x="10727" y="1484313"/>
            <a:chExt cx="1619474" cy="5777627"/>
          </a:xfrm>
        </p:grpSpPr>
        <p:sp>
          <p:nvSpPr>
            <p:cNvPr id="17" name="矩形 16"/>
            <p:cNvSpPr/>
            <p:nvPr/>
          </p:nvSpPr>
          <p:spPr>
            <a:xfrm>
              <a:off x="10727" y="1484313"/>
              <a:ext cx="1619474"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8" name="矩形 1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9" name="矩形 18"/>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矩形 2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1" name="TextBox 10"/>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5</a:t>
            </a:r>
            <a:r>
              <a:rPr lang="zh-CN" altLang="en-US" sz="1100" b="1" dirty="0"/>
              <a:t>页</a:t>
            </a:r>
            <a:endParaRPr lang="zh-CN" altLang="en-US" sz="1100" b="1" dirty="0"/>
          </a:p>
        </p:txBody>
      </p:sp>
      <p:grpSp>
        <p:nvGrpSpPr>
          <p:cNvPr id="12" name="object 16"/>
          <p:cNvGrpSpPr/>
          <p:nvPr/>
        </p:nvGrpSpPr>
        <p:grpSpPr>
          <a:xfrm>
            <a:off x="1604390" y="1256342"/>
            <a:ext cx="7082410" cy="3522976"/>
            <a:chOff x="2320670" y="1520571"/>
            <a:chExt cx="9556750" cy="3893185"/>
          </a:xfrm>
        </p:grpSpPr>
        <p:pic>
          <p:nvPicPr>
            <p:cNvPr id="13" name="object 17"/>
            <p:cNvPicPr/>
            <p:nvPr/>
          </p:nvPicPr>
          <p:blipFill>
            <a:blip r:embed="rId1" cstate="print"/>
            <a:stretch>
              <a:fillRect/>
            </a:stretch>
          </p:blipFill>
          <p:spPr>
            <a:xfrm>
              <a:off x="2330195" y="1530096"/>
              <a:ext cx="9537192" cy="3874008"/>
            </a:xfrm>
            <a:prstGeom prst="rect">
              <a:avLst/>
            </a:prstGeom>
          </p:spPr>
        </p:pic>
        <p:sp>
          <p:nvSpPr>
            <p:cNvPr id="14" name="object 18"/>
            <p:cNvSpPr/>
            <p:nvPr/>
          </p:nvSpPr>
          <p:spPr>
            <a:xfrm>
              <a:off x="2320670" y="1520571"/>
              <a:ext cx="9556750" cy="3893185"/>
            </a:xfrm>
            <a:custGeom>
              <a:avLst/>
              <a:gdLst/>
              <a:ahLst/>
              <a:cxnLst/>
              <a:rect l="l" t="t" r="r" b="b"/>
              <a:pathLst>
                <a:path w="9556750" h="3893185">
                  <a:moveTo>
                    <a:pt x="9551479" y="3893057"/>
                  </a:moveTo>
                  <a:lnTo>
                    <a:pt x="4762" y="3893057"/>
                  </a:lnTo>
                  <a:lnTo>
                    <a:pt x="3289" y="3892829"/>
                  </a:lnTo>
                  <a:lnTo>
                    <a:pt x="1968" y="3892143"/>
                  </a:lnTo>
                  <a:lnTo>
                    <a:pt x="914" y="3891089"/>
                  </a:lnTo>
                  <a:lnTo>
                    <a:pt x="228" y="3889768"/>
                  </a:lnTo>
                  <a:lnTo>
                    <a:pt x="0" y="3888295"/>
                  </a:lnTo>
                  <a:lnTo>
                    <a:pt x="0" y="4762"/>
                  </a:lnTo>
                  <a:lnTo>
                    <a:pt x="4762" y="0"/>
                  </a:lnTo>
                  <a:lnTo>
                    <a:pt x="9551479" y="0"/>
                  </a:lnTo>
                  <a:lnTo>
                    <a:pt x="9556242" y="4762"/>
                  </a:lnTo>
                  <a:lnTo>
                    <a:pt x="9525" y="4762"/>
                  </a:lnTo>
                  <a:lnTo>
                    <a:pt x="4762" y="9524"/>
                  </a:lnTo>
                  <a:lnTo>
                    <a:pt x="9525" y="9524"/>
                  </a:lnTo>
                  <a:lnTo>
                    <a:pt x="9525" y="3883532"/>
                  </a:lnTo>
                  <a:lnTo>
                    <a:pt x="4762" y="3883532"/>
                  </a:lnTo>
                  <a:lnTo>
                    <a:pt x="9525" y="3888295"/>
                  </a:lnTo>
                  <a:lnTo>
                    <a:pt x="9556242" y="3888295"/>
                  </a:lnTo>
                  <a:lnTo>
                    <a:pt x="9556013" y="3889768"/>
                  </a:lnTo>
                  <a:lnTo>
                    <a:pt x="9555327" y="3891089"/>
                  </a:lnTo>
                  <a:lnTo>
                    <a:pt x="9554273" y="3892143"/>
                  </a:lnTo>
                  <a:lnTo>
                    <a:pt x="9552952" y="3892829"/>
                  </a:lnTo>
                  <a:lnTo>
                    <a:pt x="9551479" y="3893057"/>
                  </a:lnTo>
                  <a:close/>
                </a:path>
                <a:path w="9556750" h="3893185">
                  <a:moveTo>
                    <a:pt x="9525" y="9524"/>
                  </a:moveTo>
                  <a:lnTo>
                    <a:pt x="4762" y="9524"/>
                  </a:lnTo>
                  <a:lnTo>
                    <a:pt x="9525" y="4762"/>
                  </a:lnTo>
                  <a:lnTo>
                    <a:pt x="9525" y="9524"/>
                  </a:lnTo>
                  <a:close/>
                </a:path>
                <a:path w="9556750" h="3893185">
                  <a:moveTo>
                    <a:pt x="9546717" y="9524"/>
                  </a:moveTo>
                  <a:lnTo>
                    <a:pt x="9525" y="9524"/>
                  </a:lnTo>
                  <a:lnTo>
                    <a:pt x="9525" y="4762"/>
                  </a:lnTo>
                  <a:lnTo>
                    <a:pt x="9546717" y="4762"/>
                  </a:lnTo>
                  <a:lnTo>
                    <a:pt x="9546717" y="9524"/>
                  </a:lnTo>
                  <a:close/>
                </a:path>
                <a:path w="9556750" h="3893185">
                  <a:moveTo>
                    <a:pt x="9546717" y="3888295"/>
                  </a:moveTo>
                  <a:lnTo>
                    <a:pt x="9546717" y="4762"/>
                  </a:lnTo>
                  <a:lnTo>
                    <a:pt x="9551479" y="9524"/>
                  </a:lnTo>
                  <a:lnTo>
                    <a:pt x="9556242" y="9524"/>
                  </a:lnTo>
                  <a:lnTo>
                    <a:pt x="9556242" y="3883532"/>
                  </a:lnTo>
                  <a:lnTo>
                    <a:pt x="9551479" y="3883532"/>
                  </a:lnTo>
                  <a:lnTo>
                    <a:pt x="9546717" y="3888295"/>
                  </a:lnTo>
                  <a:close/>
                </a:path>
                <a:path w="9556750" h="3893185">
                  <a:moveTo>
                    <a:pt x="9556242" y="9524"/>
                  </a:moveTo>
                  <a:lnTo>
                    <a:pt x="9551479" y="9524"/>
                  </a:lnTo>
                  <a:lnTo>
                    <a:pt x="9546717" y="4762"/>
                  </a:lnTo>
                  <a:lnTo>
                    <a:pt x="9556242" y="4762"/>
                  </a:lnTo>
                  <a:lnTo>
                    <a:pt x="9556242" y="9524"/>
                  </a:lnTo>
                  <a:close/>
                </a:path>
                <a:path w="9556750" h="3893185">
                  <a:moveTo>
                    <a:pt x="9525" y="3888295"/>
                  </a:moveTo>
                  <a:lnTo>
                    <a:pt x="4762" y="3883532"/>
                  </a:lnTo>
                  <a:lnTo>
                    <a:pt x="9525" y="3883532"/>
                  </a:lnTo>
                  <a:lnTo>
                    <a:pt x="9525" y="3888295"/>
                  </a:lnTo>
                  <a:close/>
                </a:path>
                <a:path w="9556750" h="3893185">
                  <a:moveTo>
                    <a:pt x="9546717" y="3888295"/>
                  </a:moveTo>
                  <a:lnTo>
                    <a:pt x="9525" y="3888295"/>
                  </a:lnTo>
                  <a:lnTo>
                    <a:pt x="9525" y="3883532"/>
                  </a:lnTo>
                  <a:lnTo>
                    <a:pt x="9546717" y="3883532"/>
                  </a:lnTo>
                  <a:lnTo>
                    <a:pt x="9546717" y="3888295"/>
                  </a:lnTo>
                  <a:close/>
                </a:path>
                <a:path w="9556750" h="3893185">
                  <a:moveTo>
                    <a:pt x="9556242" y="3888295"/>
                  </a:moveTo>
                  <a:lnTo>
                    <a:pt x="9546717" y="3888295"/>
                  </a:lnTo>
                  <a:lnTo>
                    <a:pt x="9551479" y="3883532"/>
                  </a:lnTo>
                  <a:lnTo>
                    <a:pt x="9556242" y="3883532"/>
                  </a:lnTo>
                  <a:lnTo>
                    <a:pt x="9556242" y="3888295"/>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收入支出决算表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（财决02表）</a:t>
            </a:r>
            <a:endParaRPr lang="zh-CN" sz="1800" b="1" dirty="0">
              <a:latin typeface="方正小标宋_GBK" panose="02000000000000000000" charset="-122"/>
              <a:ea typeface="方正小标宋_GBK" panose="02000000000000000000"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4" name="Rectangle 3"/>
          <p:cNvSpPr txBox="1">
            <a:spLocks noChangeArrowheads="1"/>
          </p:cNvSpPr>
          <p:nvPr/>
        </p:nvSpPr>
        <p:spPr bwMode="auto">
          <a:xfrm>
            <a:off x="1593850" y="1230630"/>
            <a:ext cx="731901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a:lnSpc>
                <a:spcPct val="200000"/>
              </a:lnSpc>
              <a:buFont typeface="Wingdings" panose="05000000000000000000" pitchFamily="2" charset="2"/>
              <a:defRPr/>
            </a:pPr>
            <a:r>
              <a:rPr lang="en-US" altLang="zh-CN" sz="1600" b="1" kern="0" dirty="0">
                <a:solidFill>
                  <a:srgbClr val="114F95"/>
                </a:solidFill>
                <a:latin typeface="微软雅黑" panose="020B0503020204020204" charset="-122"/>
                <a:ea typeface="微软雅黑" panose="020B0503020204020204" charset="-122"/>
              </a:rPr>
              <a:t>1.11</a:t>
            </a:r>
            <a:r>
              <a:rPr lang="zh-CN" altLang="en-US" sz="1600" b="1" kern="0" dirty="0">
                <a:solidFill>
                  <a:srgbClr val="114F95"/>
                </a:solidFill>
                <a:latin typeface="微软雅黑" panose="020B0503020204020204" charset="-122"/>
                <a:ea typeface="微软雅黑" panose="020B0503020204020204" charset="-122"/>
              </a:rPr>
              <a:t>列的使用非财政拨款</a:t>
            </a:r>
            <a:r>
              <a:rPr lang="zh-CN" altLang="en-US" sz="1600" b="1" kern="0" dirty="0" smtClean="0">
                <a:solidFill>
                  <a:srgbClr val="114F95"/>
                </a:solidFill>
                <a:latin typeface="微软雅黑" panose="020B0503020204020204" charset="-122"/>
                <a:ea typeface="微软雅黑" panose="020B0503020204020204" charset="-122"/>
              </a:rPr>
              <a:t>结余和专用结余：</a:t>
            </a:r>
            <a:r>
              <a:rPr lang="zh-CN" altLang="en-US" sz="1600" kern="0" dirty="0">
                <a:solidFill>
                  <a:srgbClr val="114F95"/>
                </a:solidFill>
                <a:latin typeface="微软雅黑" panose="020B0503020204020204" charset="-122"/>
                <a:ea typeface="微软雅黑" panose="020B0503020204020204" charset="-122"/>
              </a:rPr>
              <a:t>填列事业单位按照预算管理要求</a:t>
            </a:r>
            <a:r>
              <a:rPr lang="zh-CN" altLang="en-US" sz="1600" kern="0" dirty="0">
                <a:solidFill>
                  <a:srgbClr val="FF0000"/>
                </a:solidFill>
                <a:latin typeface="微软雅黑" panose="020B0503020204020204" charset="-122"/>
                <a:ea typeface="微软雅黑" panose="020B0503020204020204" charset="-122"/>
              </a:rPr>
              <a:t>使用非财政拨款</a:t>
            </a:r>
            <a:r>
              <a:rPr lang="zh-CN" altLang="en-US" sz="1600" kern="0" dirty="0" smtClean="0">
                <a:solidFill>
                  <a:srgbClr val="FF0000"/>
                </a:solidFill>
                <a:latin typeface="微软雅黑" panose="020B0503020204020204" charset="-122"/>
                <a:ea typeface="微软雅黑" panose="020B0503020204020204" charset="-122"/>
              </a:rPr>
              <a:t>结余和专用结余</a:t>
            </a:r>
            <a:r>
              <a:rPr lang="zh-CN" altLang="en-US" sz="1600" kern="0" dirty="0" smtClean="0">
                <a:solidFill>
                  <a:srgbClr val="114F95"/>
                </a:solidFill>
                <a:latin typeface="微软雅黑" panose="020B0503020204020204" charset="-122"/>
                <a:ea typeface="微软雅黑" panose="020B0503020204020204" charset="-122"/>
              </a:rPr>
              <a:t>弥补</a:t>
            </a:r>
            <a:r>
              <a:rPr lang="zh-CN" altLang="en-US" sz="1600" kern="0" dirty="0">
                <a:solidFill>
                  <a:srgbClr val="114F95"/>
                </a:solidFill>
                <a:latin typeface="微软雅黑" panose="020B0503020204020204" charset="-122"/>
                <a:ea typeface="微软雅黑" panose="020B0503020204020204" charset="-122"/>
              </a:rPr>
              <a:t>收支差额的金额。</a:t>
            </a:r>
            <a:br>
              <a:rPr lang="en-US" altLang="zh-CN" sz="1600" kern="0" dirty="0">
                <a:solidFill>
                  <a:srgbClr val="114F95"/>
                </a:solidFill>
                <a:latin typeface="微软雅黑" panose="020B0503020204020204" charset="-122"/>
                <a:ea typeface="微软雅黑" panose="020B0503020204020204" charset="-122"/>
              </a:rPr>
            </a:br>
            <a:r>
              <a:rPr lang="en-US" altLang="zh-CN" sz="1600" kern="0" dirty="0">
                <a:solidFill>
                  <a:srgbClr val="114F95"/>
                </a:solidFill>
                <a:latin typeface="微软雅黑" panose="020B0503020204020204" charset="-122"/>
                <a:ea typeface="微软雅黑" panose="020B0503020204020204" charset="-122"/>
              </a:rPr>
              <a:t>    </a:t>
            </a:r>
            <a:r>
              <a:rPr lang="zh-CN" altLang="en-US" sz="1600" kern="0" dirty="0">
                <a:solidFill>
                  <a:srgbClr val="114F95"/>
                </a:solidFill>
                <a:latin typeface="微软雅黑" panose="020B0503020204020204" charset="-122"/>
                <a:ea typeface="微软雅黑" panose="020B0503020204020204" charset="-122"/>
              </a:rPr>
              <a:t>（</a:t>
            </a:r>
            <a:r>
              <a:rPr lang="en-US" altLang="zh-CN" sz="1600" kern="0" dirty="0">
                <a:solidFill>
                  <a:srgbClr val="114F95"/>
                </a:solidFill>
                <a:latin typeface="微软雅黑" panose="020B0503020204020204" charset="-122"/>
                <a:ea typeface="微软雅黑" panose="020B0503020204020204" charset="-122"/>
              </a:rPr>
              <a:t>1</a:t>
            </a:r>
            <a:r>
              <a:rPr lang="zh-CN" altLang="en-US" sz="1600" kern="0" dirty="0">
                <a:solidFill>
                  <a:srgbClr val="114F95"/>
                </a:solidFill>
                <a:latin typeface="微软雅黑" panose="020B0503020204020204" charset="-122"/>
                <a:ea typeface="微软雅黑" panose="020B0503020204020204" charset="-122"/>
              </a:rPr>
              <a:t>）出现</a:t>
            </a:r>
            <a:r>
              <a:rPr lang="zh-CN" altLang="en-US" sz="1600" kern="0" dirty="0">
                <a:solidFill>
                  <a:srgbClr val="FF0000"/>
                </a:solidFill>
                <a:latin typeface="微软雅黑" panose="020B0503020204020204" charset="-122"/>
                <a:ea typeface="微软雅黑" panose="020B0503020204020204" charset="-122"/>
              </a:rPr>
              <a:t>收支差额</a:t>
            </a:r>
            <a:r>
              <a:rPr lang="zh-CN" altLang="en-US" sz="1600" kern="0" dirty="0">
                <a:solidFill>
                  <a:srgbClr val="114F95"/>
                </a:solidFill>
                <a:latin typeface="微软雅黑" panose="020B0503020204020204" charset="-122"/>
                <a:ea typeface="微软雅黑" panose="020B0503020204020204" charset="-122"/>
              </a:rPr>
              <a:t>才能用，收入大于支出不能用；</a:t>
            </a:r>
            <a:endParaRPr lang="en-US" altLang="zh-CN" sz="1600" kern="0" dirty="0">
              <a:solidFill>
                <a:srgbClr val="114F95"/>
              </a:solidFill>
              <a:latin typeface="微软雅黑" panose="020B0503020204020204" charset="-122"/>
              <a:ea typeface="微软雅黑" panose="020B0503020204020204" charset="-122"/>
            </a:endParaRPr>
          </a:p>
          <a:p>
            <a:pPr>
              <a:lnSpc>
                <a:spcPct val="200000"/>
              </a:lnSpc>
              <a:defRPr/>
            </a:pPr>
            <a:r>
              <a:rPr lang="zh-CN" altLang="en-US" sz="1600" kern="0" dirty="0">
                <a:solidFill>
                  <a:srgbClr val="114F95"/>
                </a:solidFill>
                <a:latin typeface="微软雅黑" panose="020B0503020204020204" charset="-122"/>
                <a:ea typeface="微软雅黑" panose="020B0503020204020204" charset="-122"/>
              </a:rPr>
              <a:t>    （</a:t>
            </a:r>
            <a:r>
              <a:rPr lang="en-US" altLang="zh-CN" sz="1600" kern="0" dirty="0">
                <a:solidFill>
                  <a:srgbClr val="114F95"/>
                </a:solidFill>
                <a:latin typeface="微软雅黑" panose="020B0503020204020204" charset="-122"/>
                <a:ea typeface="微软雅黑" panose="020B0503020204020204" charset="-122"/>
              </a:rPr>
              <a:t>2</a:t>
            </a:r>
            <a:r>
              <a:rPr lang="zh-CN" altLang="en-US" sz="1600" kern="0" dirty="0">
                <a:solidFill>
                  <a:srgbClr val="114F95"/>
                </a:solidFill>
                <a:latin typeface="微软雅黑" panose="020B0503020204020204" charset="-122"/>
                <a:ea typeface="微软雅黑" panose="020B0503020204020204" charset="-122"/>
              </a:rPr>
              <a:t>）注意核实：</a:t>
            </a:r>
            <a:r>
              <a:rPr lang="en-US" altLang="zh-CN" sz="1600" kern="0" dirty="0">
                <a:solidFill>
                  <a:srgbClr val="114F95"/>
                </a:solidFill>
                <a:latin typeface="微软雅黑" panose="020B0503020204020204" charset="-122"/>
                <a:ea typeface="微软雅黑" panose="020B0503020204020204" charset="-122"/>
              </a:rPr>
              <a:t>F01</a:t>
            </a:r>
            <a:r>
              <a:rPr lang="zh-CN" altLang="en-US" sz="1600" kern="0" dirty="0">
                <a:solidFill>
                  <a:srgbClr val="114F95"/>
                </a:solidFill>
                <a:latin typeface="微软雅黑" panose="020B0503020204020204" charset="-122"/>
                <a:ea typeface="微软雅黑" panose="020B0503020204020204" charset="-122"/>
              </a:rPr>
              <a:t>表</a:t>
            </a:r>
            <a:r>
              <a:rPr lang="en-US" altLang="zh-CN" sz="1600" kern="0" dirty="0">
                <a:solidFill>
                  <a:srgbClr val="114F95"/>
                </a:solidFill>
                <a:latin typeface="微软雅黑" panose="020B0503020204020204" charset="-122"/>
                <a:ea typeface="微软雅黑" panose="020B0503020204020204" charset="-122"/>
              </a:rPr>
              <a:t>37</a:t>
            </a:r>
            <a:r>
              <a:rPr lang="zh-CN" altLang="en-US" sz="1600" kern="0" dirty="0">
                <a:solidFill>
                  <a:srgbClr val="114F95"/>
                </a:solidFill>
                <a:latin typeface="微软雅黑" panose="020B0503020204020204" charset="-122"/>
                <a:ea typeface="微软雅黑" panose="020B0503020204020204" charset="-122"/>
              </a:rPr>
              <a:t>行</a:t>
            </a:r>
            <a:r>
              <a:rPr lang="en-US" altLang="zh-CN" sz="1600" kern="0" dirty="0">
                <a:solidFill>
                  <a:srgbClr val="114F95"/>
                </a:solidFill>
                <a:latin typeface="微软雅黑" panose="020B0503020204020204" charset="-122"/>
                <a:ea typeface="微软雅黑" panose="020B0503020204020204" charset="-122"/>
              </a:rPr>
              <a:t>5 </a:t>
            </a:r>
            <a:r>
              <a:rPr lang="zh-CN" altLang="en-US" sz="1600" kern="0" dirty="0">
                <a:solidFill>
                  <a:srgbClr val="114F95"/>
                </a:solidFill>
                <a:latin typeface="微软雅黑" panose="020B0503020204020204" charset="-122"/>
                <a:ea typeface="微软雅黑" panose="020B0503020204020204" charset="-122"/>
              </a:rPr>
              <a:t>列</a:t>
            </a:r>
            <a:r>
              <a:rPr lang="zh-CN" altLang="en-US" sz="1600" kern="0" dirty="0">
                <a:solidFill>
                  <a:srgbClr val="FF0000"/>
                </a:solidFill>
                <a:latin typeface="微软雅黑" panose="020B0503020204020204" charset="-122"/>
                <a:ea typeface="微软雅黑" panose="020B0503020204020204" charset="-122"/>
              </a:rPr>
              <a:t>非财政拨款结余</a:t>
            </a:r>
            <a:r>
              <a:rPr lang="zh-CN" altLang="en-US" sz="1600" kern="0" dirty="0">
                <a:solidFill>
                  <a:srgbClr val="114F95"/>
                </a:solidFill>
                <a:latin typeface="微软雅黑" panose="020B0503020204020204" charset="-122"/>
                <a:ea typeface="微软雅黑" panose="020B0503020204020204" charset="-122"/>
              </a:rPr>
              <a:t>年初数</a:t>
            </a:r>
            <a:r>
              <a:rPr lang="en-US" altLang="zh-CN" sz="1600" kern="0" dirty="0">
                <a:solidFill>
                  <a:srgbClr val="114F95"/>
                </a:solidFill>
                <a:latin typeface="微软雅黑" panose="020B0503020204020204" charset="-122"/>
                <a:ea typeface="微软雅黑" panose="020B0503020204020204" charset="-122"/>
              </a:rPr>
              <a:t>+F01</a:t>
            </a:r>
            <a:r>
              <a:rPr lang="zh-CN" altLang="en-US" sz="1600" kern="0" dirty="0">
                <a:solidFill>
                  <a:srgbClr val="114F95"/>
                </a:solidFill>
                <a:latin typeface="微软雅黑" panose="020B0503020204020204" charset="-122"/>
                <a:ea typeface="微软雅黑" panose="020B0503020204020204" charset="-122"/>
              </a:rPr>
              <a:t>表</a:t>
            </a:r>
            <a:r>
              <a:rPr lang="en-US" altLang="zh-CN" sz="1600" kern="0" dirty="0">
                <a:solidFill>
                  <a:srgbClr val="114F95"/>
                </a:solidFill>
                <a:latin typeface="微软雅黑" panose="020B0503020204020204" charset="-122"/>
                <a:ea typeface="微软雅黑" panose="020B0503020204020204" charset="-122"/>
              </a:rPr>
              <a:t>38</a:t>
            </a:r>
            <a:r>
              <a:rPr lang="zh-CN" altLang="en-US" sz="1600" kern="0" dirty="0">
                <a:solidFill>
                  <a:srgbClr val="114F95"/>
                </a:solidFill>
                <a:latin typeface="微软雅黑" panose="020B0503020204020204" charset="-122"/>
                <a:ea typeface="微软雅黑" panose="020B0503020204020204" charset="-122"/>
              </a:rPr>
              <a:t>行</a:t>
            </a:r>
            <a:r>
              <a:rPr lang="en-US" altLang="zh-CN" sz="1600" kern="0" dirty="0">
                <a:solidFill>
                  <a:srgbClr val="114F95"/>
                </a:solidFill>
                <a:latin typeface="微软雅黑" panose="020B0503020204020204" charset="-122"/>
                <a:ea typeface="微软雅黑" panose="020B0503020204020204" charset="-122"/>
              </a:rPr>
              <a:t>5</a:t>
            </a:r>
            <a:r>
              <a:rPr lang="zh-CN" altLang="en-US" sz="1600" kern="0" dirty="0">
                <a:solidFill>
                  <a:srgbClr val="114F95"/>
                </a:solidFill>
                <a:latin typeface="微软雅黑" panose="020B0503020204020204" charset="-122"/>
                <a:ea typeface="微软雅黑" panose="020B0503020204020204" charset="-122"/>
              </a:rPr>
              <a:t>列</a:t>
            </a:r>
            <a:r>
              <a:rPr lang="zh-CN" altLang="en-US" sz="1600" kern="0" dirty="0">
                <a:solidFill>
                  <a:srgbClr val="FF0000"/>
                </a:solidFill>
                <a:latin typeface="微软雅黑" panose="020B0503020204020204" charset="-122"/>
                <a:ea typeface="微软雅黑" panose="020B0503020204020204" charset="-122"/>
              </a:rPr>
              <a:t>专用结余</a:t>
            </a:r>
            <a:r>
              <a:rPr lang="zh-CN" altLang="en-US" sz="1600" kern="0" dirty="0">
                <a:solidFill>
                  <a:srgbClr val="114F95"/>
                </a:solidFill>
                <a:latin typeface="微软雅黑" panose="020B0503020204020204" charset="-122"/>
                <a:ea typeface="微软雅黑" panose="020B0503020204020204" charset="-122"/>
              </a:rPr>
              <a:t>年初数</a:t>
            </a:r>
            <a:r>
              <a:rPr lang="en-US" altLang="zh-CN" sz="1600" kern="0" dirty="0">
                <a:solidFill>
                  <a:srgbClr val="114F95"/>
                </a:solidFill>
                <a:latin typeface="微软雅黑" panose="020B0503020204020204" charset="-122"/>
                <a:ea typeface="微软雅黑" panose="020B0503020204020204" charset="-122"/>
              </a:rPr>
              <a:t>-</a:t>
            </a:r>
            <a:r>
              <a:rPr lang="zh-CN" altLang="en-US" sz="1600" kern="0" dirty="0">
                <a:solidFill>
                  <a:srgbClr val="114F95"/>
                </a:solidFill>
                <a:latin typeface="微软雅黑" panose="020B0503020204020204" charset="-122"/>
                <a:ea typeface="微软雅黑" panose="020B0503020204020204" charset="-122"/>
              </a:rPr>
              <a:t>本表</a:t>
            </a:r>
            <a:r>
              <a:rPr lang="en-US" altLang="zh-CN" sz="1600" kern="0" dirty="0">
                <a:solidFill>
                  <a:srgbClr val="114F95"/>
                </a:solidFill>
                <a:latin typeface="微软雅黑" panose="020B0503020204020204" charset="-122"/>
                <a:ea typeface="微软雅黑" panose="020B0503020204020204" charset="-122"/>
              </a:rPr>
              <a:t>11</a:t>
            </a:r>
            <a:r>
              <a:rPr lang="zh-CN" altLang="en-US" sz="1600" kern="0" dirty="0">
                <a:solidFill>
                  <a:srgbClr val="114F95"/>
                </a:solidFill>
                <a:latin typeface="微软雅黑" panose="020B0503020204020204" charset="-122"/>
                <a:ea typeface="微软雅黑" panose="020B0503020204020204" charset="-122"/>
              </a:rPr>
              <a:t>列动用数</a:t>
            </a:r>
            <a:r>
              <a:rPr lang="en-US" altLang="zh-CN" sz="1600" kern="0" dirty="0">
                <a:solidFill>
                  <a:srgbClr val="114F95"/>
                </a:solidFill>
                <a:latin typeface="微软雅黑" panose="020B0503020204020204" charset="-122"/>
                <a:ea typeface="微软雅黑" panose="020B0503020204020204" charset="-122"/>
              </a:rPr>
              <a:t>+14</a:t>
            </a:r>
            <a:r>
              <a:rPr lang="zh-CN" altLang="en-US" sz="1600" kern="0" dirty="0">
                <a:solidFill>
                  <a:srgbClr val="114F95"/>
                </a:solidFill>
                <a:latin typeface="微软雅黑" panose="020B0503020204020204" charset="-122"/>
                <a:ea typeface="微软雅黑" panose="020B0503020204020204" charset="-122"/>
              </a:rPr>
              <a:t>列提取专用结余</a:t>
            </a:r>
            <a:r>
              <a:rPr lang="en-US" altLang="zh-CN" sz="1600" kern="0" dirty="0">
                <a:solidFill>
                  <a:srgbClr val="114F95"/>
                </a:solidFill>
                <a:latin typeface="微软雅黑" panose="020B0503020204020204" charset="-122"/>
                <a:ea typeface="微软雅黑" panose="020B0503020204020204" charset="-122"/>
              </a:rPr>
              <a:t>+</a:t>
            </a:r>
            <a:r>
              <a:rPr lang="zh-CN" altLang="en-US" sz="1600" kern="0" dirty="0">
                <a:solidFill>
                  <a:srgbClr val="114F95"/>
                </a:solidFill>
                <a:latin typeface="微软雅黑" panose="020B0503020204020204" charset="-122"/>
                <a:ea typeface="微软雅黑" panose="020B0503020204020204" charset="-122"/>
              </a:rPr>
              <a:t>本表</a:t>
            </a:r>
            <a:r>
              <a:rPr lang="en-US" altLang="zh-CN" sz="1600" kern="0" dirty="0">
                <a:solidFill>
                  <a:srgbClr val="114F95"/>
                </a:solidFill>
                <a:latin typeface="微软雅黑" panose="020B0503020204020204" charset="-122"/>
                <a:ea typeface="微软雅黑" panose="020B0503020204020204" charset="-122"/>
              </a:rPr>
              <a:t>15</a:t>
            </a:r>
            <a:r>
              <a:rPr lang="zh-CN" altLang="en-US" sz="1600" kern="0" dirty="0">
                <a:solidFill>
                  <a:srgbClr val="114F95"/>
                </a:solidFill>
                <a:latin typeface="微软雅黑" panose="020B0503020204020204" charset="-122"/>
                <a:ea typeface="微软雅黑" panose="020B0503020204020204" charset="-122"/>
              </a:rPr>
              <a:t>列转入数</a:t>
            </a:r>
            <a:r>
              <a:rPr lang="en-US" altLang="zh-CN" sz="1600" kern="0" dirty="0">
                <a:solidFill>
                  <a:srgbClr val="114F95"/>
                </a:solidFill>
                <a:latin typeface="微软雅黑" panose="020B0503020204020204" charset="-122"/>
                <a:ea typeface="微软雅黑" panose="020B0503020204020204" charset="-122"/>
              </a:rPr>
              <a:t>=F01</a:t>
            </a:r>
            <a:r>
              <a:rPr lang="zh-CN" altLang="en-US" sz="1600" kern="0" dirty="0">
                <a:solidFill>
                  <a:srgbClr val="114F95"/>
                </a:solidFill>
                <a:latin typeface="微软雅黑" panose="020B0503020204020204" charset="-122"/>
                <a:ea typeface="微软雅黑" panose="020B0503020204020204" charset="-122"/>
              </a:rPr>
              <a:t>表</a:t>
            </a:r>
            <a:r>
              <a:rPr lang="en-US" altLang="zh-CN" sz="1600" kern="0" dirty="0">
                <a:solidFill>
                  <a:srgbClr val="114F95"/>
                </a:solidFill>
                <a:latin typeface="微软雅黑" panose="020B0503020204020204" charset="-122"/>
                <a:ea typeface="微软雅黑" panose="020B0503020204020204" charset="-122"/>
              </a:rPr>
              <a:t>37</a:t>
            </a:r>
            <a:r>
              <a:rPr lang="zh-CN" altLang="en-US" sz="1600" kern="0" dirty="0">
                <a:solidFill>
                  <a:srgbClr val="114F95"/>
                </a:solidFill>
                <a:latin typeface="微软雅黑" panose="020B0503020204020204" charset="-122"/>
                <a:ea typeface="微软雅黑" panose="020B0503020204020204" charset="-122"/>
              </a:rPr>
              <a:t>行</a:t>
            </a:r>
            <a:r>
              <a:rPr lang="en-US" altLang="zh-CN" sz="1600" kern="0" dirty="0">
                <a:solidFill>
                  <a:srgbClr val="114F95"/>
                </a:solidFill>
                <a:latin typeface="微软雅黑" panose="020B0503020204020204" charset="-122"/>
                <a:ea typeface="微软雅黑" panose="020B0503020204020204" charset="-122"/>
              </a:rPr>
              <a:t>6</a:t>
            </a:r>
            <a:r>
              <a:rPr lang="zh-CN" altLang="en-US" sz="1600" kern="0" dirty="0">
                <a:solidFill>
                  <a:srgbClr val="114F95"/>
                </a:solidFill>
                <a:latin typeface="微软雅黑" panose="020B0503020204020204" charset="-122"/>
                <a:ea typeface="微软雅黑" panose="020B0503020204020204" charset="-122"/>
              </a:rPr>
              <a:t>列的年末数</a:t>
            </a:r>
            <a:r>
              <a:rPr lang="en-US" altLang="zh-CN" sz="1600" kern="0" dirty="0">
                <a:solidFill>
                  <a:srgbClr val="114F95"/>
                </a:solidFill>
                <a:latin typeface="微软雅黑" panose="020B0503020204020204" charset="-122"/>
                <a:ea typeface="微软雅黑" panose="020B0503020204020204" charset="-122"/>
              </a:rPr>
              <a:t>+F01</a:t>
            </a:r>
            <a:r>
              <a:rPr lang="zh-CN" altLang="en-US" sz="1600" kern="0" dirty="0">
                <a:solidFill>
                  <a:srgbClr val="114F95"/>
                </a:solidFill>
                <a:latin typeface="微软雅黑" panose="020B0503020204020204" charset="-122"/>
                <a:ea typeface="微软雅黑" panose="020B0503020204020204" charset="-122"/>
              </a:rPr>
              <a:t>表</a:t>
            </a:r>
            <a:r>
              <a:rPr lang="en-US" altLang="zh-CN" sz="1600" kern="0" dirty="0">
                <a:solidFill>
                  <a:srgbClr val="114F95"/>
                </a:solidFill>
                <a:latin typeface="微软雅黑" panose="020B0503020204020204" charset="-122"/>
                <a:ea typeface="微软雅黑" panose="020B0503020204020204" charset="-122"/>
              </a:rPr>
              <a:t>38</a:t>
            </a:r>
            <a:r>
              <a:rPr lang="zh-CN" altLang="en-US" sz="1600" kern="0" dirty="0">
                <a:solidFill>
                  <a:srgbClr val="114F95"/>
                </a:solidFill>
                <a:latin typeface="微软雅黑" panose="020B0503020204020204" charset="-122"/>
                <a:ea typeface="微软雅黑" panose="020B0503020204020204" charset="-122"/>
              </a:rPr>
              <a:t>行</a:t>
            </a:r>
            <a:r>
              <a:rPr lang="en-US" altLang="zh-CN" sz="1600" kern="0" dirty="0">
                <a:solidFill>
                  <a:srgbClr val="114F95"/>
                </a:solidFill>
                <a:latin typeface="微软雅黑" panose="020B0503020204020204" charset="-122"/>
                <a:ea typeface="微软雅黑" panose="020B0503020204020204" charset="-122"/>
              </a:rPr>
              <a:t>6</a:t>
            </a:r>
            <a:r>
              <a:rPr lang="zh-CN" altLang="en-US" sz="1600" kern="0" dirty="0">
                <a:solidFill>
                  <a:srgbClr val="114F95"/>
                </a:solidFill>
                <a:latin typeface="微软雅黑" panose="020B0503020204020204" charset="-122"/>
                <a:ea typeface="微软雅黑" panose="020B0503020204020204" charset="-122"/>
              </a:rPr>
              <a:t>列</a:t>
            </a:r>
            <a:r>
              <a:rPr lang="zh-CN" altLang="en-US" sz="1600" kern="0" dirty="0">
                <a:solidFill>
                  <a:srgbClr val="FF0000"/>
                </a:solidFill>
                <a:latin typeface="微软雅黑" panose="020B0503020204020204" charset="-122"/>
                <a:ea typeface="微软雅黑" panose="020B0503020204020204" charset="-122"/>
              </a:rPr>
              <a:t>专用结余</a:t>
            </a:r>
            <a:r>
              <a:rPr lang="zh-CN" altLang="en-US" sz="1600" kern="0" dirty="0">
                <a:solidFill>
                  <a:srgbClr val="114F95"/>
                </a:solidFill>
                <a:latin typeface="微软雅黑" panose="020B0503020204020204" charset="-122"/>
                <a:ea typeface="微软雅黑" panose="020B0503020204020204" charset="-122"/>
              </a:rPr>
              <a:t>年末数</a:t>
            </a:r>
            <a:endParaRPr lang="en-US" altLang="zh-CN" sz="1600" kern="0" dirty="0">
              <a:solidFill>
                <a:srgbClr val="114F95"/>
              </a:solidFill>
              <a:latin typeface="微软雅黑" panose="020B0503020204020204" charset="-122"/>
              <a:ea typeface="微软雅黑" panose="020B0503020204020204" charset="-122"/>
            </a:endParaRPr>
          </a:p>
          <a:p>
            <a:pPr>
              <a:lnSpc>
                <a:spcPct val="200000"/>
              </a:lnSpc>
              <a:defRPr/>
            </a:pPr>
            <a:r>
              <a:rPr lang="en-US" altLang="zh-CN" sz="1600" kern="0" dirty="0">
                <a:solidFill>
                  <a:srgbClr val="114F95"/>
                </a:solidFill>
                <a:latin typeface="微软雅黑" panose="020B0503020204020204" charset="-122"/>
                <a:ea typeface="微软雅黑" panose="020B0503020204020204" charset="-122"/>
              </a:rPr>
              <a:t>    </a:t>
            </a:r>
            <a:r>
              <a:rPr lang="zh-CN" altLang="en-US" sz="1600" kern="0" dirty="0">
                <a:solidFill>
                  <a:srgbClr val="114F95"/>
                </a:solidFill>
                <a:latin typeface="微软雅黑" panose="020B0503020204020204" charset="-122"/>
                <a:ea typeface="微软雅黑" panose="020B0503020204020204" charset="-122"/>
              </a:rPr>
              <a:t>  </a:t>
            </a:r>
            <a:endParaRPr lang="en-US" altLang="zh-CN" sz="1600" kern="0"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248285" y="145382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5</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收入支出决算表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（财决02表）</a:t>
            </a:r>
            <a:endParaRPr lang="zh-CN" sz="1800" b="1" dirty="0">
              <a:latin typeface="方正小标宋_GBK" panose="02000000000000000000" charset="-122"/>
              <a:ea typeface="方正小标宋_GBK" panose="02000000000000000000" charset="-122"/>
            </a:endParaRPr>
          </a:p>
        </p:txBody>
      </p:sp>
      <p:sp>
        <p:nvSpPr>
          <p:cNvPr id="87043" name="灯片编号占位符 3"/>
          <p:cNvSpPr>
            <a:spLocks noGrp="1"/>
          </p:cNvSpPr>
          <p:nvPr>
            <p:ph type="sldNum" sz="quarter" idx="12"/>
          </p:nvPr>
        </p:nvSpPr>
        <p:spPr bwMode="auto">
          <a:xfrm>
            <a:off x="6531166" y="4654110"/>
            <a:ext cx="2133600"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4" name="Rectangle 3"/>
          <p:cNvSpPr txBox="1">
            <a:spLocks noChangeArrowheads="1"/>
          </p:cNvSpPr>
          <p:nvPr/>
        </p:nvSpPr>
        <p:spPr bwMode="auto">
          <a:xfrm>
            <a:off x="1593850" y="1035587"/>
            <a:ext cx="7319010" cy="395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a:lnSpc>
                <a:spcPct val="150000"/>
              </a:lnSpc>
              <a:buFont typeface="Wingdings" panose="05000000000000000000" pitchFamily="2" charset="2"/>
              <a:defRPr/>
            </a:pPr>
            <a:r>
              <a:rPr lang="en-US" altLang="zh-CN" sz="1600" b="1" kern="0" dirty="0">
                <a:solidFill>
                  <a:srgbClr val="114F95"/>
                </a:solidFill>
                <a:latin typeface="微软雅黑" panose="020B0503020204020204" charset="-122"/>
                <a:ea typeface="微软雅黑" panose="020B0503020204020204" charset="-122"/>
              </a:rPr>
              <a:t>2.</a:t>
            </a:r>
            <a:r>
              <a:rPr lang="zh-CN" altLang="en-US" sz="1600" b="1" kern="0" dirty="0">
                <a:solidFill>
                  <a:srgbClr val="114F95"/>
                </a:solidFill>
                <a:latin typeface="微软雅黑" panose="020B0503020204020204" charset="-122"/>
                <a:ea typeface="微软雅黑" panose="020B0503020204020204" charset="-122"/>
              </a:rPr>
              <a:t>结余分配</a:t>
            </a:r>
            <a:endParaRPr lang="en-US" altLang="zh-CN" sz="1600" b="1" kern="0" dirty="0">
              <a:solidFill>
                <a:srgbClr val="114F95"/>
              </a:solidFill>
              <a:latin typeface="微软雅黑" panose="020B0503020204020204" charset="-122"/>
              <a:ea typeface="微软雅黑" panose="020B0503020204020204" charset="-122"/>
            </a:endParaRPr>
          </a:p>
          <a:p>
            <a:pPr indent="358775">
              <a:lnSpc>
                <a:spcPct val="150000"/>
              </a:lnSpc>
              <a:buNone/>
              <a:defRPr/>
            </a:pPr>
            <a:r>
              <a:rPr lang="zh-CN" altLang="en-US" sz="1600" kern="0" dirty="0">
                <a:solidFill>
                  <a:srgbClr val="114F95"/>
                </a:solidFill>
                <a:latin typeface="微软雅黑" panose="020B0503020204020204" charset="-122"/>
                <a:ea typeface="微软雅黑" panose="020B0503020204020204" charset="-122"/>
              </a:rPr>
              <a:t>（</a:t>
            </a:r>
            <a:r>
              <a:rPr lang="en-US" altLang="zh-CN" sz="1600" kern="0" dirty="0">
                <a:solidFill>
                  <a:srgbClr val="114F95"/>
                </a:solidFill>
                <a:latin typeface="微软雅黑" panose="020B0503020204020204" charset="-122"/>
                <a:ea typeface="微软雅黑" panose="020B0503020204020204" charset="-122"/>
              </a:rPr>
              <a:t>1</a:t>
            </a:r>
            <a:r>
              <a:rPr lang="zh-CN" altLang="en-US" sz="1600" kern="0" dirty="0">
                <a:solidFill>
                  <a:srgbClr val="114F95"/>
                </a:solidFill>
                <a:latin typeface="微软雅黑" panose="020B0503020204020204" charset="-122"/>
                <a:ea typeface="微软雅黑" panose="020B0503020204020204" charset="-122"/>
              </a:rPr>
              <a:t>）</a:t>
            </a:r>
            <a:r>
              <a:rPr lang="zh-CN" altLang="en-US" sz="1600" b="1" kern="0" dirty="0">
                <a:solidFill>
                  <a:srgbClr val="114F95"/>
                </a:solidFill>
                <a:latin typeface="微软雅黑" panose="020B0503020204020204" charset="-122"/>
                <a:ea typeface="微软雅黑" panose="020B0503020204020204" charset="-122"/>
              </a:rPr>
              <a:t>缴纳企业所得税</a:t>
            </a:r>
            <a:r>
              <a:rPr lang="zh-CN" altLang="en-US" sz="1600" kern="0" dirty="0">
                <a:solidFill>
                  <a:srgbClr val="114F95"/>
                </a:solidFill>
                <a:latin typeface="微软雅黑" panose="020B0503020204020204" charset="-122"/>
                <a:ea typeface="微软雅黑" panose="020B0503020204020204" charset="-122"/>
              </a:rPr>
              <a:t>：填列事业单位</a:t>
            </a:r>
            <a:r>
              <a:rPr lang="zh-CN" altLang="en-US" sz="1600" kern="0" dirty="0">
                <a:solidFill>
                  <a:srgbClr val="FF0000"/>
                </a:solidFill>
                <a:latin typeface="微软雅黑" panose="020B0503020204020204" charset="-122"/>
                <a:ea typeface="微软雅黑" panose="020B0503020204020204" charset="-122"/>
              </a:rPr>
              <a:t>本年度</a:t>
            </a:r>
            <a:r>
              <a:rPr lang="zh-CN" altLang="en-US" sz="1600" kern="0" dirty="0">
                <a:solidFill>
                  <a:srgbClr val="114F95"/>
                </a:solidFill>
                <a:latin typeface="微软雅黑" panose="020B0503020204020204" charset="-122"/>
                <a:ea typeface="微软雅黑" panose="020B0503020204020204" charset="-122"/>
              </a:rPr>
              <a:t>使用非财政拨款结余实际缴纳的企业所得税，包括预缴以及汇算清缴退回的。</a:t>
            </a:r>
            <a:endParaRPr lang="en-US" altLang="zh-CN" sz="1600" kern="0" dirty="0">
              <a:solidFill>
                <a:srgbClr val="114F95"/>
              </a:solidFill>
              <a:latin typeface="微软雅黑" panose="020B0503020204020204" charset="-122"/>
              <a:ea typeface="微软雅黑" panose="020B0503020204020204" charset="-122"/>
            </a:endParaRPr>
          </a:p>
          <a:p>
            <a:pPr indent="358775">
              <a:lnSpc>
                <a:spcPct val="150000"/>
              </a:lnSpc>
              <a:buNone/>
              <a:defRPr/>
            </a:pPr>
            <a:r>
              <a:rPr lang="zh-CN" altLang="en-US" sz="1600" kern="0" dirty="0">
                <a:solidFill>
                  <a:srgbClr val="114F95"/>
                </a:solidFill>
                <a:latin typeface="微软雅黑" panose="020B0503020204020204" charset="-122"/>
                <a:ea typeface="微软雅黑" panose="020B0503020204020204" charset="-122"/>
              </a:rPr>
              <a:t>（</a:t>
            </a:r>
            <a:r>
              <a:rPr lang="en-US" altLang="zh-CN" sz="1600" kern="0" dirty="0">
                <a:solidFill>
                  <a:srgbClr val="114F95"/>
                </a:solidFill>
                <a:latin typeface="微软雅黑" panose="020B0503020204020204" charset="-122"/>
                <a:ea typeface="微软雅黑" panose="020B0503020204020204" charset="-122"/>
              </a:rPr>
              <a:t>2</a:t>
            </a:r>
            <a:r>
              <a:rPr lang="zh-CN" altLang="en-US" sz="1600" kern="0" dirty="0">
                <a:solidFill>
                  <a:srgbClr val="114F95"/>
                </a:solidFill>
                <a:latin typeface="微软雅黑" panose="020B0503020204020204" charset="-122"/>
                <a:ea typeface="微软雅黑" panose="020B0503020204020204" charset="-122"/>
              </a:rPr>
              <a:t>）</a:t>
            </a:r>
            <a:r>
              <a:rPr lang="zh-CN" altLang="en-US" sz="1600" b="1" kern="0" dirty="0">
                <a:solidFill>
                  <a:srgbClr val="114F95"/>
                </a:solidFill>
                <a:latin typeface="微软雅黑" panose="020B0503020204020204" charset="-122"/>
                <a:ea typeface="微软雅黑" panose="020B0503020204020204" charset="-122"/>
              </a:rPr>
              <a:t>提取专用结余</a:t>
            </a:r>
            <a:r>
              <a:rPr lang="zh-CN" altLang="en-US" sz="1600" kern="0" dirty="0">
                <a:solidFill>
                  <a:srgbClr val="114F95"/>
                </a:solidFill>
                <a:latin typeface="微软雅黑" panose="020B0503020204020204" charset="-122"/>
                <a:ea typeface="微软雅黑" panose="020B0503020204020204" charset="-122"/>
              </a:rPr>
              <a:t>：填列事业单位按规定从非财政拨款结余中提取的具有专门用途的资金</a:t>
            </a:r>
            <a:r>
              <a:rPr lang="zh-CN" altLang="en-US" sz="1600" kern="0" dirty="0">
                <a:solidFill>
                  <a:srgbClr val="FF0000"/>
                </a:solidFill>
                <a:latin typeface="微软雅黑" panose="020B0503020204020204" charset="-122"/>
                <a:ea typeface="微软雅黑" panose="020B0503020204020204" charset="-122"/>
              </a:rPr>
              <a:t>（有文件依据）</a:t>
            </a:r>
            <a:r>
              <a:rPr lang="zh-CN" altLang="en-US" sz="1600" kern="0" dirty="0">
                <a:solidFill>
                  <a:srgbClr val="114F95"/>
                </a:solidFill>
                <a:latin typeface="微软雅黑" panose="020B0503020204020204" charset="-122"/>
                <a:ea typeface="微软雅黑" panose="020B0503020204020204" charset="-122"/>
              </a:rPr>
              <a:t>。</a:t>
            </a:r>
            <a:endParaRPr lang="en-US" altLang="zh-CN" sz="1600" kern="0" dirty="0">
              <a:solidFill>
                <a:srgbClr val="114F95"/>
              </a:solidFill>
              <a:latin typeface="微软雅黑" panose="020B0503020204020204" charset="-122"/>
              <a:ea typeface="微软雅黑" panose="020B0503020204020204" charset="-122"/>
            </a:endParaRPr>
          </a:p>
          <a:p>
            <a:pPr indent="358775">
              <a:lnSpc>
                <a:spcPct val="150000"/>
              </a:lnSpc>
              <a:defRPr/>
            </a:pPr>
            <a:r>
              <a:rPr lang="zh-CN" altLang="en-US" sz="1600" kern="0" dirty="0">
                <a:solidFill>
                  <a:srgbClr val="114F95"/>
                </a:solidFill>
                <a:latin typeface="微软雅黑" panose="020B0503020204020204" charset="-122"/>
                <a:ea typeface="微软雅黑" panose="020B0503020204020204" charset="-122"/>
              </a:rPr>
              <a:t>（</a:t>
            </a:r>
            <a:r>
              <a:rPr lang="en-US" altLang="zh-CN" sz="1600" kern="0" dirty="0">
                <a:solidFill>
                  <a:srgbClr val="114F95"/>
                </a:solidFill>
                <a:latin typeface="微软雅黑" panose="020B0503020204020204" charset="-122"/>
                <a:ea typeface="微软雅黑" panose="020B0503020204020204" charset="-122"/>
              </a:rPr>
              <a:t>3</a:t>
            </a:r>
            <a:r>
              <a:rPr lang="zh-CN" altLang="en-US" sz="1600" kern="0" dirty="0">
                <a:solidFill>
                  <a:srgbClr val="114F95"/>
                </a:solidFill>
                <a:latin typeface="微软雅黑" panose="020B0503020204020204" charset="-122"/>
                <a:ea typeface="微软雅黑" panose="020B0503020204020204" charset="-122"/>
              </a:rPr>
              <a:t>）</a:t>
            </a:r>
            <a:r>
              <a:rPr lang="zh-CN" altLang="en-US" sz="1600" b="1" kern="0" dirty="0">
                <a:solidFill>
                  <a:srgbClr val="114F95"/>
                </a:solidFill>
                <a:latin typeface="微软雅黑" panose="020B0503020204020204" charset="-122"/>
                <a:ea typeface="微软雅黑" panose="020B0503020204020204" charset="-122"/>
              </a:rPr>
              <a:t>事业单位转入非财政拨款结余</a:t>
            </a:r>
            <a:r>
              <a:rPr lang="zh-CN" altLang="en-US" sz="1600" kern="0" dirty="0">
                <a:solidFill>
                  <a:srgbClr val="114F95"/>
                </a:solidFill>
                <a:latin typeface="微软雅黑" panose="020B0503020204020204" charset="-122"/>
                <a:ea typeface="微软雅黑" panose="020B0503020204020204" charset="-122"/>
              </a:rPr>
              <a:t>：按规定留归单位使用的当年转入的非同级财政拨款专项剩余资金</a:t>
            </a:r>
            <a:endParaRPr lang="en-US" altLang="zh-CN" sz="1600" kern="0" dirty="0">
              <a:solidFill>
                <a:srgbClr val="114F95"/>
              </a:solidFill>
              <a:latin typeface="微软雅黑" panose="020B0503020204020204" charset="-122"/>
              <a:ea typeface="微软雅黑" panose="020B0503020204020204" charset="-122"/>
            </a:endParaRPr>
          </a:p>
          <a:p>
            <a:pPr indent="358775">
              <a:lnSpc>
                <a:spcPct val="150000"/>
              </a:lnSpc>
              <a:defRPr/>
            </a:pPr>
            <a:r>
              <a:rPr lang="zh-CN" altLang="en-US" sz="1600" kern="0" dirty="0">
                <a:solidFill>
                  <a:srgbClr val="114F95"/>
                </a:solidFill>
                <a:latin typeface="微软雅黑" panose="020B0503020204020204" charset="-122"/>
                <a:ea typeface="微软雅黑" panose="020B0503020204020204" charset="-122"/>
              </a:rPr>
              <a:t>（</a:t>
            </a:r>
            <a:r>
              <a:rPr lang="en-US" altLang="zh-CN" sz="1600" kern="0" dirty="0">
                <a:solidFill>
                  <a:srgbClr val="114F95"/>
                </a:solidFill>
                <a:latin typeface="微软雅黑" panose="020B0503020204020204" charset="-122"/>
                <a:ea typeface="微软雅黑" panose="020B0503020204020204" charset="-122"/>
              </a:rPr>
              <a:t>4</a:t>
            </a:r>
            <a:r>
              <a:rPr lang="zh-CN" altLang="en-US" sz="1600" kern="0" dirty="0">
                <a:solidFill>
                  <a:srgbClr val="114F95"/>
                </a:solidFill>
                <a:latin typeface="微软雅黑" panose="020B0503020204020204" charset="-122"/>
                <a:ea typeface="微软雅黑" panose="020B0503020204020204" charset="-122"/>
              </a:rPr>
              <a:t>）</a:t>
            </a:r>
            <a:r>
              <a:rPr lang="zh-CN" altLang="en-US" sz="1600" b="1" kern="0" dirty="0">
                <a:solidFill>
                  <a:srgbClr val="114F95"/>
                </a:solidFill>
                <a:latin typeface="微软雅黑" panose="020B0503020204020204" charset="-122"/>
                <a:ea typeface="微软雅黑" panose="020B0503020204020204" charset="-122"/>
              </a:rPr>
              <a:t>其他</a:t>
            </a:r>
            <a:r>
              <a:rPr lang="zh-CN" altLang="en-US" sz="1600" kern="0" dirty="0">
                <a:solidFill>
                  <a:srgbClr val="114F95"/>
                </a:solidFill>
                <a:latin typeface="微软雅黑" panose="020B0503020204020204" charset="-122"/>
                <a:ea typeface="微软雅黑" panose="020B0503020204020204" charset="-122"/>
              </a:rPr>
              <a:t>：有数需说明</a:t>
            </a:r>
            <a:r>
              <a:rPr lang="zh-CN" altLang="en-US" sz="1600" b="1" kern="0" dirty="0">
                <a:solidFill>
                  <a:srgbClr val="FF0000"/>
                </a:solidFill>
                <a:latin typeface="微软雅黑" panose="020B0503020204020204" charset="-122"/>
                <a:ea typeface="微软雅黑" panose="020B0503020204020204" charset="-122"/>
              </a:rPr>
              <a:t>（原则上无）</a:t>
            </a:r>
            <a:endParaRPr lang="zh-CN" altLang="en-US" sz="1600" b="1" kern="0" dirty="0">
              <a:solidFill>
                <a:srgbClr val="FF0000"/>
              </a:solidFill>
              <a:latin typeface="微软雅黑" panose="020B0503020204020204" charset="-122"/>
              <a:ea typeface="微软雅黑" panose="020B0503020204020204" charset="-122"/>
            </a:endParaRPr>
          </a:p>
        </p:txBody>
      </p:sp>
      <p:grpSp>
        <p:nvGrpSpPr>
          <p:cNvPr id="3" name="组合 2"/>
          <p:cNvGrpSpPr/>
          <p:nvPr/>
        </p:nvGrpSpPr>
        <p:grpSpPr>
          <a:xfrm>
            <a:off x="248285" y="145382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5</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收入支出决算表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（财决02表）</a:t>
            </a:r>
            <a:endParaRPr lang="zh-CN" sz="1800" b="1" dirty="0">
              <a:latin typeface="方正小标宋_GBK" panose="02000000000000000000" charset="-122"/>
              <a:ea typeface="方正小标宋_GBK" panose="02000000000000000000"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4" name="Rectangle 3"/>
          <p:cNvSpPr txBox="1">
            <a:spLocks noChangeArrowheads="1"/>
          </p:cNvSpPr>
          <p:nvPr/>
        </p:nvSpPr>
        <p:spPr bwMode="auto">
          <a:xfrm>
            <a:off x="1593850" y="963930"/>
            <a:ext cx="7319010" cy="385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a:lnSpc>
                <a:spcPct val="200000"/>
              </a:lnSpc>
              <a:buFont typeface="Wingdings" panose="05000000000000000000" pitchFamily="2" charset="2"/>
              <a:defRPr/>
            </a:pPr>
            <a:r>
              <a:rPr lang="en-US" altLang="zh-CN" sz="1600" b="1" kern="0" dirty="0">
                <a:solidFill>
                  <a:srgbClr val="114F95"/>
                </a:solidFill>
                <a:latin typeface="微软雅黑" panose="020B0503020204020204" charset="-122"/>
                <a:ea typeface="微软雅黑" panose="020B0503020204020204" charset="-122"/>
              </a:rPr>
              <a:t>3.</a:t>
            </a:r>
            <a:r>
              <a:rPr lang="zh-CN" altLang="en-US" sz="1600" b="1" kern="0" dirty="0">
                <a:solidFill>
                  <a:srgbClr val="114F95"/>
                </a:solidFill>
                <a:latin typeface="微软雅黑" panose="020B0503020204020204" charset="-122"/>
                <a:ea typeface="微软雅黑" panose="020B0503020204020204" charset="-122"/>
              </a:rPr>
              <a:t>年末结转和结余：</a:t>
            </a:r>
            <a:endParaRPr lang="en-US" altLang="zh-CN" sz="1600" b="1" kern="0" dirty="0">
              <a:solidFill>
                <a:srgbClr val="114F95"/>
              </a:solidFill>
              <a:latin typeface="微软雅黑" panose="020B0503020204020204" charset="-122"/>
              <a:ea typeface="微软雅黑" panose="020B0503020204020204" charset="-122"/>
            </a:endParaRPr>
          </a:p>
          <a:p>
            <a:pPr>
              <a:lnSpc>
                <a:spcPct val="200000"/>
              </a:lnSpc>
              <a:defRPr/>
            </a:pPr>
            <a:r>
              <a:rPr lang="en-US" altLang="zh-CN" sz="1600" kern="0" dirty="0">
                <a:solidFill>
                  <a:srgbClr val="114F95"/>
                </a:solidFill>
                <a:latin typeface="微软雅黑" panose="020B0503020204020204" charset="-122"/>
                <a:ea typeface="微软雅黑" panose="020B0503020204020204" charset="-122"/>
              </a:rPr>
              <a:t>  </a:t>
            </a:r>
            <a:r>
              <a:rPr lang="zh-CN" altLang="en-US" sz="1600" kern="0" dirty="0">
                <a:solidFill>
                  <a:srgbClr val="114F95"/>
                </a:solidFill>
                <a:latin typeface="微软雅黑" panose="020B0503020204020204" charset="-122"/>
                <a:ea typeface="微软雅黑" panose="020B0503020204020204" charset="-122"/>
              </a:rPr>
              <a:t>（</a:t>
            </a:r>
            <a:r>
              <a:rPr lang="en-US" altLang="zh-CN" sz="1600" kern="0" dirty="0">
                <a:solidFill>
                  <a:srgbClr val="114F95"/>
                </a:solidFill>
                <a:latin typeface="微软雅黑" panose="020B0503020204020204" charset="-122"/>
                <a:ea typeface="微软雅黑" panose="020B0503020204020204" charset="-122"/>
              </a:rPr>
              <a:t>1</a:t>
            </a:r>
            <a:r>
              <a:rPr lang="zh-CN" altLang="en-US" sz="1600" kern="0" dirty="0">
                <a:solidFill>
                  <a:srgbClr val="114F95"/>
                </a:solidFill>
                <a:latin typeface="微软雅黑" panose="020B0503020204020204" charset="-122"/>
                <a:ea typeface="微软雅黑" panose="020B0503020204020204" charset="-122"/>
              </a:rPr>
              <a:t>）</a:t>
            </a:r>
            <a:r>
              <a:rPr lang="en-US" altLang="zh-CN" sz="1600" kern="0" dirty="0">
                <a:solidFill>
                  <a:srgbClr val="114F95"/>
                </a:solidFill>
                <a:latin typeface="微软雅黑" panose="020B0503020204020204" charset="-122"/>
                <a:ea typeface="微软雅黑" panose="020B0503020204020204" charset="-122"/>
              </a:rPr>
              <a:t>18</a:t>
            </a:r>
            <a:r>
              <a:rPr lang="zh-CN" altLang="en-US" sz="1600" kern="0" dirty="0">
                <a:solidFill>
                  <a:srgbClr val="114F95"/>
                </a:solidFill>
                <a:latin typeface="微软雅黑" panose="020B0503020204020204" charset="-122"/>
                <a:ea typeface="微软雅黑" panose="020B0503020204020204" charset="-122"/>
              </a:rPr>
              <a:t>列</a:t>
            </a:r>
            <a:r>
              <a:rPr lang="zh-CN" altLang="en-US" sz="1600" b="1" kern="0" dirty="0">
                <a:solidFill>
                  <a:srgbClr val="FF0000"/>
                </a:solidFill>
                <a:latin typeface="微软雅黑" panose="020B0503020204020204" charset="-122"/>
                <a:ea typeface="微软雅黑" panose="020B0503020204020204" charset="-122"/>
              </a:rPr>
              <a:t>基本支出结转</a:t>
            </a:r>
            <a:r>
              <a:rPr lang="zh-CN" altLang="en-US" sz="1600" kern="0" dirty="0">
                <a:solidFill>
                  <a:srgbClr val="114F95"/>
                </a:solidFill>
                <a:latin typeface="微软雅黑" panose="020B0503020204020204" charset="-122"/>
                <a:ea typeface="微软雅黑" panose="020B0503020204020204" charset="-122"/>
              </a:rPr>
              <a:t>和</a:t>
            </a:r>
            <a:r>
              <a:rPr lang="en-US" altLang="zh-CN" sz="1600" kern="0" dirty="0">
                <a:solidFill>
                  <a:srgbClr val="114F95"/>
                </a:solidFill>
                <a:latin typeface="微软雅黑" panose="020B0503020204020204" charset="-122"/>
                <a:ea typeface="微软雅黑" panose="020B0503020204020204" charset="-122"/>
              </a:rPr>
              <a:t>19</a:t>
            </a:r>
            <a:r>
              <a:rPr lang="zh-CN" altLang="en-US" sz="1600" kern="0" dirty="0">
                <a:solidFill>
                  <a:srgbClr val="114F95"/>
                </a:solidFill>
                <a:latin typeface="微软雅黑" panose="020B0503020204020204" charset="-122"/>
                <a:ea typeface="微软雅黑" panose="020B0503020204020204" charset="-122"/>
              </a:rPr>
              <a:t>列</a:t>
            </a:r>
            <a:r>
              <a:rPr lang="zh-CN" altLang="en-US" sz="1600" b="1" kern="0" dirty="0">
                <a:solidFill>
                  <a:srgbClr val="FF0000"/>
                </a:solidFill>
                <a:latin typeface="微软雅黑" panose="020B0503020204020204" charset="-122"/>
                <a:ea typeface="微软雅黑" panose="020B0503020204020204" charset="-122"/>
              </a:rPr>
              <a:t>项目支出结转结余不能为负数</a:t>
            </a:r>
            <a:r>
              <a:rPr lang="zh-CN" altLang="en-US" sz="1600" kern="0" dirty="0">
                <a:solidFill>
                  <a:srgbClr val="114F95"/>
                </a:solidFill>
                <a:latin typeface="微软雅黑" panose="020B0503020204020204" charset="-122"/>
                <a:ea typeface="微软雅黑" panose="020B0503020204020204" charset="-122"/>
              </a:rPr>
              <a:t>；</a:t>
            </a:r>
            <a:endParaRPr lang="en-US" altLang="zh-CN" sz="1600" kern="0" dirty="0">
              <a:solidFill>
                <a:srgbClr val="114F95"/>
              </a:solidFill>
              <a:latin typeface="微软雅黑" panose="020B0503020204020204" charset="-122"/>
              <a:ea typeface="微软雅黑" panose="020B0503020204020204" charset="-122"/>
            </a:endParaRPr>
          </a:p>
          <a:p>
            <a:pPr>
              <a:lnSpc>
                <a:spcPct val="200000"/>
              </a:lnSpc>
              <a:defRPr/>
            </a:pPr>
            <a:r>
              <a:rPr lang="zh-CN" altLang="en-US" sz="1600" kern="0" dirty="0">
                <a:solidFill>
                  <a:srgbClr val="114F95"/>
                </a:solidFill>
                <a:latin typeface="微软雅黑" panose="020B0503020204020204" charset="-122"/>
                <a:ea typeface="微软雅黑" panose="020B0503020204020204" charset="-122"/>
              </a:rPr>
              <a:t>  （</a:t>
            </a:r>
            <a:r>
              <a:rPr lang="en-US" altLang="zh-CN" sz="1600" kern="0" dirty="0">
                <a:solidFill>
                  <a:srgbClr val="114F95"/>
                </a:solidFill>
                <a:latin typeface="微软雅黑" panose="020B0503020204020204" charset="-122"/>
                <a:ea typeface="微软雅黑" panose="020B0503020204020204" charset="-122"/>
              </a:rPr>
              <a:t>2</a:t>
            </a:r>
            <a:r>
              <a:rPr lang="zh-CN" altLang="en-US" sz="1600" kern="0" dirty="0">
                <a:solidFill>
                  <a:srgbClr val="114F95"/>
                </a:solidFill>
                <a:latin typeface="微软雅黑" panose="020B0503020204020204" charset="-122"/>
                <a:ea typeface="微软雅黑" panose="020B0503020204020204" charset="-122"/>
              </a:rPr>
              <a:t>）20列经营结余可列经营负结余：</a:t>
            </a:r>
            <a:endParaRPr lang="zh-CN" altLang="en-US" sz="1600" kern="0" dirty="0">
              <a:solidFill>
                <a:srgbClr val="114F95"/>
              </a:solidFill>
              <a:latin typeface="微软雅黑" panose="020B0503020204020204" charset="-122"/>
              <a:ea typeface="微软雅黑" panose="020B0503020204020204" charset="-122"/>
            </a:endParaRPr>
          </a:p>
          <a:p>
            <a:pPr>
              <a:lnSpc>
                <a:spcPct val="200000"/>
              </a:lnSpc>
              <a:defRPr/>
            </a:pPr>
            <a:r>
              <a:rPr lang="en-US" altLang="zh-CN" sz="1600" kern="0" dirty="0">
                <a:solidFill>
                  <a:srgbClr val="114F95"/>
                </a:solidFill>
                <a:latin typeface="微软雅黑" panose="020B0503020204020204" charset="-122"/>
                <a:ea typeface="微软雅黑" panose="020B0503020204020204" charset="-122"/>
              </a:rPr>
              <a:t>  </a:t>
            </a:r>
            <a:r>
              <a:rPr lang="zh-CN" altLang="en-US" sz="1600" kern="0" dirty="0">
                <a:solidFill>
                  <a:srgbClr val="114F95"/>
                </a:solidFill>
                <a:latin typeface="微软雅黑" panose="020B0503020204020204" charset="-122"/>
                <a:ea typeface="微软雅黑" panose="020B0503020204020204" charset="-122"/>
              </a:rPr>
              <a:t>（</a:t>
            </a:r>
            <a:r>
              <a:rPr lang="en-US" altLang="zh-CN" sz="1600" kern="0" dirty="0">
                <a:solidFill>
                  <a:srgbClr val="114F95"/>
                </a:solidFill>
                <a:latin typeface="微软雅黑" panose="020B0503020204020204" charset="-122"/>
                <a:ea typeface="微软雅黑" panose="020B0503020204020204" charset="-122"/>
              </a:rPr>
              <a:t>3</a:t>
            </a:r>
            <a:r>
              <a:rPr lang="zh-CN" altLang="en-US" sz="1600" kern="0" dirty="0">
                <a:solidFill>
                  <a:srgbClr val="114F95"/>
                </a:solidFill>
                <a:latin typeface="微软雅黑" panose="020B0503020204020204" charset="-122"/>
                <a:ea typeface="微软雅黑" panose="020B0503020204020204" charset="-122"/>
              </a:rPr>
              <a:t>）注意核实</a:t>
            </a:r>
            <a:r>
              <a:rPr lang="zh-CN" altLang="en-US" sz="1600" b="1" kern="0" dirty="0">
                <a:solidFill>
                  <a:srgbClr val="114F95"/>
                </a:solidFill>
                <a:latin typeface="微软雅黑" panose="020B0503020204020204" charset="-122"/>
                <a:ea typeface="微软雅黑" panose="020B0503020204020204" charset="-122"/>
              </a:rPr>
              <a:t>经营收支</a:t>
            </a:r>
            <a:r>
              <a:rPr lang="zh-CN" altLang="en-US" sz="1600" kern="0" dirty="0">
                <a:solidFill>
                  <a:srgbClr val="114F95"/>
                </a:solidFill>
                <a:latin typeface="微软雅黑" panose="020B0503020204020204" charset="-122"/>
                <a:ea typeface="微软雅黑" panose="020B0503020204020204" charset="-122"/>
              </a:rPr>
              <a:t>的平衡公式：</a:t>
            </a:r>
            <a:endParaRPr lang="en-US" altLang="zh-CN" sz="1600" kern="0" dirty="0">
              <a:solidFill>
                <a:srgbClr val="114F95"/>
              </a:solidFill>
              <a:latin typeface="微软雅黑" panose="020B0503020204020204" charset="-122"/>
              <a:ea typeface="微软雅黑" panose="020B0503020204020204" charset="-122"/>
            </a:endParaRPr>
          </a:p>
          <a:p>
            <a:pPr>
              <a:lnSpc>
                <a:spcPct val="200000"/>
              </a:lnSpc>
              <a:defRPr/>
            </a:pPr>
            <a:r>
              <a:rPr lang="en-US" altLang="zh-CN" sz="1600" kern="0" dirty="0">
                <a:solidFill>
                  <a:srgbClr val="114F95"/>
                </a:solidFill>
                <a:latin typeface="微软雅黑" panose="020B0503020204020204" charset="-122"/>
                <a:ea typeface="微软雅黑" panose="020B0503020204020204" charset="-122"/>
              </a:rPr>
              <a:t>         </a:t>
            </a:r>
            <a:r>
              <a:rPr lang="zh-CN" altLang="en-US" sz="1600" kern="0" dirty="0">
                <a:solidFill>
                  <a:srgbClr val="114F95"/>
                </a:solidFill>
                <a:latin typeface="微软雅黑" panose="020B0503020204020204" charset="-122"/>
                <a:ea typeface="微软雅黑" panose="020B0503020204020204" charset="-122"/>
              </a:rPr>
              <a:t>本表</a:t>
            </a:r>
            <a:r>
              <a:rPr lang="en-US" altLang="zh-CN" sz="1600" kern="0" dirty="0">
                <a:solidFill>
                  <a:srgbClr val="114F95"/>
                </a:solidFill>
                <a:latin typeface="微软雅黑" panose="020B0503020204020204" charset="-122"/>
                <a:ea typeface="微软雅黑" panose="020B0503020204020204" charset="-122"/>
              </a:rPr>
              <a:t>4</a:t>
            </a:r>
            <a:r>
              <a:rPr lang="zh-CN" altLang="en-US" sz="1600" kern="0" dirty="0">
                <a:solidFill>
                  <a:srgbClr val="114F95"/>
                </a:solidFill>
                <a:latin typeface="微软雅黑" panose="020B0503020204020204" charset="-122"/>
                <a:ea typeface="微软雅黑" panose="020B0503020204020204" charset="-122"/>
              </a:rPr>
              <a:t>列</a:t>
            </a:r>
            <a:r>
              <a:rPr lang="zh-CN" altLang="en-US" sz="1600" b="1" kern="0" dirty="0">
                <a:solidFill>
                  <a:srgbClr val="114F95"/>
                </a:solidFill>
                <a:latin typeface="微软雅黑" panose="020B0503020204020204" charset="-122"/>
                <a:ea typeface="微软雅黑" panose="020B0503020204020204" charset="-122"/>
              </a:rPr>
              <a:t>年初的经营结余</a:t>
            </a:r>
            <a:r>
              <a:rPr lang="en-US" altLang="zh-CN" sz="1600" kern="0" dirty="0">
                <a:solidFill>
                  <a:srgbClr val="114F95"/>
                </a:solidFill>
                <a:latin typeface="微软雅黑" panose="020B0503020204020204" charset="-122"/>
                <a:ea typeface="微软雅黑" panose="020B0503020204020204" charset="-122"/>
              </a:rPr>
              <a:t>+</a:t>
            </a:r>
            <a:r>
              <a:rPr lang="zh-CN" altLang="en-US" sz="1600" kern="0" dirty="0">
                <a:solidFill>
                  <a:srgbClr val="114F95"/>
                </a:solidFill>
                <a:latin typeface="微软雅黑" panose="020B0503020204020204" charset="-122"/>
                <a:ea typeface="微软雅黑" panose="020B0503020204020204" charset="-122"/>
              </a:rPr>
              <a:t>财决</a:t>
            </a:r>
            <a:r>
              <a:rPr lang="en-US" altLang="zh-CN" sz="1600" kern="0" dirty="0">
                <a:solidFill>
                  <a:srgbClr val="114F95"/>
                </a:solidFill>
                <a:latin typeface="微软雅黑" panose="020B0503020204020204" charset="-122"/>
                <a:ea typeface="微软雅黑" panose="020B0503020204020204" charset="-122"/>
              </a:rPr>
              <a:t>03</a:t>
            </a:r>
            <a:r>
              <a:rPr lang="zh-CN" altLang="en-US" sz="1600" kern="0" dirty="0">
                <a:solidFill>
                  <a:srgbClr val="114F95"/>
                </a:solidFill>
                <a:latin typeface="微软雅黑" panose="020B0503020204020204" charset="-122"/>
                <a:ea typeface="微软雅黑" panose="020B0503020204020204" charset="-122"/>
              </a:rPr>
              <a:t>表</a:t>
            </a:r>
            <a:r>
              <a:rPr lang="en-US" altLang="zh-CN" sz="1600" kern="0" dirty="0">
                <a:solidFill>
                  <a:srgbClr val="114F95"/>
                </a:solidFill>
                <a:latin typeface="微软雅黑" panose="020B0503020204020204" charset="-122"/>
                <a:ea typeface="微软雅黑" panose="020B0503020204020204" charset="-122"/>
              </a:rPr>
              <a:t>6</a:t>
            </a:r>
            <a:r>
              <a:rPr lang="zh-CN" altLang="en-US" sz="1600" kern="0" dirty="0">
                <a:solidFill>
                  <a:srgbClr val="114F95"/>
                </a:solidFill>
                <a:latin typeface="微软雅黑" panose="020B0503020204020204" charset="-122"/>
                <a:ea typeface="微软雅黑" panose="020B0503020204020204" charset="-122"/>
              </a:rPr>
              <a:t>列的</a:t>
            </a:r>
            <a:r>
              <a:rPr lang="zh-CN" altLang="en-US" sz="1600" b="1" kern="0" dirty="0">
                <a:solidFill>
                  <a:srgbClr val="114F95"/>
                </a:solidFill>
                <a:latin typeface="微软雅黑" panose="020B0503020204020204" charset="-122"/>
                <a:ea typeface="微软雅黑" panose="020B0503020204020204" charset="-122"/>
              </a:rPr>
              <a:t>经营收入</a:t>
            </a:r>
            <a:r>
              <a:rPr lang="en-US" altLang="zh-CN" sz="1600" kern="0" dirty="0">
                <a:solidFill>
                  <a:srgbClr val="114F95"/>
                </a:solidFill>
                <a:latin typeface="微软雅黑" panose="020B0503020204020204" charset="-122"/>
                <a:ea typeface="微软雅黑" panose="020B0503020204020204" charset="-122"/>
              </a:rPr>
              <a:t>-</a:t>
            </a:r>
            <a:r>
              <a:rPr lang="zh-CN" altLang="en-US" sz="1600" kern="0" dirty="0">
                <a:solidFill>
                  <a:srgbClr val="114F95"/>
                </a:solidFill>
                <a:latin typeface="微软雅黑" panose="020B0503020204020204" charset="-122"/>
                <a:ea typeface="微软雅黑" panose="020B0503020204020204" charset="-122"/>
              </a:rPr>
              <a:t>财决</a:t>
            </a:r>
            <a:r>
              <a:rPr lang="en-US" altLang="zh-CN" sz="1600" kern="0" dirty="0">
                <a:solidFill>
                  <a:srgbClr val="114F95"/>
                </a:solidFill>
                <a:latin typeface="微软雅黑" panose="020B0503020204020204" charset="-122"/>
                <a:ea typeface="微软雅黑" panose="020B0503020204020204" charset="-122"/>
              </a:rPr>
              <a:t>04</a:t>
            </a:r>
            <a:r>
              <a:rPr lang="zh-CN" altLang="en-US" sz="1600" kern="0" dirty="0">
                <a:solidFill>
                  <a:srgbClr val="114F95"/>
                </a:solidFill>
                <a:latin typeface="微软雅黑" panose="020B0503020204020204" charset="-122"/>
                <a:ea typeface="微软雅黑" panose="020B0503020204020204" charset="-122"/>
              </a:rPr>
              <a:t>表</a:t>
            </a:r>
            <a:r>
              <a:rPr lang="en-US" altLang="zh-CN" sz="1600" kern="0" dirty="0">
                <a:solidFill>
                  <a:srgbClr val="114F95"/>
                </a:solidFill>
                <a:latin typeface="微软雅黑" panose="020B0503020204020204" charset="-122"/>
                <a:ea typeface="微软雅黑" panose="020B0503020204020204" charset="-122"/>
              </a:rPr>
              <a:t>5</a:t>
            </a:r>
            <a:r>
              <a:rPr lang="zh-CN" altLang="en-US" sz="1600" kern="0" dirty="0">
                <a:solidFill>
                  <a:srgbClr val="114F95"/>
                </a:solidFill>
                <a:latin typeface="微软雅黑" panose="020B0503020204020204" charset="-122"/>
                <a:ea typeface="微软雅黑" panose="020B0503020204020204" charset="-122"/>
              </a:rPr>
              <a:t>列</a:t>
            </a:r>
            <a:r>
              <a:rPr lang="zh-CN" altLang="en-US" sz="1600" b="1" kern="0" dirty="0">
                <a:solidFill>
                  <a:srgbClr val="114F95"/>
                </a:solidFill>
                <a:latin typeface="微软雅黑" panose="020B0503020204020204" charset="-122"/>
                <a:ea typeface="微软雅黑" panose="020B0503020204020204" charset="-122"/>
              </a:rPr>
              <a:t>经营支出</a:t>
            </a:r>
            <a:r>
              <a:rPr lang="en-US" altLang="zh-CN" sz="1600" kern="0" dirty="0">
                <a:solidFill>
                  <a:srgbClr val="114F95"/>
                </a:solidFill>
                <a:latin typeface="微软雅黑" panose="020B0503020204020204" charset="-122"/>
                <a:ea typeface="微软雅黑" panose="020B0503020204020204" charset="-122"/>
              </a:rPr>
              <a:t>=</a:t>
            </a:r>
            <a:r>
              <a:rPr lang="zh-CN" altLang="en-US" sz="1600" kern="0" dirty="0">
                <a:solidFill>
                  <a:srgbClr val="114F95"/>
                </a:solidFill>
                <a:latin typeface="微软雅黑" panose="020B0503020204020204" charset="-122"/>
                <a:ea typeface="微软雅黑" panose="020B0503020204020204" charset="-122"/>
              </a:rPr>
              <a:t>本表</a:t>
            </a:r>
            <a:r>
              <a:rPr lang="en-US" altLang="zh-CN" sz="1600" kern="0" dirty="0">
                <a:solidFill>
                  <a:srgbClr val="114F95"/>
                </a:solidFill>
                <a:latin typeface="微软雅黑" panose="020B0503020204020204" charset="-122"/>
                <a:ea typeface="微软雅黑" panose="020B0503020204020204" charset="-122"/>
              </a:rPr>
              <a:t>10</a:t>
            </a:r>
            <a:r>
              <a:rPr lang="zh-CN" altLang="en-US" sz="1600" kern="0" dirty="0">
                <a:solidFill>
                  <a:srgbClr val="114F95"/>
                </a:solidFill>
                <a:latin typeface="微软雅黑" panose="020B0503020204020204" charset="-122"/>
                <a:ea typeface="微软雅黑" panose="020B0503020204020204" charset="-122"/>
              </a:rPr>
              <a:t>列的</a:t>
            </a:r>
            <a:r>
              <a:rPr lang="zh-CN" altLang="en-US" sz="1600" b="1" kern="0" dirty="0">
                <a:solidFill>
                  <a:srgbClr val="114F95"/>
                </a:solidFill>
                <a:latin typeface="微软雅黑" panose="020B0503020204020204" charset="-122"/>
                <a:ea typeface="微软雅黑" panose="020B0503020204020204" charset="-122"/>
              </a:rPr>
              <a:t>经营结余</a:t>
            </a:r>
            <a:endParaRPr lang="en-US" altLang="zh-CN" sz="1600" b="1" kern="0" dirty="0">
              <a:solidFill>
                <a:srgbClr val="114F95"/>
              </a:solidFill>
              <a:latin typeface="微软雅黑" panose="020B0503020204020204" charset="-122"/>
              <a:ea typeface="微软雅黑" panose="020B0503020204020204" charset="-122"/>
            </a:endParaRPr>
          </a:p>
          <a:p>
            <a:pPr>
              <a:lnSpc>
                <a:spcPct val="200000"/>
              </a:lnSpc>
              <a:defRPr/>
            </a:pPr>
            <a:r>
              <a:rPr lang="en-US" altLang="zh-CN" sz="1600" b="1" kern="0" dirty="0">
                <a:solidFill>
                  <a:srgbClr val="114F95"/>
                </a:solidFill>
                <a:latin typeface="微软雅黑" panose="020B0503020204020204" charset="-122"/>
                <a:ea typeface="微软雅黑" panose="020B0503020204020204" charset="-122"/>
              </a:rPr>
              <a:t>       </a:t>
            </a:r>
            <a:r>
              <a:rPr lang="zh-CN" altLang="en-US" sz="1600" b="1" kern="0" dirty="0">
                <a:solidFill>
                  <a:srgbClr val="114F95"/>
                </a:solidFill>
                <a:latin typeface="微软雅黑" panose="020B0503020204020204" charset="-122"/>
                <a:ea typeface="微软雅黑" panose="020B0503020204020204" charset="-122"/>
              </a:rPr>
              <a:t>注意：</a:t>
            </a:r>
            <a:r>
              <a:rPr lang="en-US" altLang="zh-CN" sz="1600" b="1" kern="0" dirty="0">
                <a:solidFill>
                  <a:srgbClr val="114F95"/>
                </a:solidFill>
                <a:latin typeface="微软雅黑" panose="020B0503020204020204" charset="-122"/>
                <a:ea typeface="微软雅黑" panose="020B0503020204020204" charset="-122"/>
              </a:rPr>
              <a:t> </a:t>
            </a:r>
            <a:r>
              <a:rPr lang="zh-CN" altLang="en-US" sz="1600" b="1" kern="0" dirty="0">
                <a:solidFill>
                  <a:srgbClr val="114F95"/>
                </a:solidFill>
                <a:latin typeface="微软雅黑" panose="020B0503020204020204" charset="-122"/>
                <a:ea typeface="微软雅黑" panose="020B0503020204020204" charset="-122"/>
              </a:rPr>
              <a:t>若</a:t>
            </a:r>
            <a:r>
              <a:rPr lang="en-US" altLang="zh-CN" sz="1600" b="1" kern="0" dirty="0">
                <a:solidFill>
                  <a:srgbClr val="114F95"/>
                </a:solidFill>
                <a:latin typeface="微软雅黑" panose="020B0503020204020204" charset="-122"/>
                <a:ea typeface="微软雅黑" panose="020B0503020204020204" charset="-122"/>
              </a:rPr>
              <a:t>10</a:t>
            </a:r>
            <a:r>
              <a:rPr lang="zh-CN" altLang="en-US" sz="1600" b="1" kern="0" dirty="0">
                <a:solidFill>
                  <a:srgbClr val="114F95"/>
                </a:solidFill>
                <a:latin typeface="微软雅黑" panose="020B0503020204020204" charset="-122"/>
                <a:ea typeface="微软雅黑" panose="020B0503020204020204" charset="-122"/>
              </a:rPr>
              <a:t>列</a:t>
            </a:r>
            <a:r>
              <a:rPr lang="en-US" altLang="zh-CN" sz="1600" b="1" kern="0" dirty="0">
                <a:solidFill>
                  <a:srgbClr val="114F95"/>
                </a:solidFill>
                <a:latin typeface="微软雅黑" panose="020B0503020204020204" charset="-122"/>
                <a:ea typeface="微软雅黑" panose="020B0503020204020204" charset="-122"/>
              </a:rPr>
              <a:t>&gt;0</a:t>
            </a:r>
            <a:r>
              <a:rPr lang="zh-CN" altLang="en-US" sz="1600" b="1" kern="0" dirty="0">
                <a:solidFill>
                  <a:srgbClr val="114F95"/>
                </a:solidFill>
                <a:latin typeface="微软雅黑" panose="020B0503020204020204" charset="-122"/>
                <a:ea typeface="微软雅黑" panose="020B0503020204020204" charset="-122"/>
              </a:rPr>
              <a:t>，则进行结余分配；若</a:t>
            </a:r>
            <a:r>
              <a:rPr lang="en-US" altLang="zh-CN" sz="1600" b="1" kern="0" dirty="0">
                <a:solidFill>
                  <a:srgbClr val="114F95"/>
                </a:solidFill>
                <a:latin typeface="微软雅黑" panose="020B0503020204020204" charset="-122"/>
                <a:ea typeface="微软雅黑" panose="020B0503020204020204" charset="-122"/>
              </a:rPr>
              <a:t>10</a:t>
            </a:r>
            <a:r>
              <a:rPr lang="zh-CN" altLang="en-US" sz="1600" b="1" kern="0" dirty="0">
                <a:solidFill>
                  <a:srgbClr val="114F95"/>
                </a:solidFill>
                <a:latin typeface="微软雅黑" panose="020B0503020204020204" charset="-122"/>
                <a:ea typeface="微软雅黑" panose="020B0503020204020204" charset="-122"/>
              </a:rPr>
              <a:t>列小于</a:t>
            </a:r>
            <a:r>
              <a:rPr lang="en-US" altLang="zh-CN" sz="1600" b="1" kern="0" dirty="0">
                <a:solidFill>
                  <a:srgbClr val="114F95"/>
                </a:solidFill>
                <a:latin typeface="微软雅黑" panose="020B0503020204020204" charset="-122"/>
                <a:ea typeface="微软雅黑" panose="020B0503020204020204" charset="-122"/>
              </a:rPr>
              <a:t>0</a:t>
            </a:r>
            <a:r>
              <a:rPr lang="zh-CN" altLang="en-US" sz="1600" b="1" kern="0" dirty="0">
                <a:solidFill>
                  <a:srgbClr val="114F95"/>
                </a:solidFill>
                <a:latin typeface="微软雅黑" panose="020B0503020204020204" charset="-122"/>
                <a:ea typeface="微软雅黑" panose="020B0503020204020204" charset="-122"/>
              </a:rPr>
              <a:t>，则填列在</a:t>
            </a:r>
            <a:r>
              <a:rPr lang="en-US" altLang="zh-CN" sz="1600" b="1" kern="0" dirty="0">
                <a:solidFill>
                  <a:srgbClr val="114F95"/>
                </a:solidFill>
                <a:latin typeface="微软雅黑" panose="020B0503020204020204" charset="-122"/>
                <a:ea typeface="微软雅黑" panose="020B0503020204020204" charset="-122"/>
              </a:rPr>
              <a:t>20</a:t>
            </a:r>
            <a:r>
              <a:rPr lang="zh-CN" altLang="en-US" sz="1600" b="1" kern="0" dirty="0">
                <a:solidFill>
                  <a:srgbClr val="114F95"/>
                </a:solidFill>
                <a:latin typeface="微软雅黑" panose="020B0503020204020204" charset="-122"/>
                <a:ea typeface="微软雅黑" panose="020B0503020204020204" charset="-122"/>
              </a:rPr>
              <a:t>列</a:t>
            </a:r>
            <a:endParaRPr lang="en-US" altLang="zh-CN" sz="1600" b="1" kern="0" dirty="0">
              <a:solidFill>
                <a:srgbClr val="114F95"/>
              </a:solidFill>
              <a:latin typeface="微软雅黑" panose="020B0503020204020204" charset="-122"/>
              <a:ea typeface="微软雅黑" panose="020B0503020204020204" charset="-122"/>
            </a:endParaRPr>
          </a:p>
          <a:p>
            <a:pPr>
              <a:lnSpc>
                <a:spcPct val="200000"/>
              </a:lnSpc>
              <a:defRPr/>
            </a:pPr>
            <a:r>
              <a:rPr lang="en-US" altLang="zh-CN" kern="0" dirty="0">
                <a:solidFill>
                  <a:srgbClr val="114F95"/>
                </a:solidFill>
                <a:latin typeface="微软雅黑" panose="020B0503020204020204" charset="-122"/>
                <a:ea typeface="微软雅黑" panose="020B0503020204020204" charset="-122"/>
              </a:rPr>
              <a:t>    </a:t>
            </a:r>
            <a:endParaRPr lang="en-US" altLang="zh-CN" kern="0"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248285" y="145382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5</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5093"/>
            <a:ext cx="3740150" cy="645160"/>
          </a:xfrm>
        </p:spPr>
        <p:txBody>
          <a:bodyPr/>
          <a:lstStyle/>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收入决算表</a:t>
            </a:r>
            <a:endParaRPr sz="1800" b="1" dirty="0">
              <a:latin typeface="方正小标宋_GBK" panose="02000000000000000000" charset="-122"/>
              <a:ea typeface="方正小标宋_GBK" panose="02000000000000000000" charset="-122"/>
              <a:sym typeface="+mn-ea"/>
            </a:endParaRPr>
          </a:p>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（财决03表）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15" name="组合 14"/>
          <p:cNvGrpSpPr/>
          <p:nvPr/>
        </p:nvGrpSpPr>
        <p:grpSpPr>
          <a:xfrm>
            <a:off x="196215" y="1432235"/>
            <a:ext cx="1223645" cy="2961640"/>
            <a:chOff x="10727" y="1484313"/>
            <a:chExt cx="1619474" cy="5777627"/>
          </a:xfrm>
        </p:grpSpPr>
        <p:sp>
          <p:nvSpPr>
            <p:cNvPr id="17" name="矩形 16"/>
            <p:cNvSpPr/>
            <p:nvPr/>
          </p:nvSpPr>
          <p:spPr>
            <a:xfrm>
              <a:off x="10727" y="1484313"/>
              <a:ext cx="1619474" cy="108020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8" name="矩形 1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9" name="矩形 18"/>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矩形 2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1" name="TextBox 10"/>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6</a:t>
            </a:r>
            <a:r>
              <a:rPr lang="zh-CN" altLang="en-US" sz="1100" b="1" dirty="0"/>
              <a:t>页</a:t>
            </a:r>
            <a:endParaRPr lang="zh-CN" altLang="en-US" sz="1100" b="1" dirty="0"/>
          </a:p>
        </p:txBody>
      </p:sp>
      <p:grpSp>
        <p:nvGrpSpPr>
          <p:cNvPr id="12" name="object 16"/>
          <p:cNvGrpSpPr/>
          <p:nvPr/>
        </p:nvGrpSpPr>
        <p:grpSpPr>
          <a:xfrm>
            <a:off x="1781174" y="1432236"/>
            <a:ext cx="7035165" cy="2691130"/>
            <a:chOff x="2124075" y="1520571"/>
            <a:chExt cx="9832340" cy="3140710"/>
          </a:xfrm>
        </p:grpSpPr>
        <p:pic>
          <p:nvPicPr>
            <p:cNvPr id="13" name="object 17"/>
            <p:cNvPicPr/>
            <p:nvPr/>
          </p:nvPicPr>
          <p:blipFill>
            <a:blip r:embed="rId1" cstate="print"/>
            <a:stretch>
              <a:fillRect/>
            </a:stretch>
          </p:blipFill>
          <p:spPr>
            <a:xfrm>
              <a:off x="2133600" y="1530096"/>
              <a:ext cx="9813036" cy="3121152"/>
            </a:xfrm>
            <a:prstGeom prst="rect">
              <a:avLst/>
            </a:prstGeom>
          </p:spPr>
        </p:pic>
        <p:sp>
          <p:nvSpPr>
            <p:cNvPr id="14" name="object 18"/>
            <p:cNvSpPr/>
            <p:nvPr/>
          </p:nvSpPr>
          <p:spPr>
            <a:xfrm>
              <a:off x="2124075" y="1520571"/>
              <a:ext cx="9832340" cy="3140710"/>
            </a:xfrm>
            <a:custGeom>
              <a:avLst/>
              <a:gdLst/>
              <a:ahLst/>
              <a:cxnLst/>
              <a:rect l="l" t="t" r="r" b="b"/>
              <a:pathLst>
                <a:path w="9832340" h="3140710">
                  <a:moveTo>
                    <a:pt x="9827323" y="3140202"/>
                  </a:moveTo>
                  <a:lnTo>
                    <a:pt x="4762" y="3140202"/>
                  </a:lnTo>
                  <a:lnTo>
                    <a:pt x="3289" y="3139973"/>
                  </a:lnTo>
                  <a:lnTo>
                    <a:pt x="1968" y="3139287"/>
                  </a:lnTo>
                  <a:lnTo>
                    <a:pt x="914" y="3138233"/>
                  </a:lnTo>
                  <a:lnTo>
                    <a:pt x="228" y="3136912"/>
                  </a:lnTo>
                  <a:lnTo>
                    <a:pt x="0" y="3135439"/>
                  </a:lnTo>
                  <a:lnTo>
                    <a:pt x="0" y="4762"/>
                  </a:lnTo>
                  <a:lnTo>
                    <a:pt x="4762" y="0"/>
                  </a:lnTo>
                  <a:lnTo>
                    <a:pt x="9827323" y="0"/>
                  </a:lnTo>
                  <a:lnTo>
                    <a:pt x="9832086" y="4762"/>
                  </a:lnTo>
                  <a:lnTo>
                    <a:pt x="9525" y="4762"/>
                  </a:lnTo>
                  <a:lnTo>
                    <a:pt x="4762" y="9524"/>
                  </a:lnTo>
                  <a:lnTo>
                    <a:pt x="9525" y="9524"/>
                  </a:lnTo>
                  <a:lnTo>
                    <a:pt x="9525" y="3130676"/>
                  </a:lnTo>
                  <a:lnTo>
                    <a:pt x="4762" y="3130676"/>
                  </a:lnTo>
                  <a:lnTo>
                    <a:pt x="9525" y="3135439"/>
                  </a:lnTo>
                  <a:lnTo>
                    <a:pt x="9832086" y="3135439"/>
                  </a:lnTo>
                  <a:lnTo>
                    <a:pt x="9831857" y="3136912"/>
                  </a:lnTo>
                  <a:lnTo>
                    <a:pt x="9831171" y="3138233"/>
                  </a:lnTo>
                  <a:lnTo>
                    <a:pt x="9830117" y="3139287"/>
                  </a:lnTo>
                  <a:lnTo>
                    <a:pt x="9828796" y="3139973"/>
                  </a:lnTo>
                  <a:lnTo>
                    <a:pt x="9827323" y="3140202"/>
                  </a:lnTo>
                  <a:close/>
                </a:path>
                <a:path w="9832340" h="3140710">
                  <a:moveTo>
                    <a:pt x="9525" y="9524"/>
                  </a:moveTo>
                  <a:lnTo>
                    <a:pt x="4762" y="9524"/>
                  </a:lnTo>
                  <a:lnTo>
                    <a:pt x="9525" y="4762"/>
                  </a:lnTo>
                  <a:lnTo>
                    <a:pt x="9525" y="9524"/>
                  </a:lnTo>
                  <a:close/>
                </a:path>
                <a:path w="9832340" h="3140710">
                  <a:moveTo>
                    <a:pt x="9822561" y="9524"/>
                  </a:moveTo>
                  <a:lnTo>
                    <a:pt x="9525" y="9524"/>
                  </a:lnTo>
                  <a:lnTo>
                    <a:pt x="9525" y="4762"/>
                  </a:lnTo>
                  <a:lnTo>
                    <a:pt x="9822561" y="4762"/>
                  </a:lnTo>
                  <a:lnTo>
                    <a:pt x="9822561" y="9524"/>
                  </a:lnTo>
                  <a:close/>
                </a:path>
                <a:path w="9832340" h="3140710">
                  <a:moveTo>
                    <a:pt x="9822561" y="3135439"/>
                  </a:moveTo>
                  <a:lnTo>
                    <a:pt x="9822561" y="4762"/>
                  </a:lnTo>
                  <a:lnTo>
                    <a:pt x="9827323" y="9524"/>
                  </a:lnTo>
                  <a:lnTo>
                    <a:pt x="9832086" y="9524"/>
                  </a:lnTo>
                  <a:lnTo>
                    <a:pt x="9832086" y="3130676"/>
                  </a:lnTo>
                  <a:lnTo>
                    <a:pt x="9827323" y="3130676"/>
                  </a:lnTo>
                  <a:lnTo>
                    <a:pt x="9822561" y="3135439"/>
                  </a:lnTo>
                  <a:close/>
                </a:path>
                <a:path w="9832340" h="3140710">
                  <a:moveTo>
                    <a:pt x="9832086" y="9524"/>
                  </a:moveTo>
                  <a:lnTo>
                    <a:pt x="9827323" y="9524"/>
                  </a:lnTo>
                  <a:lnTo>
                    <a:pt x="9822561" y="4762"/>
                  </a:lnTo>
                  <a:lnTo>
                    <a:pt x="9832086" y="4762"/>
                  </a:lnTo>
                  <a:lnTo>
                    <a:pt x="9832086" y="9524"/>
                  </a:lnTo>
                  <a:close/>
                </a:path>
                <a:path w="9832340" h="3140710">
                  <a:moveTo>
                    <a:pt x="9525" y="3135439"/>
                  </a:moveTo>
                  <a:lnTo>
                    <a:pt x="4762" y="3130676"/>
                  </a:lnTo>
                  <a:lnTo>
                    <a:pt x="9525" y="3130676"/>
                  </a:lnTo>
                  <a:lnTo>
                    <a:pt x="9525" y="3135439"/>
                  </a:lnTo>
                  <a:close/>
                </a:path>
                <a:path w="9832340" h="3140710">
                  <a:moveTo>
                    <a:pt x="9822561" y="3135439"/>
                  </a:moveTo>
                  <a:lnTo>
                    <a:pt x="9525" y="3135439"/>
                  </a:lnTo>
                  <a:lnTo>
                    <a:pt x="9525" y="3130676"/>
                  </a:lnTo>
                  <a:lnTo>
                    <a:pt x="9822561" y="3130676"/>
                  </a:lnTo>
                  <a:lnTo>
                    <a:pt x="9822561" y="3135439"/>
                  </a:lnTo>
                  <a:close/>
                </a:path>
                <a:path w="9832340" h="3140710">
                  <a:moveTo>
                    <a:pt x="9832086" y="3135439"/>
                  </a:moveTo>
                  <a:lnTo>
                    <a:pt x="9822561" y="3135439"/>
                  </a:lnTo>
                  <a:lnTo>
                    <a:pt x="9827323" y="3130676"/>
                  </a:lnTo>
                  <a:lnTo>
                    <a:pt x="9832086" y="3130676"/>
                  </a:lnTo>
                  <a:lnTo>
                    <a:pt x="9832086" y="3135439"/>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5093"/>
            <a:ext cx="3740150" cy="645160"/>
          </a:xfrm>
        </p:spPr>
        <p:txBody>
          <a:bodyPr/>
          <a:lstStyle/>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收入决算表</a:t>
            </a:r>
            <a:endParaRPr sz="1800" b="1" dirty="0">
              <a:latin typeface="方正小标宋_GBK" panose="02000000000000000000" charset="-122"/>
              <a:ea typeface="方正小标宋_GBK" panose="02000000000000000000" charset="-122"/>
              <a:sym typeface="+mn-ea"/>
            </a:endParaRPr>
          </a:p>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（财决03表）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07526" name="Rectangle 3"/>
          <p:cNvSpPr txBox="1">
            <a:spLocks noChangeArrowheads="1"/>
          </p:cNvSpPr>
          <p:nvPr/>
        </p:nvSpPr>
        <p:spPr bwMode="auto">
          <a:xfrm>
            <a:off x="1632585" y="1099819"/>
            <a:ext cx="7387590" cy="354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indent="-342900" eaLnBrk="1" hangingPunct="1">
              <a:lnSpc>
                <a:spcPct val="200000"/>
              </a:lnSpc>
              <a:buFont typeface="Wingdings" panose="05000000000000000000" pitchFamily="2" charset="2"/>
              <a:buAutoNum type="arabicPeriod"/>
            </a:pPr>
            <a:r>
              <a:rPr lang="zh-CN" altLang="en-US" sz="1600" dirty="0">
                <a:solidFill>
                  <a:srgbClr val="114F95"/>
                </a:solidFill>
                <a:latin typeface="微软雅黑" panose="020B0503020204020204" charset="-122"/>
                <a:ea typeface="微软雅黑" panose="020B0503020204020204" charset="-122"/>
              </a:rPr>
              <a:t>非同级财政拨款收入填列在</a:t>
            </a:r>
            <a:r>
              <a:rPr lang="zh-CN" altLang="en-US" sz="1600" b="1" dirty="0">
                <a:solidFill>
                  <a:srgbClr val="FF0000"/>
                </a:solidFill>
                <a:latin typeface="微软雅黑" panose="020B0503020204020204" charset="-122"/>
                <a:ea typeface="微软雅黑" panose="020B0503020204020204" charset="-122"/>
              </a:rPr>
              <a:t>其他收入</a:t>
            </a:r>
            <a:r>
              <a:rPr lang="zh-CN" altLang="en-US" sz="1600" dirty="0">
                <a:solidFill>
                  <a:srgbClr val="114F95"/>
                </a:solidFill>
                <a:latin typeface="微软雅黑" panose="020B0503020204020204" charset="-122"/>
                <a:ea typeface="微软雅黑" panose="020B0503020204020204" charset="-122"/>
              </a:rPr>
              <a:t> 。</a:t>
            </a:r>
            <a:endParaRPr lang="zh-CN" altLang="en-US" sz="16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Wingdings" panose="05000000000000000000" pitchFamily="2" charset="2"/>
              <a:buAutoNum type="arabicPeriod"/>
            </a:pPr>
            <a:r>
              <a:rPr lang="zh-CN" altLang="en-US" sz="1600" dirty="0">
                <a:solidFill>
                  <a:srgbClr val="114F95"/>
                </a:solidFill>
                <a:latin typeface="微软雅黑" panose="020B0503020204020204" charset="-122"/>
                <a:ea typeface="微软雅黑" panose="020B0503020204020204" charset="-122"/>
              </a:rPr>
              <a:t>上级补助收入和附属单位上缴收入基本不涉及。</a:t>
            </a:r>
            <a:endParaRPr lang="zh-CN" altLang="en-US" sz="16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Wingdings" panose="05000000000000000000" pitchFamily="2" charset="2"/>
              <a:buAutoNum type="arabicPeriod"/>
            </a:pPr>
            <a:r>
              <a:rPr lang="zh-CN" altLang="en-US" sz="1600" dirty="0">
                <a:solidFill>
                  <a:srgbClr val="114F95"/>
                </a:solidFill>
                <a:latin typeface="微软雅黑" panose="020B0503020204020204" charset="-122"/>
                <a:ea typeface="微软雅黑" panose="020B0503020204020204" charset="-122"/>
              </a:rPr>
              <a:t> </a:t>
            </a:r>
            <a:r>
              <a:rPr lang="zh-CN" altLang="en-US" sz="1600" b="1" dirty="0">
                <a:solidFill>
                  <a:srgbClr val="FF0000"/>
                </a:solidFill>
                <a:latin typeface="微软雅黑" panose="020B0503020204020204" charset="-122"/>
                <a:ea typeface="微软雅黑" panose="020B0503020204020204" charset="-122"/>
              </a:rPr>
              <a:t>行政单位</a:t>
            </a:r>
            <a:r>
              <a:rPr lang="zh-CN" altLang="en-US" sz="1600" dirty="0">
                <a:solidFill>
                  <a:srgbClr val="114F95"/>
                </a:solidFill>
                <a:latin typeface="微软雅黑" panose="020B0503020204020204" charset="-122"/>
                <a:ea typeface="微软雅黑" panose="020B0503020204020204" charset="-122"/>
              </a:rPr>
              <a:t>不得填列事业收入和经营收入。</a:t>
            </a:r>
            <a:endParaRPr lang="en-US" altLang="zh-CN" sz="16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Wingdings" panose="05000000000000000000" pitchFamily="2" charset="2"/>
              <a:buAutoNum type="arabicPeriod"/>
            </a:pPr>
            <a:r>
              <a:rPr lang="zh-CN" altLang="en-US" sz="1600" dirty="0">
                <a:solidFill>
                  <a:srgbClr val="FF0000"/>
                </a:solidFill>
                <a:latin typeface="微软雅黑" panose="020B0503020204020204" charset="-122"/>
                <a:ea typeface="微软雅黑" panose="020B0503020204020204" charset="-122"/>
              </a:rPr>
              <a:t>“其他收入”</a:t>
            </a:r>
            <a:r>
              <a:rPr lang="zh-CN" altLang="en-US" sz="1600" dirty="0">
                <a:solidFill>
                  <a:srgbClr val="114F95"/>
                </a:solidFill>
                <a:latin typeface="微软雅黑" panose="020B0503020204020204" charset="-122"/>
                <a:ea typeface="微软雅黑" panose="020B0503020204020204" charset="-122"/>
              </a:rPr>
              <a:t>报表项目：对应预算</a:t>
            </a:r>
            <a:r>
              <a:rPr lang="zh-CN" altLang="en-US" sz="1600" dirty="0">
                <a:solidFill>
                  <a:srgbClr val="FF0000"/>
                </a:solidFill>
                <a:latin typeface="微软雅黑" panose="020B0503020204020204" charset="-122"/>
                <a:ea typeface="微软雅黑" panose="020B0503020204020204" charset="-122"/>
              </a:rPr>
              <a:t>会计科目</a:t>
            </a:r>
            <a:r>
              <a:rPr lang="zh-CN" altLang="en-US" sz="1600" dirty="0">
                <a:solidFill>
                  <a:srgbClr val="114F95"/>
                </a:solidFill>
                <a:latin typeface="微软雅黑" panose="020B0503020204020204" charset="-122"/>
                <a:ea typeface="微软雅黑" panose="020B0503020204020204" charset="-122"/>
              </a:rPr>
              <a:t>“债务预算收入”</a:t>
            </a:r>
            <a:r>
              <a:rPr lang="en-US" altLang="zh-CN" sz="1600" dirty="0">
                <a:solidFill>
                  <a:srgbClr val="114F95"/>
                </a:solidFill>
                <a:latin typeface="微软雅黑" panose="020B0503020204020204" charset="-122"/>
                <a:ea typeface="微软雅黑" panose="020B0503020204020204" charset="-122"/>
              </a:rPr>
              <a:t>”</a:t>
            </a:r>
            <a:r>
              <a:rPr lang="zh-CN" altLang="en-US" sz="1600" dirty="0">
                <a:solidFill>
                  <a:srgbClr val="114F95"/>
                </a:solidFill>
                <a:latin typeface="微软雅黑" panose="020B0503020204020204" charset="-122"/>
                <a:ea typeface="微软雅黑" panose="020B0503020204020204" charset="-122"/>
              </a:rPr>
              <a:t>非同级财政拨款预算收入</a:t>
            </a:r>
            <a:r>
              <a:rPr lang="en-US" altLang="zh-CN" sz="1600" dirty="0">
                <a:solidFill>
                  <a:srgbClr val="114F95"/>
                </a:solidFill>
                <a:latin typeface="微软雅黑" panose="020B0503020204020204" charset="-122"/>
                <a:ea typeface="微软雅黑" panose="020B0503020204020204" charset="-122"/>
              </a:rPr>
              <a:t>”</a:t>
            </a:r>
            <a:r>
              <a:rPr lang="zh-CN" altLang="en-US" sz="1600" dirty="0">
                <a:solidFill>
                  <a:srgbClr val="114F95"/>
                </a:solidFill>
                <a:latin typeface="微软雅黑" panose="020B0503020204020204" charset="-122"/>
                <a:ea typeface="微软雅黑" panose="020B0503020204020204" charset="-122"/>
              </a:rPr>
              <a:t>“投资预算收益”“其他预算收入”。</a:t>
            </a:r>
            <a:endParaRPr lang="en-US" altLang="zh-CN" sz="16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Wingdings" panose="05000000000000000000" pitchFamily="2" charset="2"/>
              <a:buAutoNum type="arabicPeriod"/>
            </a:pPr>
            <a:r>
              <a:rPr lang="zh-CN" altLang="en-US" sz="1600" dirty="0">
                <a:solidFill>
                  <a:srgbClr val="114F95"/>
                </a:solidFill>
                <a:latin typeface="微软雅黑" panose="020B0503020204020204" charset="-122"/>
                <a:ea typeface="微软雅黑" panose="020B0503020204020204" charset="-122"/>
              </a:rPr>
              <a:t>填报“其他收入”的单位，应对收入具体构成情况</a:t>
            </a:r>
            <a:r>
              <a:rPr lang="zh-CN" altLang="en-US" sz="1600" dirty="0">
                <a:solidFill>
                  <a:srgbClr val="FF0000"/>
                </a:solidFill>
                <a:latin typeface="微软雅黑" panose="020B0503020204020204" charset="-122"/>
                <a:ea typeface="微软雅黑" panose="020B0503020204020204" charset="-122"/>
              </a:rPr>
              <a:t>予以说明</a:t>
            </a:r>
            <a:r>
              <a:rPr lang="zh-CN" altLang="en-US" sz="1600" dirty="0">
                <a:solidFill>
                  <a:srgbClr val="114F95"/>
                </a:solidFill>
                <a:latin typeface="微软雅黑" panose="020B0503020204020204" charset="-122"/>
                <a:ea typeface="微软雅黑" panose="020B0503020204020204" charset="-122"/>
              </a:rPr>
              <a:t>（格式见</a:t>
            </a:r>
            <a:r>
              <a:rPr lang="en-US" altLang="zh-CN" sz="1600" dirty="0">
                <a:solidFill>
                  <a:srgbClr val="114F95"/>
                </a:solidFill>
                <a:latin typeface="微软雅黑" panose="020B0503020204020204" charset="-122"/>
                <a:ea typeface="微软雅黑" panose="020B0503020204020204" charset="-122"/>
              </a:rPr>
              <a:t>CS03</a:t>
            </a:r>
            <a:r>
              <a:rPr lang="zh-CN" altLang="en-US" sz="1600" dirty="0">
                <a:solidFill>
                  <a:srgbClr val="114F95"/>
                </a:solidFill>
                <a:latin typeface="微软雅黑" panose="020B0503020204020204" charset="-122"/>
                <a:ea typeface="微软雅黑" panose="020B0503020204020204" charset="-122"/>
              </a:rPr>
              <a:t>表）</a:t>
            </a:r>
            <a:endParaRPr lang="en-US" altLang="zh-CN" sz="16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AutoNum type="arabicPeriod"/>
            </a:pPr>
            <a:r>
              <a:rPr lang="zh-CN" altLang="en-US" sz="1600" dirty="0">
                <a:solidFill>
                  <a:srgbClr val="FF0000"/>
                </a:solidFill>
                <a:latin typeface="微软雅黑" panose="020B0503020204020204" charset="-122"/>
                <a:ea typeface="微软雅黑" panose="020B0503020204020204" charset="-122"/>
              </a:rPr>
              <a:t>    注意：财政资金利息，</a:t>
            </a:r>
            <a:r>
              <a:rPr lang="zh-CN" altLang="en-US" sz="1600" dirty="0">
                <a:solidFill>
                  <a:srgbClr val="114F95"/>
                </a:solidFill>
                <a:latin typeface="微软雅黑" panose="020B0503020204020204" charset="-122"/>
                <a:ea typeface="微软雅黑" panose="020B0503020204020204" charset="-122"/>
              </a:rPr>
              <a:t>应作为</a:t>
            </a:r>
            <a:r>
              <a:rPr lang="zh-CN" altLang="en-US" sz="1600" b="1" dirty="0">
                <a:solidFill>
                  <a:srgbClr val="FF0000"/>
                </a:solidFill>
                <a:latin typeface="微软雅黑" panose="020B0503020204020204" charset="-122"/>
                <a:ea typeface="微软雅黑" panose="020B0503020204020204" charset="-122"/>
              </a:rPr>
              <a:t>非税收入</a:t>
            </a:r>
            <a:r>
              <a:rPr lang="zh-CN" altLang="en-US" sz="1600" dirty="0">
                <a:solidFill>
                  <a:srgbClr val="114F95"/>
                </a:solidFill>
                <a:latin typeface="微软雅黑" panose="020B0503020204020204" charset="-122"/>
                <a:ea typeface="微软雅黑" panose="020B0503020204020204" charset="-122"/>
              </a:rPr>
              <a:t>上缴国库，非单位收入</a:t>
            </a:r>
            <a:r>
              <a:rPr lang="zh-CN" altLang="en-US" dirty="0">
                <a:solidFill>
                  <a:srgbClr val="114F95"/>
                </a:solidFill>
                <a:latin typeface="微软雅黑" panose="020B0503020204020204" charset="-122"/>
                <a:ea typeface="微软雅黑" panose="020B0503020204020204" charset="-122"/>
              </a:rPr>
              <a:t>。</a:t>
            </a:r>
            <a:endParaRPr lang="en-US" altLang="zh-CN"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248285" y="145382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6</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5093"/>
            <a:ext cx="3740150" cy="645160"/>
          </a:xfrm>
        </p:spPr>
        <p:txBody>
          <a:bodyPr/>
          <a:lstStyle/>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支出决算表</a:t>
            </a:r>
            <a:endParaRPr sz="1800" b="1" dirty="0">
              <a:latin typeface="方正小标宋_GBK" panose="02000000000000000000" charset="-122"/>
              <a:ea typeface="方正小标宋_GBK" panose="02000000000000000000" charset="-122"/>
              <a:sym typeface="+mn-ea"/>
            </a:endParaRPr>
          </a:p>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（财决04表）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15" name="组合 14"/>
          <p:cNvGrpSpPr/>
          <p:nvPr/>
        </p:nvGrpSpPr>
        <p:grpSpPr>
          <a:xfrm>
            <a:off x="188595" y="1439220"/>
            <a:ext cx="1223645" cy="2961640"/>
            <a:chOff x="10727" y="1484313"/>
            <a:chExt cx="1619474" cy="5777627"/>
          </a:xfrm>
        </p:grpSpPr>
        <p:sp>
          <p:nvSpPr>
            <p:cNvPr id="17" name="矩形 16"/>
            <p:cNvSpPr/>
            <p:nvPr/>
          </p:nvSpPr>
          <p:spPr>
            <a:xfrm>
              <a:off x="10727" y="1484313"/>
              <a:ext cx="1619474" cy="108020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8" name="矩形 1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9" name="矩形 18"/>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矩形 2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3" name="TextBox 12"/>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7</a:t>
            </a:r>
            <a:r>
              <a:rPr lang="zh-CN" altLang="en-US" sz="1100" b="1" dirty="0"/>
              <a:t>页</a:t>
            </a:r>
            <a:endParaRPr lang="zh-CN" altLang="en-US" sz="1100" b="1" dirty="0"/>
          </a:p>
        </p:txBody>
      </p:sp>
      <p:grpSp>
        <p:nvGrpSpPr>
          <p:cNvPr id="14" name="object 16"/>
          <p:cNvGrpSpPr/>
          <p:nvPr/>
        </p:nvGrpSpPr>
        <p:grpSpPr>
          <a:xfrm>
            <a:off x="1491615" y="1348740"/>
            <a:ext cx="7528560" cy="3494461"/>
            <a:chOff x="2169795" y="1520571"/>
            <a:chExt cx="9696450" cy="3773170"/>
          </a:xfrm>
        </p:grpSpPr>
        <p:pic>
          <p:nvPicPr>
            <p:cNvPr id="16" name="object 17"/>
            <p:cNvPicPr/>
            <p:nvPr/>
          </p:nvPicPr>
          <p:blipFill>
            <a:blip r:embed="rId1" cstate="print"/>
            <a:stretch>
              <a:fillRect/>
            </a:stretch>
          </p:blipFill>
          <p:spPr>
            <a:xfrm>
              <a:off x="2179320" y="1530096"/>
              <a:ext cx="9677400" cy="3753612"/>
            </a:xfrm>
            <a:prstGeom prst="rect">
              <a:avLst/>
            </a:prstGeom>
          </p:spPr>
        </p:pic>
        <p:sp>
          <p:nvSpPr>
            <p:cNvPr id="20" name="object 18"/>
            <p:cNvSpPr/>
            <p:nvPr/>
          </p:nvSpPr>
          <p:spPr>
            <a:xfrm>
              <a:off x="2169795" y="1520571"/>
              <a:ext cx="9696450" cy="3773170"/>
            </a:xfrm>
            <a:custGeom>
              <a:avLst/>
              <a:gdLst/>
              <a:ahLst/>
              <a:cxnLst/>
              <a:rect l="l" t="t" r="r" b="b"/>
              <a:pathLst>
                <a:path w="9696450" h="3773170">
                  <a:moveTo>
                    <a:pt x="9691687" y="3772662"/>
                  </a:moveTo>
                  <a:lnTo>
                    <a:pt x="4762" y="3772662"/>
                  </a:lnTo>
                  <a:lnTo>
                    <a:pt x="3289" y="3772433"/>
                  </a:lnTo>
                  <a:lnTo>
                    <a:pt x="1968" y="3771747"/>
                  </a:lnTo>
                  <a:lnTo>
                    <a:pt x="914" y="3770693"/>
                  </a:lnTo>
                  <a:lnTo>
                    <a:pt x="228" y="3769372"/>
                  </a:lnTo>
                  <a:lnTo>
                    <a:pt x="0" y="3767899"/>
                  </a:lnTo>
                  <a:lnTo>
                    <a:pt x="0" y="4762"/>
                  </a:lnTo>
                  <a:lnTo>
                    <a:pt x="4762" y="0"/>
                  </a:lnTo>
                  <a:lnTo>
                    <a:pt x="9691687" y="0"/>
                  </a:lnTo>
                  <a:lnTo>
                    <a:pt x="9696450" y="4762"/>
                  </a:lnTo>
                  <a:lnTo>
                    <a:pt x="9525" y="4762"/>
                  </a:lnTo>
                  <a:lnTo>
                    <a:pt x="4762" y="9524"/>
                  </a:lnTo>
                  <a:lnTo>
                    <a:pt x="9525" y="9524"/>
                  </a:lnTo>
                  <a:lnTo>
                    <a:pt x="9525" y="3763137"/>
                  </a:lnTo>
                  <a:lnTo>
                    <a:pt x="4762" y="3763137"/>
                  </a:lnTo>
                  <a:lnTo>
                    <a:pt x="9525" y="3767899"/>
                  </a:lnTo>
                  <a:lnTo>
                    <a:pt x="9696450" y="3767899"/>
                  </a:lnTo>
                  <a:lnTo>
                    <a:pt x="9696221" y="3769372"/>
                  </a:lnTo>
                  <a:lnTo>
                    <a:pt x="9695535" y="3770693"/>
                  </a:lnTo>
                  <a:lnTo>
                    <a:pt x="9694481" y="3771747"/>
                  </a:lnTo>
                  <a:lnTo>
                    <a:pt x="9693160" y="3772433"/>
                  </a:lnTo>
                  <a:lnTo>
                    <a:pt x="9691687" y="3772662"/>
                  </a:lnTo>
                  <a:close/>
                </a:path>
                <a:path w="9696450" h="3773170">
                  <a:moveTo>
                    <a:pt x="9525" y="9524"/>
                  </a:moveTo>
                  <a:lnTo>
                    <a:pt x="4762" y="9524"/>
                  </a:lnTo>
                  <a:lnTo>
                    <a:pt x="9525" y="4762"/>
                  </a:lnTo>
                  <a:lnTo>
                    <a:pt x="9525" y="9524"/>
                  </a:lnTo>
                  <a:close/>
                </a:path>
                <a:path w="9696450" h="3773170">
                  <a:moveTo>
                    <a:pt x="9686925" y="9524"/>
                  </a:moveTo>
                  <a:lnTo>
                    <a:pt x="9525" y="9524"/>
                  </a:lnTo>
                  <a:lnTo>
                    <a:pt x="9525" y="4762"/>
                  </a:lnTo>
                  <a:lnTo>
                    <a:pt x="9686925" y="4762"/>
                  </a:lnTo>
                  <a:lnTo>
                    <a:pt x="9686925" y="9524"/>
                  </a:lnTo>
                  <a:close/>
                </a:path>
                <a:path w="9696450" h="3773170">
                  <a:moveTo>
                    <a:pt x="9686925" y="3767899"/>
                  </a:moveTo>
                  <a:lnTo>
                    <a:pt x="9686925" y="4762"/>
                  </a:lnTo>
                  <a:lnTo>
                    <a:pt x="9691687" y="9524"/>
                  </a:lnTo>
                  <a:lnTo>
                    <a:pt x="9696450" y="9524"/>
                  </a:lnTo>
                  <a:lnTo>
                    <a:pt x="9696450" y="3763137"/>
                  </a:lnTo>
                  <a:lnTo>
                    <a:pt x="9691687" y="3763137"/>
                  </a:lnTo>
                  <a:lnTo>
                    <a:pt x="9686925" y="3767899"/>
                  </a:lnTo>
                  <a:close/>
                </a:path>
                <a:path w="9696450" h="3773170">
                  <a:moveTo>
                    <a:pt x="9696450" y="9524"/>
                  </a:moveTo>
                  <a:lnTo>
                    <a:pt x="9691687" y="9524"/>
                  </a:lnTo>
                  <a:lnTo>
                    <a:pt x="9686925" y="4762"/>
                  </a:lnTo>
                  <a:lnTo>
                    <a:pt x="9696450" y="4762"/>
                  </a:lnTo>
                  <a:lnTo>
                    <a:pt x="9696450" y="9524"/>
                  </a:lnTo>
                  <a:close/>
                </a:path>
                <a:path w="9696450" h="3773170">
                  <a:moveTo>
                    <a:pt x="9525" y="3767899"/>
                  </a:moveTo>
                  <a:lnTo>
                    <a:pt x="4762" y="3763137"/>
                  </a:lnTo>
                  <a:lnTo>
                    <a:pt x="9525" y="3763137"/>
                  </a:lnTo>
                  <a:lnTo>
                    <a:pt x="9525" y="3767899"/>
                  </a:lnTo>
                  <a:close/>
                </a:path>
                <a:path w="9696450" h="3773170">
                  <a:moveTo>
                    <a:pt x="9686925" y="3767899"/>
                  </a:moveTo>
                  <a:lnTo>
                    <a:pt x="9525" y="3767899"/>
                  </a:lnTo>
                  <a:lnTo>
                    <a:pt x="9525" y="3763137"/>
                  </a:lnTo>
                  <a:lnTo>
                    <a:pt x="9686925" y="3763137"/>
                  </a:lnTo>
                  <a:lnTo>
                    <a:pt x="9686925" y="3767899"/>
                  </a:lnTo>
                  <a:close/>
                </a:path>
                <a:path w="9696450" h="3773170">
                  <a:moveTo>
                    <a:pt x="9696450" y="3767899"/>
                  </a:moveTo>
                  <a:lnTo>
                    <a:pt x="9686925" y="3767899"/>
                  </a:lnTo>
                  <a:lnTo>
                    <a:pt x="9691687" y="3763137"/>
                  </a:lnTo>
                  <a:lnTo>
                    <a:pt x="9696450" y="3763137"/>
                  </a:lnTo>
                  <a:lnTo>
                    <a:pt x="9696450" y="3767899"/>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5093"/>
            <a:ext cx="3740150" cy="645160"/>
          </a:xfrm>
        </p:spPr>
        <p:txBody>
          <a:bodyPr/>
          <a:lstStyle/>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支出决算表</a:t>
            </a:r>
            <a:endParaRPr sz="1800" b="1" dirty="0">
              <a:latin typeface="方正小标宋_GBK" panose="02000000000000000000" charset="-122"/>
              <a:ea typeface="方正小标宋_GBK" panose="02000000000000000000" charset="-122"/>
              <a:sym typeface="+mn-ea"/>
            </a:endParaRPr>
          </a:p>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（财决04表）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13670" name="Rectangle 3"/>
          <p:cNvSpPr txBox="1">
            <a:spLocks noChangeArrowheads="1"/>
          </p:cNvSpPr>
          <p:nvPr/>
        </p:nvSpPr>
        <p:spPr bwMode="auto">
          <a:xfrm>
            <a:off x="1471930" y="1046247"/>
            <a:ext cx="7462749" cy="392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eaLnBrk="1" hangingPunct="1">
              <a:lnSpc>
                <a:spcPct val="200000"/>
              </a:lnSpc>
              <a:buFont typeface="Wingdings" panose="05000000000000000000" pitchFamily="2" charset="2"/>
            </a:pPr>
            <a:r>
              <a:rPr lang="en-US" altLang="zh-CN" sz="1600" b="1" dirty="0">
                <a:solidFill>
                  <a:srgbClr val="FF0000"/>
                </a:solidFill>
                <a:latin typeface="微软雅黑" panose="020B0503020204020204" charset="-122"/>
                <a:ea typeface="微软雅黑" panose="020B0503020204020204" charset="-122"/>
              </a:rPr>
              <a:t>1.</a:t>
            </a:r>
            <a:r>
              <a:rPr lang="zh-CN" altLang="en-US" sz="1600" b="1" dirty="0">
                <a:solidFill>
                  <a:srgbClr val="FF0000"/>
                </a:solidFill>
                <a:latin typeface="微软雅黑" panose="020B0503020204020204" charset="-122"/>
                <a:ea typeface="微软雅黑" panose="020B0503020204020204" charset="-122"/>
              </a:rPr>
              <a:t>主管部门汇总</a:t>
            </a:r>
            <a:endParaRPr lang="en-US" altLang="zh-CN" sz="1600" b="1" dirty="0">
              <a:solidFill>
                <a:srgbClr val="FF0000"/>
              </a:solidFill>
              <a:latin typeface="微软雅黑" panose="020B0503020204020204" charset="-122"/>
              <a:ea typeface="微软雅黑" panose="020B0503020204020204" charset="-122"/>
            </a:endParaRPr>
          </a:p>
          <a:p>
            <a:pPr eaLnBrk="1" hangingPunct="1">
              <a:lnSpc>
                <a:spcPct val="200000"/>
              </a:lnSpc>
            </a:pPr>
            <a:r>
              <a:rPr lang="zh-CN" altLang="en-US" sz="1600" kern="0" dirty="0">
                <a:solidFill>
                  <a:srgbClr val="114F95"/>
                </a:solidFill>
                <a:latin typeface="微软雅黑" panose="020B0503020204020204" charset="-122"/>
                <a:ea typeface="微软雅黑" panose="020B0503020204020204" charset="-122"/>
              </a:rPr>
              <a:t> 通过“调整表”对部门内部重复收支事项进行冲抵：</a:t>
            </a:r>
            <a:endParaRPr lang="en-US" altLang="zh-CN" sz="1600" kern="0" dirty="0">
              <a:solidFill>
                <a:srgbClr val="114F95"/>
              </a:solidFill>
              <a:latin typeface="微软雅黑" panose="020B0503020204020204" charset="-122"/>
              <a:ea typeface="微软雅黑" panose="020B0503020204020204" charset="-122"/>
            </a:endParaRPr>
          </a:p>
          <a:p>
            <a:pPr>
              <a:lnSpc>
                <a:spcPct val="200000"/>
              </a:lnSpc>
              <a:defRPr/>
            </a:pPr>
            <a:r>
              <a:rPr lang="zh-CN" altLang="en-US" sz="1600" kern="0" dirty="0">
                <a:solidFill>
                  <a:srgbClr val="114F95"/>
                </a:solidFill>
                <a:latin typeface="微软雅黑" panose="020B0503020204020204" charset="-122"/>
                <a:ea typeface="微软雅黑" panose="020B0503020204020204" charset="-122"/>
              </a:rPr>
              <a:t>    </a:t>
            </a:r>
            <a:r>
              <a:rPr lang="zh-CN" altLang="en-US" sz="1400" kern="0" dirty="0">
                <a:solidFill>
                  <a:srgbClr val="114F95"/>
                </a:solidFill>
                <a:latin typeface="微软雅黑" panose="020B0503020204020204" charset="-122"/>
                <a:ea typeface="微软雅黑" panose="020B0503020204020204" charset="-122"/>
              </a:rPr>
              <a:t>主管单位的“附属单位上缴收入”         附属单位的“上缴上级支出”</a:t>
            </a:r>
            <a:endParaRPr lang="en-US" altLang="zh-CN" sz="1400" kern="0" dirty="0">
              <a:solidFill>
                <a:srgbClr val="114F95"/>
              </a:solidFill>
              <a:latin typeface="微软雅黑" panose="020B0503020204020204" charset="-122"/>
              <a:ea typeface="微软雅黑" panose="020B0503020204020204" charset="-122"/>
            </a:endParaRPr>
          </a:p>
          <a:p>
            <a:pPr>
              <a:lnSpc>
                <a:spcPct val="200000"/>
              </a:lnSpc>
              <a:defRPr/>
            </a:pPr>
            <a:r>
              <a:rPr lang="zh-CN" altLang="en-US" sz="1400" kern="0" dirty="0">
                <a:solidFill>
                  <a:srgbClr val="114F95"/>
                </a:solidFill>
                <a:latin typeface="微软雅黑" panose="020B0503020204020204" charset="-122"/>
                <a:ea typeface="微软雅黑" panose="020B0503020204020204" charset="-122"/>
              </a:rPr>
              <a:t>    主管单位的“对附属单位补助支出”        附属单位的“上级补助收入</a:t>
            </a:r>
            <a:endParaRPr lang="en-US" altLang="zh-CN" sz="1400" kern="0" dirty="0">
              <a:solidFill>
                <a:srgbClr val="114F95"/>
              </a:solidFill>
              <a:latin typeface="微软雅黑" panose="020B0503020204020204" charset="-122"/>
              <a:ea typeface="微软雅黑" panose="020B0503020204020204" charset="-122"/>
            </a:endParaRPr>
          </a:p>
          <a:p>
            <a:pPr>
              <a:lnSpc>
                <a:spcPct val="200000"/>
              </a:lnSpc>
              <a:defRPr/>
            </a:pPr>
            <a:r>
              <a:rPr lang="en-US" altLang="zh-CN" sz="1600" kern="0" dirty="0">
                <a:solidFill>
                  <a:srgbClr val="114F95"/>
                </a:solidFill>
                <a:latin typeface="微软雅黑" panose="020B0503020204020204" charset="-122"/>
                <a:ea typeface="微软雅黑" panose="020B0503020204020204" charset="-122"/>
              </a:rPr>
              <a:t>     </a:t>
            </a:r>
            <a:r>
              <a:rPr lang="zh-CN" altLang="en-US" sz="1600" kern="0" dirty="0">
                <a:solidFill>
                  <a:srgbClr val="114F95"/>
                </a:solidFill>
                <a:latin typeface="微软雅黑" panose="020B0503020204020204" charset="-122"/>
                <a:ea typeface="微软雅黑" panose="020B0503020204020204" charset="-122"/>
              </a:rPr>
              <a:t>冲抵后，部门汇总节点的对应收支相加为“</a:t>
            </a:r>
            <a:r>
              <a:rPr lang="en-US" altLang="zh-CN" sz="1600" kern="0" dirty="0">
                <a:solidFill>
                  <a:srgbClr val="114F95"/>
                </a:solidFill>
                <a:latin typeface="微软雅黑" panose="020B0503020204020204" charset="-122"/>
                <a:ea typeface="微软雅黑" panose="020B0503020204020204" charset="-122"/>
              </a:rPr>
              <a:t>0</a:t>
            </a:r>
            <a:r>
              <a:rPr lang="zh-CN" altLang="en-US" sz="1600" kern="0" dirty="0">
                <a:solidFill>
                  <a:srgbClr val="114F95"/>
                </a:solidFill>
                <a:latin typeface="微软雅黑" panose="020B0503020204020204" charset="-122"/>
                <a:ea typeface="微软雅黑" panose="020B0503020204020204" charset="-122"/>
              </a:rPr>
              <a:t>”。</a:t>
            </a:r>
            <a:endParaRPr lang="en-US" altLang="zh-CN" sz="1600" dirty="0">
              <a:solidFill>
                <a:srgbClr val="114F95"/>
              </a:solidFill>
              <a:latin typeface="微软雅黑" panose="020B0503020204020204" charset="-122"/>
              <a:ea typeface="微软雅黑" panose="020B0503020204020204" charset="-122"/>
            </a:endParaRPr>
          </a:p>
          <a:p>
            <a:pPr eaLnBrk="1" hangingPunct="1">
              <a:lnSpc>
                <a:spcPct val="200000"/>
              </a:lnSpc>
              <a:buFont typeface="Wingdings" panose="05000000000000000000" pitchFamily="2" charset="2"/>
            </a:pPr>
            <a:r>
              <a:rPr lang="zh-CN" altLang="en-US" sz="1600" dirty="0">
                <a:solidFill>
                  <a:srgbClr val="114F95"/>
                </a:solidFill>
                <a:latin typeface="微软雅黑" panose="020B0503020204020204" charset="-122"/>
                <a:ea typeface="微软雅黑" panose="020B0503020204020204" charset="-122"/>
              </a:rPr>
              <a:t> </a:t>
            </a:r>
            <a:r>
              <a:rPr lang="en-US" altLang="zh-CN" sz="1600" dirty="0">
                <a:solidFill>
                  <a:srgbClr val="114F95"/>
                </a:solidFill>
                <a:latin typeface="微软雅黑" panose="020B0503020204020204" charset="-122"/>
                <a:ea typeface="微软雅黑" panose="020B0503020204020204" charset="-122"/>
              </a:rPr>
              <a:t>2.</a:t>
            </a:r>
            <a:r>
              <a:rPr lang="zh-CN" altLang="en-US" sz="1600" b="1" dirty="0">
                <a:solidFill>
                  <a:srgbClr val="FF0000"/>
                </a:solidFill>
                <a:latin typeface="微软雅黑" panose="020B0503020204020204" charset="-122"/>
                <a:ea typeface="微软雅黑" panose="020B0503020204020204" charset="-122"/>
              </a:rPr>
              <a:t>经营收入</a:t>
            </a:r>
            <a:r>
              <a:rPr lang="zh-CN" altLang="en-US" sz="1600" b="1" dirty="0">
                <a:solidFill>
                  <a:srgbClr val="114F95"/>
                </a:solidFill>
                <a:latin typeface="微软雅黑" panose="020B0503020204020204" charset="-122"/>
                <a:ea typeface="微软雅黑" panose="020B0503020204020204" charset="-122"/>
              </a:rPr>
              <a:t>和</a:t>
            </a:r>
            <a:r>
              <a:rPr lang="zh-CN" altLang="en-US" sz="1600" b="1" dirty="0">
                <a:solidFill>
                  <a:srgbClr val="FF0000"/>
                </a:solidFill>
                <a:latin typeface="微软雅黑" panose="020B0503020204020204" charset="-122"/>
                <a:ea typeface="微软雅黑" panose="020B0503020204020204" charset="-122"/>
              </a:rPr>
              <a:t>经营支出：</a:t>
            </a:r>
            <a:r>
              <a:rPr lang="zh-CN" altLang="en-US" sz="1600" dirty="0">
                <a:solidFill>
                  <a:srgbClr val="114F95"/>
                </a:solidFill>
                <a:latin typeface="微软雅黑" panose="020B0503020204020204" charset="-122"/>
                <a:ea typeface="微软雅黑" panose="020B0503020204020204" charset="-122"/>
              </a:rPr>
              <a:t>填列需对应，缺一不可。</a:t>
            </a:r>
            <a:endParaRPr lang="en-US" altLang="zh-CN" sz="1600" dirty="0">
              <a:solidFill>
                <a:srgbClr val="114F95"/>
              </a:solidFill>
              <a:latin typeface="微软雅黑" panose="020B0503020204020204" charset="-122"/>
              <a:ea typeface="微软雅黑" panose="020B0503020204020204" charset="-122"/>
            </a:endParaRPr>
          </a:p>
          <a:p>
            <a:pPr eaLnBrk="1" hangingPunct="1">
              <a:lnSpc>
                <a:spcPct val="200000"/>
              </a:lnSpc>
              <a:buFont typeface="Wingdings" panose="05000000000000000000" pitchFamily="2" charset="2"/>
            </a:pPr>
            <a:r>
              <a:rPr lang="zh-CN" altLang="en-US" sz="1600" dirty="0">
                <a:solidFill>
                  <a:srgbClr val="114F95"/>
                </a:solidFill>
                <a:latin typeface="微软雅黑" panose="020B0503020204020204" charset="-122"/>
                <a:ea typeface="微软雅黑" panose="020B0503020204020204" charset="-122"/>
              </a:rPr>
              <a:t>“基本支出”“项目支出”“经营支出”</a:t>
            </a:r>
            <a:r>
              <a:rPr lang="en-US" altLang="zh-CN" sz="1600" dirty="0">
                <a:solidFill>
                  <a:srgbClr val="114F95"/>
                </a:solidFill>
                <a:latin typeface="微软雅黑" panose="020B0503020204020204" charset="-122"/>
                <a:ea typeface="微软雅黑" panose="020B0503020204020204" charset="-122"/>
              </a:rPr>
              <a:t>3</a:t>
            </a:r>
            <a:r>
              <a:rPr lang="zh-CN" altLang="en-US" sz="1600" dirty="0">
                <a:solidFill>
                  <a:srgbClr val="114F95"/>
                </a:solidFill>
                <a:latin typeface="微软雅黑" panose="020B0503020204020204" charset="-122"/>
                <a:ea typeface="微软雅黑" panose="020B0503020204020204" charset="-122"/>
              </a:rPr>
              <a:t>个报表项目分别取自</a:t>
            </a:r>
            <a:r>
              <a:rPr lang="en-US" altLang="zh-CN" sz="1600" dirty="0">
                <a:solidFill>
                  <a:srgbClr val="114F95"/>
                </a:solidFill>
                <a:latin typeface="微软雅黑" panose="020B0503020204020204" charset="-122"/>
                <a:ea typeface="微软雅黑" panose="020B0503020204020204" charset="-122"/>
              </a:rPr>
              <a:t>05-1</a:t>
            </a:r>
            <a:r>
              <a:rPr lang="zh-CN" altLang="en-US" sz="1600" dirty="0">
                <a:solidFill>
                  <a:srgbClr val="114F95"/>
                </a:solidFill>
                <a:latin typeface="微软雅黑" panose="020B0503020204020204" charset="-122"/>
                <a:ea typeface="微软雅黑" panose="020B0503020204020204" charset="-122"/>
              </a:rPr>
              <a:t>、</a:t>
            </a:r>
            <a:r>
              <a:rPr lang="en-US" altLang="zh-CN" sz="1600" dirty="0">
                <a:solidFill>
                  <a:srgbClr val="114F95"/>
                </a:solidFill>
                <a:latin typeface="微软雅黑" panose="020B0503020204020204" charset="-122"/>
                <a:ea typeface="微软雅黑" panose="020B0503020204020204" charset="-122"/>
              </a:rPr>
              <a:t>05-2</a:t>
            </a:r>
            <a:r>
              <a:rPr lang="zh-CN" altLang="en-US" sz="1600" dirty="0">
                <a:solidFill>
                  <a:srgbClr val="114F95"/>
                </a:solidFill>
                <a:latin typeface="微软雅黑" panose="020B0503020204020204" charset="-122"/>
                <a:ea typeface="微软雅黑" panose="020B0503020204020204" charset="-122"/>
              </a:rPr>
              <a:t>、</a:t>
            </a:r>
            <a:r>
              <a:rPr lang="en-US" altLang="zh-CN" sz="1600" dirty="0">
                <a:solidFill>
                  <a:srgbClr val="114F95"/>
                </a:solidFill>
                <a:latin typeface="微软雅黑" panose="020B0503020204020204" charset="-122"/>
                <a:ea typeface="微软雅黑" panose="020B0503020204020204" charset="-122"/>
              </a:rPr>
              <a:t>05-3</a:t>
            </a:r>
            <a:r>
              <a:rPr lang="zh-CN" altLang="en-US" sz="1600" dirty="0">
                <a:solidFill>
                  <a:srgbClr val="114F95"/>
                </a:solidFill>
                <a:latin typeface="微软雅黑" panose="020B0503020204020204" charset="-122"/>
                <a:ea typeface="微软雅黑" panose="020B0503020204020204" charset="-122"/>
              </a:rPr>
              <a:t>表。</a:t>
            </a:r>
            <a:endParaRPr lang="en-US" altLang="zh-CN" sz="1600" dirty="0">
              <a:solidFill>
                <a:srgbClr val="114F95"/>
              </a:solidFill>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endParaRPr lang="zh-CN" altLang="en-US" sz="1800"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248285" y="145382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右箭头 11"/>
          <p:cNvSpPr/>
          <p:nvPr/>
        </p:nvSpPr>
        <p:spPr>
          <a:xfrm>
            <a:off x="4438807" y="2204188"/>
            <a:ext cx="430609" cy="288032"/>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4590870" y="2657656"/>
            <a:ext cx="430609" cy="288032"/>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7</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5"/>
          <p:cNvSpPr txBox="1"/>
          <p:nvPr/>
        </p:nvSpPr>
        <p:spPr>
          <a:xfrm>
            <a:off x="-162468" y="234115"/>
            <a:ext cx="4558145" cy="461665"/>
          </a:xfrm>
          <a:prstGeom prst="rect">
            <a:avLst/>
          </a:prstGeom>
          <a:noFill/>
        </p:spPr>
        <p:txBody>
          <a:bodyPr wrap="square">
            <a:spAutoFit/>
            <a:scene3d>
              <a:camera prst="orthographicFront"/>
              <a:lightRig rig="threePt" dir="t"/>
            </a:scene3d>
            <a:sp3d contourW="12700"/>
          </a:bodyPr>
          <a:lstStyle/>
          <a:p>
            <a:pPr marR="0" algn="ctr" defTabSz="914400" fontAlgn="auto">
              <a:lnSpc>
                <a:spcPct val="100000"/>
              </a:lnSpc>
              <a:spcBef>
                <a:spcPts val="0"/>
              </a:spcBef>
              <a:spcAft>
                <a:spcPts val="0"/>
              </a:spcAft>
              <a:buClrTx/>
              <a:buSzTx/>
              <a:buFontTx/>
              <a:buNone/>
              <a:defRPr/>
            </a:pPr>
            <a:r>
              <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（三</a:t>
            </a:r>
            <a:r>
              <a:rPr kumimoji="0" lang="zh-CN" altLang="en-US" sz="2400" b="1" strike="noStrike"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）部门决算管理事项和流程</a:t>
            </a:r>
            <a:endPar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745" y="872837"/>
            <a:ext cx="8126196" cy="164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56" y="2713400"/>
            <a:ext cx="7851053" cy="193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300" advTm="60433">
        <p14:pan dir="u"/>
      </p:transition>
    </mc:Choice>
    <mc:Fallback>
      <p:transition spd="slow" advTm="60433">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5353050" y="105093"/>
            <a:ext cx="3740150" cy="645160"/>
          </a:xfrm>
        </p:spPr>
        <p:txBody>
          <a:bodyPr/>
          <a:lstStyle/>
          <a:p>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支出决算明细表</a:t>
            </a:r>
            <a:endParaRPr sz="1800" b="1" dirty="0">
              <a:latin typeface="方正小标宋_GBK" panose="02000000000000000000" charset="-122"/>
              <a:ea typeface="方正小标宋_GBK" panose="02000000000000000000" charset="-122"/>
              <a:sym typeface="+mn-ea"/>
            </a:endParaRPr>
          </a:p>
          <a:p>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（财决05表）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15" name="组合 14"/>
          <p:cNvGrpSpPr/>
          <p:nvPr/>
        </p:nvGrpSpPr>
        <p:grpSpPr>
          <a:xfrm>
            <a:off x="293370" y="1472240"/>
            <a:ext cx="1223645" cy="2961640"/>
            <a:chOff x="10727" y="1484313"/>
            <a:chExt cx="1619474" cy="5777627"/>
          </a:xfrm>
        </p:grpSpPr>
        <p:sp>
          <p:nvSpPr>
            <p:cNvPr id="9" name="矩形 8"/>
            <p:cNvSpPr/>
            <p:nvPr/>
          </p:nvSpPr>
          <p:spPr>
            <a:xfrm>
              <a:off x="10727" y="1484313"/>
              <a:ext cx="1619474"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矩形 10"/>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矩形 11"/>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矩形 2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3" name="TextBox 12"/>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8</a:t>
            </a:r>
            <a:r>
              <a:rPr lang="zh-CN" altLang="en-US" sz="1100" b="1" dirty="0"/>
              <a:t>页</a:t>
            </a:r>
            <a:endParaRPr lang="zh-CN" altLang="en-US" sz="1100" b="1" dirty="0"/>
          </a:p>
        </p:txBody>
      </p:sp>
      <p:sp>
        <p:nvSpPr>
          <p:cNvPr id="16"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grpSp>
        <p:nvGrpSpPr>
          <p:cNvPr id="14" name="object 16"/>
          <p:cNvGrpSpPr/>
          <p:nvPr/>
        </p:nvGrpSpPr>
        <p:grpSpPr>
          <a:xfrm>
            <a:off x="1992448" y="1140878"/>
            <a:ext cx="6594339" cy="3819944"/>
            <a:chOff x="2256663" y="1138047"/>
            <a:chExt cx="8589010" cy="5154930"/>
          </a:xfrm>
        </p:grpSpPr>
        <p:pic>
          <p:nvPicPr>
            <p:cNvPr id="17" name="object 17"/>
            <p:cNvPicPr/>
            <p:nvPr/>
          </p:nvPicPr>
          <p:blipFill>
            <a:blip r:embed="rId1" cstate="print"/>
            <a:stretch>
              <a:fillRect/>
            </a:stretch>
          </p:blipFill>
          <p:spPr>
            <a:xfrm>
              <a:off x="2266188" y="1147572"/>
              <a:ext cx="6941819" cy="3907536"/>
            </a:xfrm>
            <a:prstGeom prst="rect">
              <a:avLst/>
            </a:prstGeom>
          </p:spPr>
        </p:pic>
        <p:sp>
          <p:nvSpPr>
            <p:cNvPr id="18" name="object 18"/>
            <p:cNvSpPr/>
            <p:nvPr/>
          </p:nvSpPr>
          <p:spPr>
            <a:xfrm>
              <a:off x="2256663" y="1138047"/>
              <a:ext cx="6960870" cy="3926840"/>
            </a:xfrm>
            <a:custGeom>
              <a:avLst/>
              <a:gdLst/>
              <a:ahLst/>
              <a:cxnLst/>
              <a:rect l="l" t="t" r="r" b="b"/>
              <a:pathLst>
                <a:path w="6960870" h="3926840">
                  <a:moveTo>
                    <a:pt x="6956107" y="3926586"/>
                  </a:moveTo>
                  <a:lnTo>
                    <a:pt x="4762" y="3926586"/>
                  </a:lnTo>
                  <a:lnTo>
                    <a:pt x="3289" y="3926357"/>
                  </a:lnTo>
                  <a:lnTo>
                    <a:pt x="1968" y="3925671"/>
                  </a:lnTo>
                  <a:lnTo>
                    <a:pt x="914" y="3924617"/>
                  </a:lnTo>
                  <a:lnTo>
                    <a:pt x="228" y="3923296"/>
                  </a:lnTo>
                  <a:lnTo>
                    <a:pt x="0" y="3921823"/>
                  </a:lnTo>
                  <a:lnTo>
                    <a:pt x="0" y="4762"/>
                  </a:lnTo>
                  <a:lnTo>
                    <a:pt x="4762" y="0"/>
                  </a:lnTo>
                  <a:lnTo>
                    <a:pt x="6956107" y="0"/>
                  </a:lnTo>
                  <a:lnTo>
                    <a:pt x="6960869" y="4762"/>
                  </a:lnTo>
                  <a:lnTo>
                    <a:pt x="9525" y="4762"/>
                  </a:lnTo>
                  <a:lnTo>
                    <a:pt x="4762" y="9524"/>
                  </a:lnTo>
                  <a:lnTo>
                    <a:pt x="9525" y="9524"/>
                  </a:lnTo>
                  <a:lnTo>
                    <a:pt x="9525" y="3917061"/>
                  </a:lnTo>
                  <a:lnTo>
                    <a:pt x="4762" y="3917061"/>
                  </a:lnTo>
                  <a:lnTo>
                    <a:pt x="9525" y="3921823"/>
                  </a:lnTo>
                  <a:lnTo>
                    <a:pt x="6960869" y="3921823"/>
                  </a:lnTo>
                  <a:lnTo>
                    <a:pt x="6960641" y="3923296"/>
                  </a:lnTo>
                  <a:lnTo>
                    <a:pt x="6959955" y="3924617"/>
                  </a:lnTo>
                  <a:lnTo>
                    <a:pt x="6958901" y="3925671"/>
                  </a:lnTo>
                  <a:lnTo>
                    <a:pt x="6957580" y="3926357"/>
                  </a:lnTo>
                  <a:lnTo>
                    <a:pt x="6956107" y="3926586"/>
                  </a:lnTo>
                  <a:close/>
                </a:path>
                <a:path w="6960870" h="3926840">
                  <a:moveTo>
                    <a:pt x="9525" y="9524"/>
                  </a:moveTo>
                  <a:lnTo>
                    <a:pt x="4762" y="9524"/>
                  </a:lnTo>
                  <a:lnTo>
                    <a:pt x="9525" y="4762"/>
                  </a:lnTo>
                  <a:lnTo>
                    <a:pt x="9525" y="9524"/>
                  </a:lnTo>
                  <a:close/>
                </a:path>
                <a:path w="6960870" h="3926840">
                  <a:moveTo>
                    <a:pt x="6951344" y="9524"/>
                  </a:moveTo>
                  <a:lnTo>
                    <a:pt x="9525" y="9524"/>
                  </a:lnTo>
                  <a:lnTo>
                    <a:pt x="9525" y="4762"/>
                  </a:lnTo>
                  <a:lnTo>
                    <a:pt x="6951344" y="4762"/>
                  </a:lnTo>
                  <a:lnTo>
                    <a:pt x="6951344" y="9524"/>
                  </a:lnTo>
                  <a:close/>
                </a:path>
                <a:path w="6960870" h="3926840">
                  <a:moveTo>
                    <a:pt x="6951344" y="3921823"/>
                  </a:moveTo>
                  <a:lnTo>
                    <a:pt x="6951344" y="4762"/>
                  </a:lnTo>
                  <a:lnTo>
                    <a:pt x="6956107" y="9524"/>
                  </a:lnTo>
                  <a:lnTo>
                    <a:pt x="6960869" y="9524"/>
                  </a:lnTo>
                  <a:lnTo>
                    <a:pt x="6960869" y="3917061"/>
                  </a:lnTo>
                  <a:lnTo>
                    <a:pt x="6956107" y="3917061"/>
                  </a:lnTo>
                  <a:lnTo>
                    <a:pt x="6951344" y="3921823"/>
                  </a:lnTo>
                  <a:close/>
                </a:path>
                <a:path w="6960870" h="3926840">
                  <a:moveTo>
                    <a:pt x="6960869" y="9524"/>
                  </a:moveTo>
                  <a:lnTo>
                    <a:pt x="6956107" y="9524"/>
                  </a:lnTo>
                  <a:lnTo>
                    <a:pt x="6951344" y="4762"/>
                  </a:lnTo>
                  <a:lnTo>
                    <a:pt x="6960869" y="4762"/>
                  </a:lnTo>
                  <a:lnTo>
                    <a:pt x="6960869" y="9524"/>
                  </a:lnTo>
                  <a:close/>
                </a:path>
                <a:path w="6960870" h="3926840">
                  <a:moveTo>
                    <a:pt x="9525" y="3921823"/>
                  </a:moveTo>
                  <a:lnTo>
                    <a:pt x="4762" y="3917061"/>
                  </a:lnTo>
                  <a:lnTo>
                    <a:pt x="9525" y="3917061"/>
                  </a:lnTo>
                  <a:lnTo>
                    <a:pt x="9525" y="3921823"/>
                  </a:lnTo>
                  <a:close/>
                </a:path>
                <a:path w="6960870" h="3926840">
                  <a:moveTo>
                    <a:pt x="6951344" y="3921823"/>
                  </a:moveTo>
                  <a:lnTo>
                    <a:pt x="9525" y="3921823"/>
                  </a:lnTo>
                  <a:lnTo>
                    <a:pt x="9525" y="3917061"/>
                  </a:lnTo>
                  <a:lnTo>
                    <a:pt x="6951344" y="3917061"/>
                  </a:lnTo>
                  <a:lnTo>
                    <a:pt x="6951344" y="3921823"/>
                  </a:lnTo>
                  <a:close/>
                </a:path>
                <a:path w="6960870" h="3926840">
                  <a:moveTo>
                    <a:pt x="6960869" y="3921823"/>
                  </a:moveTo>
                  <a:lnTo>
                    <a:pt x="6951344" y="3921823"/>
                  </a:lnTo>
                  <a:lnTo>
                    <a:pt x="6956107" y="3917061"/>
                  </a:lnTo>
                  <a:lnTo>
                    <a:pt x="6960869" y="3917061"/>
                  </a:lnTo>
                  <a:lnTo>
                    <a:pt x="6960869" y="3921823"/>
                  </a:lnTo>
                  <a:close/>
                </a:path>
              </a:pathLst>
            </a:custGeom>
            <a:solidFill>
              <a:srgbClr val="000000"/>
            </a:solidFill>
          </p:spPr>
          <p:txBody>
            <a:bodyPr wrap="square" lIns="0" tIns="0" rIns="0" bIns="0" rtlCol="0"/>
            <a:lstStyle/>
            <a:p/>
          </p:txBody>
        </p:sp>
        <p:pic>
          <p:nvPicPr>
            <p:cNvPr id="19" name="object 19"/>
            <p:cNvPicPr/>
            <p:nvPr/>
          </p:nvPicPr>
          <p:blipFill>
            <a:blip r:embed="rId2" cstate="print"/>
            <a:stretch>
              <a:fillRect/>
            </a:stretch>
          </p:blipFill>
          <p:spPr>
            <a:xfrm>
              <a:off x="2892552" y="1703831"/>
              <a:ext cx="6949440" cy="3627120"/>
            </a:xfrm>
            <a:prstGeom prst="rect">
              <a:avLst/>
            </a:prstGeom>
          </p:spPr>
        </p:pic>
        <p:sp>
          <p:nvSpPr>
            <p:cNvPr id="20" name="object 20"/>
            <p:cNvSpPr/>
            <p:nvPr/>
          </p:nvSpPr>
          <p:spPr>
            <a:xfrm>
              <a:off x="2883027" y="1694306"/>
              <a:ext cx="6968490" cy="3646170"/>
            </a:xfrm>
            <a:custGeom>
              <a:avLst/>
              <a:gdLst/>
              <a:ahLst/>
              <a:cxnLst/>
              <a:rect l="l" t="t" r="r" b="b"/>
              <a:pathLst>
                <a:path w="6968490" h="3646170">
                  <a:moveTo>
                    <a:pt x="6963727" y="3646170"/>
                  </a:moveTo>
                  <a:lnTo>
                    <a:pt x="4762" y="3646170"/>
                  </a:lnTo>
                  <a:lnTo>
                    <a:pt x="3289" y="3645941"/>
                  </a:lnTo>
                  <a:lnTo>
                    <a:pt x="1968" y="3645255"/>
                  </a:lnTo>
                  <a:lnTo>
                    <a:pt x="914" y="3644201"/>
                  </a:lnTo>
                  <a:lnTo>
                    <a:pt x="228" y="3642880"/>
                  </a:lnTo>
                  <a:lnTo>
                    <a:pt x="0" y="3641407"/>
                  </a:lnTo>
                  <a:lnTo>
                    <a:pt x="0" y="4762"/>
                  </a:lnTo>
                  <a:lnTo>
                    <a:pt x="4762" y="0"/>
                  </a:lnTo>
                  <a:lnTo>
                    <a:pt x="6963727" y="0"/>
                  </a:lnTo>
                  <a:lnTo>
                    <a:pt x="6968490" y="4762"/>
                  </a:lnTo>
                  <a:lnTo>
                    <a:pt x="9525" y="4762"/>
                  </a:lnTo>
                  <a:lnTo>
                    <a:pt x="4762" y="9524"/>
                  </a:lnTo>
                  <a:lnTo>
                    <a:pt x="9525" y="9524"/>
                  </a:lnTo>
                  <a:lnTo>
                    <a:pt x="9525" y="3636645"/>
                  </a:lnTo>
                  <a:lnTo>
                    <a:pt x="4762" y="3636645"/>
                  </a:lnTo>
                  <a:lnTo>
                    <a:pt x="9525" y="3641407"/>
                  </a:lnTo>
                  <a:lnTo>
                    <a:pt x="6968490" y="3641407"/>
                  </a:lnTo>
                  <a:lnTo>
                    <a:pt x="6968261" y="3642880"/>
                  </a:lnTo>
                  <a:lnTo>
                    <a:pt x="6967575" y="3644201"/>
                  </a:lnTo>
                  <a:lnTo>
                    <a:pt x="6966521" y="3645255"/>
                  </a:lnTo>
                  <a:lnTo>
                    <a:pt x="6965200" y="3645941"/>
                  </a:lnTo>
                  <a:lnTo>
                    <a:pt x="6963727" y="3646170"/>
                  </a:lnTo>
                  <a:close/>
                </a:path>
                <a:path w="6968490" h="3646170">
                  <a:moveTo>
                    <a:pt x="9525" y="9524"/>
                  </a:moveTo>
                  <a:lnTo>
                    <a:pt x="4762" y="9524"/>
                  </a:lnTo>
                  <a:lnTo>
                    <a:pt x="9525" y="4762"/>
                  </a:lnTo>
                  <a:lnTo>
                    <a:pt x="9525" y="9524"/>
                  </a:lnTo>
                  <a:close/>
                </a:path>
                <a:path w="6968490" h="3646170">
                  <a:moveTo>
                    <a:pt x="6958965" y="9524"/>
                  </a:moveTo>
                  <a:lnTo>
                    <a:pt x="9525" y="9524"/>
                  </a:lnTo>
                  <a:lnTo>
                    <a:pt x="9525" y="4762"/>
                  </a:lnTo>
                  <a:lnTo>
                    <a:pt x="6958965" y="4762"/>
                  </a:lnTo>
                  <a:lnTo>
                    <a:pt x="6958965" y="9524"/>
                  </a:lnTo>
                  <a:close/>
                </a:path>
                <a:path w="6968490" h="3646170">
                  <a:moveTo>
                    <a:pt x="6958965" y="3641407"/>
                  </a:moveTo>
                  <a:lnTo>
                    <a:pt x="6958965" y="4762"/>
                  </a:lnTo>
                  <a:lnTo>
                    <a:pt x="6963727" y="9524"/>
                  </a:lnTo>
                  <a:lnTo>
                    <a:pt x="6968490" y="9524"/>
                  </a:lnTo>
                  <a:lnTo>
                    <a:pt x="6968490" y="3636645"/>
                  </a:lnTo>
                  <a:lnTo>
                    <a:pt x="6963727" y="3636645"/>
                  </a:lnTo>
                  <a:lnTo>
                    <a:pt x="6958965" y="3641407"/>
                  </a:lnTo>
                  <a:close/>
                </a:path>
                <a:path w="6968490" h="3646170">
                  <a:moveTo>
                    <a:pt x="6968490" y="9524"/>
                  </a:moveTo>
                  <a:lnTo>
                    <a:pt x="6963727" y="9524"/>
                  </a:lnTo>
                  <a:lnTo>
                    <a:pt x="6958965" y="4762"/>
                  </a:lnTo>
                  <a:lnTo>
                    <a:pt x="6968490" y="4762"/>
                  </a:lnTo>
                  <a:lnTo>
                    <a:pt x="6968490" y="9524"/>
                  </a:lnTo>
                  <a:close/>
                </a:path>
                <a:path w="6968490" h="3646170">
                  <a:moveTo>
                    <a:pt x="9525" y="3641407"/>
                  </a:moveTo>
                  <a:lnTo>
                    <a:pt x="4762" y="3636645"/>
                  </a:lnTo>
                  <a:lnTo>
                    <a:pt x="9525" y="3636645"/>
                  </a:lnTo>
                  <a:lnTo>
                    <a:pt x="9525" y="3641407"/>
                  </a:lnTo>
                  <a:close/>
                </a:path>
                <a:path w="6968490" h="3646170">
                  <a:moveTo>
                    <a:pt x="6958965" y="3641407"/>
                  </a:moveTo>
                  <a:lnTo>
                    <a:pt x="9525" y="3641407"/>
                  </a:lnTo>
                  <a:lnTo>
                    <a:pt x="9525" y="3636645"/>
                  </a:lnTo>
                  <a:lnTo>
                    <a:pt x="6958965" y="3636645"/>
                  </a:lnTo>
                  <a:lnTo>
                    <a:pt x="6958965" y="3641407"/>
                  </a:lnTo>
                  <a:close/>
                </a:path>
                <a:path w="6968490" h="3646170">
                  <a:moveTo>
                    <a:pt x="6968490" y="3641407"/>
                  </a:moveTo>
                  <a:lnTo>
                    <a:pt x="6958965" y="3641407"/>
                  </a:lnTo>
                  <a:lnTo>
                    <a:pt x="6963727" y="3636645"/>
                  </a:lnTo>
                  <a:lnTo>
                    <a:pt x="6968490" y="3636645"/>
                  </a:lnTo>
                  <a:lnTo>
                    <a:pt x="6968490" y="3641407"/>
                  </a:lnTo>
                  <a:close/>
                </a:path>
              </a:pathLst>
            </a:custGeom>
            <a:solidFill>
              <a:srgbClr val="000000"/>
            </a:solidFill>
          </p:spPr>
          <p:txBody>
            <a:bodyPr wrap="square" lIns="0" tIns="0" rIns="0" bIns="0" rtlCol="0"/>
            <a:lstStyle/>
            <a:p/>
          </p:txBody>
        </p:sp>
        <p:pic>
          <p:nvPicPr>
            <p:cNvPr id="22" name="object 21"/>
            <p:cNvPicPr/>
            <p:nvPr/>
          </p:nvPicPr>
          <p:blipFill>
            <a:blip r:embed="rId3" cstate="print"/>
            <a:stretch>
              <a:fillRect/>
            </a:stretch>
          </p:blipFill>
          <p:spPr>
            <a:xfrm>
              <a:off x="3886200" y="2214372"/>
              <a:ext cx="6949440" cy="4069079"/>
            </a:xfrm>
            <a:prstGeom prst="rect">
              <a:avLst/>
            </a:prstGeom>
          </p:spPr>
        </p:pic>
        <p:sp>
          <p:nvSpPr>
            <p:cNvPr id="23" name="object 22"/>
            <p:cNvSpPr/>
            <p:nvPr/>
          </p:nvSpPr>
          <p:spPr>
            <a:xfrm>
              <a:off x="3876675" y="2204847"/>
              <a:ext cx="6968490" cy="4088129"/>
            </a:xfrm>
            <a:custGeom>
              <a:avLst/>
              <a:gdLst/>
              <a:ahLst/>
              <a:cxnLst/>
              <a:rect l="l" t="t" r="r" b="b"/>
              <a:pathLst>
                <a:path w="6968490" h="4088129">
                  <a:moveTo>
                    <a:pt x="6963727" y="4088129"/>
                  </a:moveTo>
                  <a:lnTo>
                    <a:pt x="4762" y="4088129"/>
                  </a:lnTo>
                  <a:lnTo>
                    <a:pt x="3289" y="4087901"/>
                  </a:lnTo>
                  <a:lnTo>
                    <a:pt x="1968" y="4087215"/>
                  </a:lnTo>
                  <a:lnTo>
                    <a:pt x="914" y="4086161"/>
                  </a:lnTo>
                  <a:lnTo>
                    <a:pt x="228" y="4084840"/>
                  </a:lnTo>
                  <a:lnTo>
                    <a:pt x="0" y="4083367"/>
                  </a:lnTo>
                  <a:lnTo>
                    <a:pt x="0" y="4762"/>
                  </a:lnTo>
                  <a:lnTo>
                    <a:pt x="4762" y="0"/>
                  </a:lnTo>
                  <a:lnTo>
                    <a:pt x="6963727" y="0"/>
                  </a:lnTo>
                  <a:lnTo>
                    <a:pt x="6968490" y="4762"/>
                  </a:lnTo>
                  <a:lnTo>
                    <a:pt x="9525" y="4762"/>
                  </a:lnTo>
                  <a:lnTo>
                    <a:pt x="4762" y="9525"/>
                  </a:lnTo>
                  <a:lnTo>
                    <a:pt x="9525" y="9525"/>
                  </a:lnTo>
                  <a:lnTo>
                    <a:pt x="9525" y="4078604"/>
                  </a:lnTo>
                  <a:lnTo>
                    <a:pt x="4762" y="4078604"/>
                  </a:lnTo>
                  <a:lnTo>
                    <a:pt x="9525" y="4083367"/>
                  </a:lnTo>
                  <a:lnTo>
                    <a:pt x="6968490" y="4083367"/>
                  </a:lnTo>
                  <a:lnTo>
                    <a:pt x="6968261" y="4084840"/>
                  </a:lnTo>
                  <a:lnTo>
                    <a:pt x="6967575" y="4086161"/>
                  </a:lnTo>
                  <a:lnTo>
                    <a:pt x="6966521" y="4087215"/>
                  </a:lnTo>
                  <a:lnTo>
                    <a:pt x="6965200" y="4087901"/>
                  </a:lnTo>
                  <a:lnTo>
                    <a:pt x="6963727" y="4088129"/>
                  </a:lnTo>
                  <a:close/>
                </a:path>
                <a:path w="6968490" h="4088129">
                  <a:moveTo>
                    <a:pt x="9525" y="9525"/>
                  </a:moveTo>
                  <a:lnTo>
                    <a:pt x="4762" y="9525"/>
                  </a:lnTo>
                  <a:lnTo>
                    <a:pt x="9525" y="4762"/>
                  </a:lnTo>
                  <a:lnTo>
                    <a:pt x="9525" y="9525"/>
                  </a:lnTo>
                  <a:close/>
                </a:path>
                <a:path w="6968490" h="4088129">
                  <a:moveTo>
                    <a:pt x="6958965" y="9525"/>
                  </a:moveTo>
                  <a:lnTo>
                    <a:pt x="9525" y="9525"/>
                  </a:lnTo>
                  <a:lnTo>
                    <a:pt x="9525" y="4762"/>
                  </a:lnTo>
                  <a:lnTo>
                    <a:pt x="6958965" y="4762"/>
                  </a:lnTo>
                  <a:lnTo>
                    <a:pt x="6958965" y="9525"/>
                  </a:lnTo>
                  <a:close/>
                </a:path>
                <a:path w="6968490" h="4088129">
                  <a:moveTo>
                    <a:pt x="6958965" y="4083367"/>
                  </a:moveTo>
                  <a:lnTo>
                    <a:pt x="6958965" y="4762"/>
                  </a:lnTo>
                  <a:lnTo>
                    <a:pt x="6963727" y="9525"/>
                  </a:lnTo>
                  <a:lnTo>
                    <a:pt x="6968490" y="9525"/>
                  </a:lnTo>
                  <a:lnTo>
                    <a:pt x="6968490" y="4078604"/>
                  </a:lnTo>
                  <a:lnTo>
                    <a:pt x="6963727" y="4078604"/>
                  </a:lnTo>
                  <a:lnTo>
                    <a:pt x="6958965" y="4083367"/>
                  </a:lnTo>
                  <a:close/>
                </a:path>
                <a:path w="6968490" h="4088129">
                  <a:moveTo>
                    <a:pt x="6968490" y="9525"/>
                  </a:moveTo>
                  <a:lnTo>
                    <a:pt x="6963727" y="9525"/>
                  </a:lnTo>
                  <a:lnTo>
                    <a:pt x="6958965" y="4762"/>
                  </a:lnTo>
                  <a:lnTo>
                    <a:pt x="6968490" y="4762"/>
                  </a:lnTo>
                  <a:lnTo>
                    <a:pt x="6968490" y="9525"/>
                  </a:lnTo>
                  <a:close/>
                </a:path>
                <a:path w="6968490" h="4088129">
                  <a:moveTo>
                    <a:pt x="9525" y="4083367"/>
                  </a:moveTo>
                  <a:lnTo>
                    <a:pt x="4762" y="4078604"/>
                  </a:lnTo>
                  <a:lnTo>
                    <a:pt x="9525" y="4078604"/>
                  </a:lnTo>
                  <a:lnTo>
                    <a:pt x="9525" y="4083367"/>
                  </a:lnTo>
                  <a:close/>
                </a:path>
                <a:path w="6968490" h="4088129">
                  <a:moveTo>
                    <a:pt x="6958965" y="4083367"/>
                  </a:moveTo>
                  <a:lnTo>
                    <a:pt x="9525" y="4083367"/>
                  </a:lnTo>
                  <a:lnTo>
                    <a:pt x="9525" y="4078604"/>
                  </a:lnTo>
                  <a:lnTo>
                    <a:pt x="6958965" y="4078604"/>
                  </a:lnTo>
                  <a:lnTo>
                    <a:pt x="6958965" y="4083367"/>
                  </a:lnTo>
                  <a:close/>
                </a:path>
                <a:path w="6968490" h="4088129">
                  <a:moveTo>
                    <a:pt x="6968490" y="4083367"/>
                  </a:moveTo>
                  <a:lnTo>
                    <a:pt x="6958965" y="4083367"/>
                  </a:lnTo>
                  <a:lnTo>
                    <a:pt x="6963727" y="4078604"/>
                  </a:lnTo>
                  <a:lnTo>
                    <a:pt x="6968490" y="4078604"/>
                  </a:lnTo>
                  <a:lnTo>
                    <a:pt x="6968490" y="4083367"/>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5093"/>
            <a:ext cx="3740150" cy="645160"/>
          </a:xfrm>
        </p:spPr>
        <p:txBody>
          <a:bodyPr/>
          <a:lstStyle/>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支出决算明细表</a:t>
            </a:r>
            <a:endParaRPr sz="1800" b="1" dirty="0">
              <a:latin typeface="方正小标宋_GBK" panose="02000000000000000000" charset="-122"/>
              <a:ea typeface="方正小标宋_GBK" panose="02000000000000000000" charset="-122"/>
              <a:sym typeface="+mn-ea"/>
            </a:endParaRPr>
          </a:p>
          <a:p>
            <a:pPr algn="ctr"/>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a:t>
            </a:r>
            <a:r>
              <a:rPr lang="zh-CN" altLang="en-US" b="1" dirty="0">
                <a:latin typeface="方正小标宋_GBK" panose="02000000000000000000" charset="-122"/>
                <a:ea typeface="方正小标宋_GBK" panose="02000000000000000000" charset="-122"/>
                <a:sym typeface="+mn-ea"/>
              </a:rPr>
              <a:t>财决</a:t>
            </a:r>
            <a:r>
              <a:rPr lang="en-US" altLang="zh-CN" b="1" dirty="0">
                <a:latin typeface="方正小标宋_GBK" panose="02000000000000000000" charset="-122"/>
                <a:ea typeface="方正小标宋_GBK" panose="02000000000000000000" charset="-122"/>
                <a:sym typeface="+mn-ea"/>
              </a:rPr>
              <a:t>05</a:t>
            </a:r>
            <a:r>
              <a:rPr lang="zh-CN" altLang="en-US" b="1" dirty="0">
                <a:latin typeface="方正小标宋_GBK" panose="02000000000000000000" charset="-122"/>
                <a:ea typeface="方正小标宋_GBK" panose="02000000000000000000" charset="-122"/>
                <a:sym typeface="+mn-ea"/>
              </a:rPr>
              <a:t>表、 </a:t>
            </a:r>
            <a:r>
              <a:rPr lang="en-US" altLang="zh-CN" b="1" dirty="0">
                <a:latin typeface="方正小标宋_GBK" panose="02000000000000000000" charset="-122"/>
                <a:ea typeface="方正小标宋_GBK" panose="02000000000000000000" charset="-122"/>
                <a:sym typeface="+mn-ea"/>
              </a:rPr>
              <a:t>08</a:t>
            </a:r>
            <a:r>
              <a:rPr lang="zh-CN" altLang="en-US" b="1" dirty="0">
                <a:latin typeface="方正小标宋_GBK" panose="02000000000000000000" charset="-122"/>
                <a:ea typeface="方正小标宋_GBK" panose="02000000000000000000" charset="-122"/>
                <a:sym typeface="+mn-ea"/>
              </a:rPr>
              <a:t>表、</a:t>
            </a:r>
            <a:r>
              <a:rPr lang="en-US" altLang="zh-CN" b="1" dirty="0">
                <a:latin typeface="方正小标宋_GBK" panose="02000000000000000000" charset="-122"/>
                <a:ea typeface="方正小标宋_GBK" panose="02000000000000000000" charset="-122"/>
                <a:sym typeface="+mn-ea"/>
              </a:rPr>
              <a:t>10</a:t>
            </a:r>
            <a:r>
              <a:rPr lang="zh-CN" altLang="en-US" b="1" dirty="0">
                <a:latin typeface="方正小标宋_GBK" panose="02000000000000000000" charset="-122"/>
                <a:ea typeface="方正小标宋_GBK" panose="02000000000000000000" charset="-122"/>
                <a:sym typeface="+mn-ea"/>
              </a:rPr>
              <a:t>表</a:t>
            </a:r>
            <a:r>
              <a:rPr sz="1800" b="1" dirty="0">
                <a:latin typeface="方正小标宋_GBK" panose="02000000000000000000" charset="-122"/>
                <a:ea typeface="方正小标宋_GBK" panose="02000000000000000000" charset="-122"/>
                <a:sym typeface="+mn-ea"/>
              </a:rPr>
              <a:t>）</a:t>
            </a:r>
            <a:endParaRPr sz="1800" b="1" dirty="0">
              <a:latin typeface="方正小标宋_GBK" panose="02000000000000000000" charset="-122"/>
              <a:ea typeface="方正小标宋_GBK" panose="02000000000000000000" charset="-122"/>
              <a:sym typeface="+mn-ea"/>
            </a:endParaRPr>
          </a:p>
        </p:txBody>
      </p:sp>
      <p:sp>
        <p:nvSpPr>
          <p:cNvPr id="118790" name="Rectangle 3"/>
          <p:cNvSpPr txBox="1">
            <a:spLocks noChangeArrowheads="1"/>
          </p:cNvSpPr>
          <p:nvPr/>
        </p:nvSpPr>
        <p:spPr bwMode="auto">
          <a:xfrm>
            <a:off x="1804669" y="1417955"/>
            <a:ext cx="721550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indent="457200" eaLnBrk="1" hangingPunct="1">
              <a:lnSpc>
                <a:spcPct val="150000"/>
              </a:lnSpc>
            </a:pPr>
            <a:endParaRPr lang="en-US" altLang="zh-CN" b="1" dirty="0">
              <a:solidFill>
                <a:srgbClr val="114F95"/>
              </a:solidFill>
              <a:latin typeface="微软雅黑" panose="020B0503020204020204" charset="-122"/>
              <a:ea typeface="微软雅黑" panose="020B0503020204020204" charset="-122"/>
            </a:endParaRPr>
          </a:p>
          <a:p>
            <a:pPr eaLnBrk="1" hangingPunct="1">
              <a:lnSpc>
                <a:spcPct val="200000"/>
              </a:lnSpc>
            </a:pPr>
            <a:r>
              <a:rPr lang="en-US" altLang="zh-CN" b="1" dirty="0">
                <a:solidFill>
                  <a:srgbClr val="114F95"/>
                </a:solidFill>
                <a:latin typeface="微软雅黑" panose="020B0503020204020204" charset="-122"/>
                <a:ea typeface="微软雅黑" panose="020B0503020204020204" charset="-122"/>
              </a:rPr>
              <a:t>    Z05</a:t>
            </a:r>
            <a:r>
              <a:rPr lang="zh-CN" altLang="en-US" b="1" dirty="0">
                <a:solidFill>
                  <a:srgbClr val="114F95"/>
                </a:solidFill>
                <a:latin typeface="微软雅黑" panose="020B0503020204020204" charset="-122"/>
                <a:ea typeface="微软雅黑" panose="020B0503020204020204" charset="-122"/>
              </a:rPr>
              <a:t>、</a:t>
            </a:r>
            <a:r>
              <a:rPr lang="en-US" altLang="zh-CN" b="1" dirty="0">
                <a:solidFill>
                  <a:srgbClr val="114F95"/>
                </a:solidFill>
                <a:latin typeface="微软雅黑" panose="020B0503020204020204" charset="-122"/>
                <a:ea typeface="微软雅黑" panose="020B0503020204020204" charset="-122"/>
              </a:rPr>
              <a:t>Z08</a:t>
            </a:r>
            <a:r>
              <a:rPr lang="zh-CN" altLang="en-US" b="1" dirty="0">
                <a:solidFill>
                  <a:srgbClr val="114F95"/>
                </a:solidFill>
                <a:latin typeface="微软雅黑" panose="020B0503020204020204" charset="-122"/>
                <a:ea typeface="微软雅黑" panose="020B0503020204020204" charset="-122"/>
              </a:rPr>
              <a:t>、</a:t>
            </a:r>
            <a:r>
              <a:rPr lang="en-US" altLang="zh-CN" b="1" dirty="0">
                <a:solidFill>
                  <a:srgbClr val="114F95"/>
                </a:solidFill>
                <a:latin typeface="微软雅黑" panose="020B0503020204020204" charset="-122"/>
                <a:ea typeface="微软雅黑" panose="020B0503020204020204" charset="-122"/>
              </a:rPr>
              <a:t>Z10</a:t>
            </a:r>
            <a:r>
              <a:rPr lang="zh-CN" altLang="en-US" b="1" dirty="0">
                <a:solidFill>
                  <a:srgbClr val="114F95"/>
                </a:solidFill>
                <a:latin typeface="微软雅黑" panose="020B0503020204020204" charset="-122"/>
                <a:ea typeface="微软雅黑" panose="020B0503020204020204" charset="-122"/>
              </a:rPr>
              <a:t>三表均为</a:t>
            </a:r>
            <a:r>
              <a:rPr lang="zh-CN" altLang="en-US" b="1" dirty="0">
                <a:solidFill>
                  <a:srgbClr val="FF0000"/>
                </a:solidFill>
                <a:latin typeface="微软雅黑" panose="020B0503020204020204" charset="-122"/>
                <a:ea typeface="微软雅黑" panose="020B0503020204020204" charset="-122"/>
              </a:rPr>
              <a:t>自动生成</a:t>
            </a:r>
            <a:r>
              <a:rPr lang="zh-CN" altLang="en-US" b="1" dirty="0">
                <a:solidFill>
                  <a:srgbClr val="114F95"/>
                </a:solidFill>
                <a:latin typeface="微软雅黑" panose="020B0503020204020204" charset="-122"/>
                <a:ea typeface="微软雅黑" panose="020B0503020204020204" charset="-122"/>
              </a:rPr>
              <a:t>表，由后续的明细表生成</a:t>
            </a:r>
            <a:endParaRPr lang="en-US" altLang="zh-CN" b="1" dirty="0">
              <a:solidFill>
                <a:srgbClr val="114F95"/>
              </a:solidFill>
              <a:latin typeface="微软雅黑" panose="020B0503020204020204" charset="-122"/>
              <a:ea typeface="微软雅黑" panose="020B0503020204020204" charset="-122"/>
            </a:endParaRPr>
          </a:p>
          <a:p>
            <a:pPr marL="742950" lvl="1" indent="-285750" eaLnBrk="1" hangingPunct="1">
              <a:lnSpc>
                <a:spcPct val="200000"/>
              </a:lnSpc>
              <a:buFont typeface="Wingdings" panose="05000000000000000000" pitchFamily="2" charset="2"/>
              <a:buChar char="ü"/>
            </a:pPr>
            <a:r>
              <a:rPr lang="en-US" altLang="zh-CN" b="1" dirty="0">
                <a:solidFill>
                  <a:srgbClr val="114F95"/>
                </a:solidFill>
                <a:latin typeface="微软雅黑" panose="020B0503020204020204" charset="-122"/>
                <a:ea typeface="微软雅黑" panose="020B0503020204020204" charset="-122"/>
              </a:rPr>
              <a:t>    Z05</a:t>
            </a:r>
            <a:r>
              <a:rPr lang="zh-CN" altLang="en-US" b="1" dirty="0">
                <a:solidFill>
                  <a:srgbClr val="114F95"/>
                </a:solidFill>
                <a:latin typeface="微软雅黑" panose="020B0503020204020204" charset="-122"/>
                <a:ea typeface="微软雅黑" panose="020B0503020204020204" charset="-122"/>
              </a:rPr>
              <a:t>表：为全口径，含基本支出、项目支出、和经营支出表</a:t>
            </a:r>
            <a:endParaRPr lang="en-US" altLang="zh-CN" b="1" dirty="0">
              <a:solidFill>
                <a:srgbClr val="114F95"/>
              </a:solidFill>
              <a:latin typeface="微软雅黑" panose="020B0503020204020204" charset="-122"/>
              <a:ea typeface="微软雅黑" panose="020B0503020204020204" charset="-122"/>
            </a:endParaRPr>
          </a:p>
          <a:p>
            <a:pPr marL="742950" lvl="1" indent="-285750" eaLnBrk="1" hangingPunct="1">
              <a:lnSpc>
                <a:spcPct val="200000"/>
              </a:lnSpc>
              <a:buFont typeface="Wingdings" panose="05000000000000000000" pitchFamily="2" charset="2"/>
              <a:buChar char="ü"/>
            </a:pPr>
            <a:r>
              <a:rPr lang="en-US" altLang="zh-CN" b="1" dirty="0">
                <a:solidFill>
                  <a:srgbClr val="114F95"/>
                </a:solidFill>
                <a:latin typeface="微软雅黑" panose="020B0503020204020204" charset="-122"/>
                <a:ea typeface="微软雅黑" panose="020B0503020204020204" charset="-122"/>
              </a:rPr>
              <a:t>    Z08</a:t>
            </a:r>
            <a:r>
              <a:rPr lang="zh-CN" altLang="en-US" b="1" dirty="0">
                <a:solidFill>
                  <a:srgbClr val="114F95"/>
                </a:solidFill>
                <a:latin typeface="微软雅黑" panose="020B0503020204020204" charset="-122"/>
                <a:ea typeface="微软雅黑" panose="020B0503020204020204" charset="-122"/>
              </a:rPr>
              <a:t>和</a:t>
            </a:r>
            <a:r>
              <a:rPr lang="en-US" altLang="zh-CN" b="1" dirty="0">
                <a:solidFill>
                  <a:srgbClr val="114F95"/>
                </a:solidFill>
                <a:latin typeface="微软雅黑" panose="020B0503020204020204" charset="-122"/>
                <a:ea typeface="微软雅黑" panose="020B0503020204020204" charset="-122"/>
              </a:rPr>
              <a:t>Z10</a:t>
            </a:r>
            <a:r>
              <a:rPr lang="zh-CN" altLang="en-US" b="1" dirty="0">
                <a:solidFill>
                  <a:srgbClr val="114F95"/>
                </a:solidFill>
                <a:latin typeface="微软雅黑" panose="020B0503020204020204" charset="-122"/>
                <a:ea typeface="微软雅黑" panose="020B0503020204020204" charset="-122"/>
              </a:rPr>
              <a:t>表：仅含基本支出和项目支出表。</a:t>
            </a:r>
            <a:endParaRPr lang="zh-CN" altLang="en-US" b="1"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336550" y="1366195"/>
            <a:ext cx="1223645" cy="2961640"/>
            <a:chOff x="10727" y="1484313"/>
            <a:chExt cx="1619474" cy="5777627"/>
          </a:xfrm>
        </p:grpSpPr>
        <p:sp>
          <p:nvSpPr>
            <p:cNvPr id="8" name="矩形 7"/>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3024105"/>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矩形 11"/>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3" name="TextBox 12"/>
          <p:cNvSpPr txBox="1"/>
          <p:nvPr/>
        </p:nvSpPr>
        <p:spPr>
          <a:xfrm>
            <a:off x="8153400" y="616580"/>
            <a:ext cx="866775" cy="261610"/>
          </a:xfrm>
          <a:prstGeom prst="rect">
            <a:avLst/>
          </a:prstGeom>
          <a:noFill/>
        </p:spPr>
        <p:txBody>
          <a:bodyPr wrap="square" rtlCol="0">
            <a:spAutoFit/>
          </a:bodyPr>
          <a:lstStyle/>
          <a:p>
            <a:r>
              <a:rPr lang="zh-CN" altLang="en-US" sz="1100" b="1" dirty="0"/>
              <a:t>报表第</a:t>
            </a:r>
            <a:r>
              <a:rPr lang="en-US" altLang="zh-CN" sz="1100" b="1" dirty="0"/>
              <a:t>8</a:t>
            </a:r>
            <a:r>
              <a:rPr lang="zh-CN" altLang="en-US" sz="1100" b="1" dirty="0"/>
              <a:t>页</a:t>
            </a:r>
            <a:endParaRPr lang="zh-CN" altLang="en-US" sz="1100" b="1"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15" name="组合 14"/>
          <p:cNvGrpSpPr/>
          <p:nvPr/>
        </p:nvGrpSpPr>
        <p:grpSpPr>
          <a:xfrm>
            <a:off x="285750" y="1317935"/>
            <a:ext cx="1223645" cy="2961640"/>
            <a:chOff x="10727" y="1484313"/>
            <a:chExt cx="1619474" cy="5777627"/>
          </a:xfrm>
        </p:grpSpPr>
        <p:sp>
          <p:nvSpPr>
            <p:cNvPr id="9" name="矩形 8"/>
            <p:cNvSpPr/>
            <p:nvPr/>
          </p:nvSpPr>
          <p:spPr>
            <a:xfrm>
              <a:off x="10727" y="1484313"/>
              <a:ext cx="1619474"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矩形 10"/>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矩形 11"/>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矩形 2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4" name="副标题 5"/>
          <p:cNvSpPr txBox="1"/>
          <p:nvPr/>
        </p:nvSpPr>
        <p:spPr>
          <a:xfrm>
            <a:off x="4349397" y="247024"/>
            <a:ext cx="4794603" cy="523220"/>
          </a:xfrm>
          <a:prstGeom prst="rect">
            <a:avLst/>
          </a:prstGeom>
          <a:noFill/>
          <a:ln w="9525">
            <a:noFill/>
          </a:ln>
        </p:spPr>
        <p:txBody>
          <a:bodyPr vert="horz" wrap="square" rtlCol="0" anchor="ctr" anchorCtr="0">
            <a:spAutoFit/>
            <a:scene3d>
              <a:camera prst="orthographicFront"/>
              <a:lightRig rig="threePt" dir="t"/>
            </a:scene3d>
            <a:sp3d contourW="12700"/>
          </a:bodyPr>
          <a:lstStyle>
            <a:lvl1pPr marL="0" marR="0" lvl="0" indent="-257175" algn="l" defTabSz="914400" rtl="0" eaLnBrk="1" fontAlgn="auto" latinLnBrk="0" hangingPunct="1">
              <a:lnSpc>
                <a:spcPct val="100000"/>
              </a:lnSpc>
              <a:spcBef>
                <a:spcPts val="0"/>
              </a:spcBef>
              <a:spcAft>
                <a:spcPts val="0"/>
              </a:spcAft>
              <a:buClrTx/>
              <a:buSzTx/>
              <a:buFontTx/>
              <a:buNone/>
              <a:defRPr sz="1800" kern="1200">
                <a:solidFill>
                  <a:schemeClr val="tx1"/>
                </a:solidFill>
                <a:latin typeface="方正公文小标宋" panose="02000500000000000000" charset="-122"/>
                <a:ea typeface="方正公文小标宋" panose="02000500000000000000" charset="-122"/>
                <a:cs typeface="+mn-cs"/>
              </a:defRPr>
            </a:lvl1pPr>
            <a:lvl2pPr marL="557530" lvl="1" indent="-214630" algn="l" rtl="0" fontAlgn="base">
              <a:spcBef>
                <a:spcPct val="15000"/>
              </a:spcBef>
              <a:spcAft>
                <a:spcPct val="0"/>
              </a:spcAft>
              <a:buChar char="–"/>
              <a:defRPr sz="2100" kern="1200">
                <a:solidFill>
                  <a:schemeClr val="tx1"/>
                </a:solidFill>
                <a:latin typeface="+mn-lt"/>
                <a:ea typeface="+mn-ea"/>
                <a:cs typeface="+mn-cs"/>
              </a:defRPr>
            </a:lvl2pPr>
            <a:lvl3pPr marL="857250" lvl="2" indent="-171450" algn="l" rtl="0" fontAlgn="base">
              <a:spcBef>
                <a:spcPct val="15000"/>
              </a:spcBef>
              <a:spcAft>
                <a:spcPct val="0"/>
              </a:spcAft>
              <a:buChar char="•"/>
              <a:defRPr sz="1800" kern="1200">
                <a:solidFill>
                  <a:schemeClr val="tx1"/>
                </a:solidFill>
                <a:latin typeface="+mn-lt"/>
                <a:ea typeface="+mn-ea"/>
                <a:cs typeface="+mn-cs"/>
              </a:defRPr>
            </a:lvl3pPr>
            <a:lvl4pPr marL="1200150" lvl="3" indent="-171450" algn="l" rtl="0" fontAlgn="base">
              <a:spcBef>
                <a:spcPct val="15000"/>
              </a:spcBef>
              <a:spcAft>
                <a:spcPct val="0"/>
              </a:spcAft>
              <a:buChar char="–"/>
              <a:defRPr sz="1500" kern="1200">
                <a:solidFill>
                  <a:schemeClr val="tx1"/>
                </a:solidFill>
                <a:latin typeface="+mn-lt"/>
                <a:ea typeface="+mn-ea"/>
                <a:cs typeface="+mn-cs"/>
              </a:defRPr>
            </a:lvl4pPr>
            <a:lvl5pPr marL="1543050" lvl="4" indent="-171450" algn="l" rtl="0" fontAlgn="base">
              <a:spcBef>
                <a:spcPct val="15000"/>
              </a:spcBef>
              <a:spcAft>
                <a:spcPct val="0"/>
              </a:spcAft>
              <a:buChar char="»"/>
              <a:defRPr sz="1500" kern="120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a:lstStyle>
          <a:p>
            <a:pPr algn="ctr"/>
            <a:r>
              <a:rPr lang="zh-CN" altLang="en-US" sz="1400" b="1" dirty="0">
                <a:latin typeface="方正小标宋_GBK" panose="02000000000000000000" charset="-122"/>
                <a:ea typeface="方正小标宋_GBK" panose="02000000000000000000" charset="-122"/>
                <a:sym typeface="+mn-ea"/>
              </a:rPr>
              <a:t>支出决算明细表（财决</a:t>
            </a:r>
            <a:r>
              <a:rPr lang="en-US" altLang="zh-CN" sz="1400" b="1" dirty="0">
                <a:latin typeface="方正小标宋_GBK" panose="02000000000000000000" charset="-122"/>
                <a:ea typeface="方正小标宋_GBK" panose="02000000000000000000" charset="-122"/>
                <a:sym typeface="+mn-ea"/>
              </a:rPr>
              <a:t>Z05-1</a:t>
            </a:r>
            <a:r>
              <a:rPr lang="zh-CN" altLang="en-US" sz="1400" b="1" dirty="0">
                <a:latin typeface="方正小标宋_GBK" panose="02000000000000000000" charset="-122"/>
                <a:ea typeface="方正小标宋_GBK" panose="02000000000000000000" charset="-122"/>
                <a:sym typeface="+mn-ea"/>
              </a:rPr>
              <a:t>、</a:t>
            </a:r>
            <a:r>
              <a:rPr lang="en-US" altLang="zh-CN" sz="1400" b="1" dirty="0">
                <a:latin typeface="方正小标宋_GBK" panose="02000000000000000000" charset="-122"/>
                <a:ea typeface="方正小标宋_GBK" panose="02000000000000000000" charset="-122"/>
                <a:sym typeface="+mn-ea"/>
              </a:rPr>
              <a:t>Z05-2</a:t>
            </a:r>
            <a:r>
              <a:rPr lang="zh-CN" altLang="en-US" sz="1400" b="1" dirty="0">
                <a:latin typeface="方正小标宋_GBK" panose="02000000000000000000" charset="-122"/>
                <a:ea typeface="方正小标宋_GBK" panose="02000000000000000000" charset="-122"/>
                <a:sym typeface="+mn-ea"/>
              </a:rPr>
              <a:t>、</a:t>
            </a:r>
            <a:r>
              <a:rPr lang="en-US" altLang="zh-CN" sz="1400" b="1" dirty="0">
                <a:latin typeface="方正小标宋_GBK" panose="02000000000000000000" charset="-122"/>
                <a:ea typeface="方正小标宋_GBK" panose="02000000000000000000" charset="-122"/>
                <a:sym typeface="+mn-ea"/>
              </a:rPr>
              <a:t>Z05-3</a:t>
            </a:r>
            <a:r>
              <a:rPr lang="zh-CN" altLang="en-US" sz="1400" b="1" dirty="0">
                <a:latin typeface="方正小标宋_GBK" panose="02000000000000000000" charset="-122"/>
                <a:ea typeface="方正小标宋_GBK" panose="02000000000000000000" charset="-122"/>
                <a:sym typeface="+mn-ea"/>
              </a:rPr>
              <a:t>表）</a:t>
            </a:r>
            <a:endParaRPr lang="zh-CN" altLang="en-US" sz="1400" b="1" dirty="0">
              <a:latin typeface="方正小标宋_GBK" panose="02000000000000000000" charset="-122"/>
              <a:ea typeface="方正小标宋_GBK" panose="02000000000000000000" charset="-122"/>
              <a:sym typeface="+mn-ea"/>
            </a:endParaRPr>
          </a:p>
          <a:p>
            <a:pPr algn="ctr"/>
            <a:r>
              <a:rPr lang="zh-CN" altLang="en-US" sz="1400" b="1" dirty="0">
                <a:latin typeface="方正小标宋_GBK" panose="02000000000000000000" charset="-122"/>
                <a:ea typeface="方正小标宋_GBK" panose="02000000000000000000" charset="-122"/>
              </a:rPr>
              <a:t>（同</a:t>
            </a:r>
            <a:r>
              <a:rPr lang="en-US" altLang="zh-CN" sz="1400" b="1" dirty="0">
                <a:latin typeface="方正小标宋_GBK" panose="02000000000000000000" charset="-122"/>
                <a:ea typeface="方正小标宋_GBK" panose="02000000000000000000" charset="-122"/>
              </a:rPr>
              <a:t>Z08-1</a:t>
            </a:r>
            <a:r>
              <a:rPr lang="zh-CN" altLang="en-US" sz="1400" b="1" dirty="0">
                <a:latin typeface="方正小标宋_GBK" panose="02000000000000000000" charset="-122"/>
                <a:ea typeface="方正小标宋_GBK" panose="02000000000000000000" charset="-122"/>
              </a:rPr>
              <a:t>、</a:t>
            </a:r>
            <a:r>
              <a:rPr lang="en-US" altLang="zh-CN" sz="1400" b="1" dirty="0">
                <a:latin typeface="方正小标宋_GBK" panose="02000000000000000000" charset="-122"/>
                <a:ea typeface="方正小标宋_GBK" panose="02000000000000000000" charset="-122"/>
              </a:rPr>
              <a:t>Z08-2</a:t>
            </a:r>
            <a:r>
              <a:rPr lang="zh-CN" altLang="en-US" sz="1400" b="1" dirty="0">
                <a:latin typeface="方正小标宋_GBK" panose="02000000000000000000" charset="-122"/>
                <a:ea typeface="方正小标宋_GBK" panose="02000000000000000000" charset="-122"/>
              </a:rPr>
              <a:t>、</a:t>
            </a:r>
            <a:r>
              <a:rPr lang="en-US" altLang="zh-CN" sz="1400" b="1" dirty="0">
                <a:latin typeface="方正小标宋_GBK" panose="02000000000000000000" charset="-122"/>
                <a:ea typeface="方正小标宋_GBK" panose="02000000000000000000" charset="-122"/>
              </a:rPr>
              <a:t>Z10-1</a:t>
            </a:r>
            <a:r>
              <a:rPr lang="zh-CN" altLang="en-US" sz="1400" b="1" dirty="0">
                <a:latin typeface="方正小标宋_GBK" panose="02000000000000000000" charset="-122"/>
                <a:ea typeface="方正小标宋_GBK" panose="02000000000000000000" charset="-122"/>
              </a:rPr>
              <a:t>、</a:t>
            </a:r>
            <a:r>
              <a:rPr lang="en-US" altLang="zh-CN" sz="1400" b="1" dirty="0">
                <a:latin typeface="方正小标宋_GBK" panose="02000000000000000000" charset="-122"/>
                <a:ea typeface="方正小标宋_GBK" panose="02000000000000000000" charset="-122"/>
              </a:rPr>
              <a:t>Z10-2</a:t>
            </a:r>
            <a:r>
              <a:rPr lang="zh-CN" altLang="en-US" sz="1400" b="1" dirty="0">
                <a:latin typeface="方正小标宋_GBK" panose="02000000000000000000" charset="-122"/>
                <a:ea typeface="方正小标宋_GBK" panose="02000000000000000000" charset="-122"/>
              </a:rPr>
              <a:t>表）</a:t>
            </a:r>
            <a:endParaRPr lang="zh-CN" altLang="en-US" sz="1400" b="1" dirty="0">
              <a:latin typeface="方正小标宋_GBK" panose="02000000000000000000" charset="-122"/>
              <a:ea typeface="方正小标宋_GBK" panose="02000000000000000000" charset="-122"/>
            </a:endParaRPr>
          </a:p>
        </p:txBody>
      </p:sp>
      <p:sp>
        <p:nvSpPr>
          <p:cNvPr id="16" name="标题 4"/>
          <p:cNvSpPr txBox="1"/>
          <p:nvPr/>
        </p:nvSpPr>
        <p:spPr>
          <a:xfrm>
            <a:off x="142875" y="308189"/>
            <a:ext cx="4303395" cy="415498"/>
          </a:xfrm>
          <a:prstGeom prst="rect">
            <a:avLst/>
          </a:prstGeom>
          <a:noFill/>
          <a:ln w="9525">
            <a:noFill/>
          </a:ln>
        </p:spPr>
        <p:txBody>
          <a:bodyPr wrap="square" anchor="ctr" anchorCtr="0">
            <a:spAutoFit/>
            <a:scene3d>
              <a:camera prst="orthographicFront"/>
              <a:lightRig rig="threePt" dir="t"/>
            </a:scene3d>
            <a:sp3d contourW="12700"/>
          </a:bodyPr>
          <a:lstStyle>
            <a:lvl1pPr marL="0" marR="0" algn="l" defTabSz="914400" rtl="0" eaLnBrk="1" fontAlgn="auto" latinLnBrk="0" hangingPunct="1">
              <a:lnSpc>
                <a:spcPct val="100000"/>
              </a:lnSpc>
              <a:spcBef>
                <a:spcPts val="0"/>
              </a:spcBef>
              <a:spcAft>
                <a:spcPts val="0"/>
              </a:spcAft>
              <a:buClrTx/>
              <a:buSzTx/>
              <a:buFontTx/>
              <a:buNone/>
              <a:defRPr sz="2000" b="1" kern="1200">
                <a:solidFill>
                  <a:schemeClr val="bg1"/>
                </a:solidFill>
                <a:latin typeface="华文中宋" panose="02010600040101010101" pitchFamily="2" charset="-122"/>
                <a:ea typeface="华文中宋" panose="02010600040101010101" pitchFamily="2" charset="-122"/>
                <a:cs typeface="+mj-cs"/>
              </a:defRPr>
            </a:lvl1pPr>
            <a:lvl2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pPr>
              <a:defRPr/>
            </a:pPr>
            <a:r>
              <a:rPr lang="zh-CN" altLang="en-US">
                <a:cs typeface="经典综艺体简" pitchFamily="49" charset="-122"/>
              </a:rPr>
              <a:t>（三）决算报表</a:t>
            </a:r>
            <a:endParaRPr lang="zh-CN" altLang="en-US" dirty="0">
              <a:cs typeface="经典综艺体简" pitchFamily="49" charset="-122"/>
            </a:endParaRPr>
          </a:p>
        </p:txBody>
      </p:sp>
      <p:sp>
        <p:nvSpPr>
          <p:cNvPr id="13" name="TextBox 12"/>
          <p:cNvSpPr txBox="1"/>
          <p:nvPr/>
        </p:nvSpPr>
        <p:spPr>
          <a:xfrm>
            <a:off x="8100060" y="616580"/>
            <a:ext cx="920115" cy="261610"/>
          </a:xfrm>
          <a:prstGeom prst="rect">
            <a:avLst/>
          </a:prstGeom>
          <a:noFill/>
        </p:spPr>
        <p:txBody>
          <a:bodyPr wrap="square" rtlCol="0">
            <a:spAutoFit/>
          </a:bodyPr>
          <a:lstStyle/>
          <a:p>
            <a:r>
              <a:rPr lang="zh-CN" altLang="en-US" sz="1100" b="1" dirty="0"/>
              <a:t>报表第</a:t>
            </a:r>
            <a:r>
              <a:rPr lang="en-US" altLang="zh-CN" sz="1100" b="1" dirty="0"/>
              <a:t>11</a:t>
            </a:r>
            <a:r>
              <a:rPr lang="zh-CN" altLang="en-US" sz="1100" b="1" dirty="0"/>
              <a:t>页</a:t>
            </a:r>
            <a:endParaRPr lang="zh-CN" altLang="en-US" sz="1100" b="1" dirty="0"/>
          </a:p>
        </p:txBody>
      </p:sp>
      <p:grpSp>
        <p:nvGrpSpPr>
          <p:cNvPr id="17" name="object 16"/>
          <p:cNvGrpSpPr/>
          <p:nvPr/>
        </p:nvGrpSpPr>
        <p:grpSpPr>
          <a:xfrm>
            <a:off x="2034597" y="1112676"/>
            <a:ext cx="6720840" cy="3769654"/>
            <a:chOff x="2441067" y="1121283"/>
            <a:chExt cx="8689340" cy="5068570"/>
          </a:xfrm>
        </p:grpSpPr>
        <p:pic>
          <p:nvPicPr>
            <p:cNvPr id="18" name="object 17"/>
            <p:cNvPicPr/>
            <p:nvPr/>
          </p:nvPicPr>
          <p:blipFill>
            <a:blip r:embed="rId1" cstate="print"/>
            <a:stretch>
              <a:fillRect/>
            </a:stretch>
          </p:blipFill>
          <p:spPr>
            <a:xfrm>
              <a:off x="2450592" y="1130808"/>
              <a:ext cx="6940296" cy="3819144"/>
            </a:xfrm>
            <a:prstGeom prst="rect">
              <a:avLst/>
            </a:prstGeom>
          </p:spPr>
        </p:pic>
        <p:sp>
          <p:nvSpPr>
            <p:cNvPr id="19" name="object 18"/>
            <p:cNvSpPr/>
            <p:nvPr/>
          </p:nvSpPr>
          <p:spPr>
            <a:xfrm>
              <a:off x="2441067" y="1121283"/>
              <a:ext cx="6959600" cy="3838575"/>
            </a:xfrm>
            <a:custGeom>
              <a:avLst/>
              <a:gdLst/>
              <a:ahLst/>
              <a:cxnLst/>
              <a:rect l="l" t="t" r="r" b="b"/>
              <a:pathLst>
                <a:path w="6959600" h="3838575">
                  <a:moveTo>
                    <a:pt x="6954583" y="3838193"/>
                  </a:moveTo>
                  <a:lnTo>
                    <a:pt x="4762" y="3838193"/>
                  </a:lnTo>
                  <a:lnTo>
                    <a:pt x="3289" y="3837965"/>
                  </a:lnTo>
                  <a:lnTo>
                    <a:pt x="1968" y="3837279"/>
                  </a:lnTo>
                  <a:lnTo>
                    <a:pt x="914" y="3836225"/>
                  </a:lnTo>
                  <a:lnTo>
                    <a:pt x="228" y="3834904"/>
                  </a:lnTo>
                  <a:lnTo>
                    <a:pt x="0" y="3833431"/>
                  </a:lnTo>
                  <a:lnTo>
                    <a:pt x="0" y="4762"/>
                  </a:lnTo>
                  <a:lnTo>
                    <a:pt x="4762" y="0"/>
                  </a:lnTo>
                  <a:lnTo>
                    <a:pt x="6954583" y="0"/>
                  </a:lnTo>
                  <a:lnTo>
                    <a:pt x="6959346" y="4762"/>
                  </a:lnTo>
                  <a:lnTo>
                    <a:pt x="9525" y="4762"/>
                  </a:lnTo>
                  <a:lnTo>
                    <a:pt x="4762" y="9524"/>
                  </a:lnTo>
                  <a:lnTo>
                    <a:pt x="9525" y="9524"/>
                  </a:lnTo>
                  <a:lnTo>
                    <a:pt x="9525" y="3828668"/>
                  </a:lnTo>
                  <a:lnTo>
                    <a:pt x="4762" y="3828668"/>
                  </a:lnTo>
                  <a:lnTo>
                    <a:pt x="9525" y="3833431"/>
                  </a:lnTo>
                  <a:lnTo>
                    <a:pt x="6959346" y="3833431"/>
                  </a:lnTo>
                  <a:lnTo>
                    <a:pt x="6959117" y="3834904"/>
                  </a:lnTo>
                  <a:lnTo>
                    <a:pt x="6958431" y="3836225"/>
                  </a:lnTo>
                  <a:lnTo>
                    <a:pt x="6957377" y="3837279"/>
                  </a:lnTo>
                  <a:lnTo>
                    <a:pt x="6956056" y="3837965"/>
                  </a:lnTo>
                  <a:lnTo>
                    <a:pt x="6954583" y="3838193"/>
                  </a:lnTo>
                  <a:close/>
                </a:path>
                <a:path w="6959600" h="3838575">
                  <a:moveTo>
                    <a:pt x="9525" y="9524"/>
                  </a:moveTo>
                  <a:lnTo>
                    <a:pt x="4762" y="9524"/>
                  </a:lnTo>
                  <a:lnTo>
                    <a:pt x="9525" y="4762"/>
                  </a:lnTo>
                  <a:lnTo>
                    <a:pt x="9525" y="9524"/>
                  </a:lnTo>
                  <a:close/>
                </a:path>
                <a:path w="6959600" h="3838575">
                  <a:moveTo>
                    <a:pt x="6949821" y="9524"/>
                  </a:moveTo>
                  <a:lnTo>
                    <a:pt x="9525" y="9524"/>
                  </a:lnTo>
                  <a:lnTo>
                    <a:pt x="9525" y="4762"/>
                  </a:lnTo>
                  <a:lnTo>
                    <a:pt x="6949821" y="4762"/>
                  </a:lnTo>
                  <a:lnTo>
                    <a:pt x="6949821" y="9524"/>
                  </a:lnTo>
                  <a:close/>
                </a:path>
                <a:path w="6959600" h="3838575">
                  <a:moveTo>
                    <a:pt x="6949821" y="3833431"/>
                  </a:moveTo>
                  <a:lnTo>
                    <a:pt x="6949821" y="4762"/>
                  </a:lnTo>
                  <a:lnTo>
                    <a:pt x="6954583" y="9524"/>
                  </a:lnTo>
                  <a:lnTo>
                    <a:pt x="6959346" y="9524"/>
                  </a:lnTo>
                  <a:lnTo>
                    <a:pt x="6959346" y="3828668"/>
                  </a:lnTo>
                  <a:lnTo>
                    <a:pt x="6954583" y="3828668"/>
                  </a:lnTo>
                  <a:lnTo>
                    <a:pt x="6949821" y="3833431"/>
                  </a:lnTo>
                  <a:close/>
                </a:path>
                <a:path w="6959600" h="3838575">
                  <a:moveTo>
                    <a:pt x="6959346" y="9524"/>
                  </a:moveTo>
                  <a:lnTo>
                    <a:pt x="6954583" y="9524"/>
                  </a:lnTo>
                  <a:lnTo>
                    <a:pt x="6949821" y="4762"/>
                  </a:lnTo>
                  <a:lnTo>
                    <a:pt x="6959346" y="4762"/>
                  </a:lnTo>
                  <a:lnTo>
                    <a:pt x="6959346" y="9524"/>
                  </a:lnTo>
                  <a:close/>
                </a:path>
                <a:path w="6959600" h="3838575">
                  <a:moveTo>
                    <a:pt x="9525" y="3833431"/>
                  </a:moveTo>
                  <a:lnTo>
                    <a:pt x="4762" y="3828668"/>
                  </a:lnTo>
                  <a:lnTo>
                    <a:pt x="9525" y="3828668"/>
                  </a:lnTo>
                  <a:lnTo>
                    <a:pt x="9525" y="3833431"/>
                  </a:lnTo>
                  <a:close/>
                </a:path>
                <a:path w="6959600" h="3838575">
                  <a:moveTo>
                    <a:pt x="6949821" y="3833431"/>
                  </a:moveTo>
                  <a:lnTo>
                    <a:pt x="9525" y="3833431"/>
                  </a:lnTo>
                  <a:lnTo>
                    <a:pt x="9525" y="3828668"/>
                  </a:lnTo>
                  <a:lnTo>
                    <a:pt x="6949821" y="3828668"/>
                  </a:lnTo>
                  <a:lnTo>
                    <a:pt x="6949821" y="3833431"/>
                  </a:lnTo>
                  <a:close/>
                </a:path>
                <a:path w="6959600" h="3838575">
                  <a:moveTo>
                    <a:pt x="6959346" y="3833431"/>
                  </a:moveTo>
                  <a:lnTo>
                    <a:pt x="6949821" y="3833431"/>
                  </a:lnTo>
                  <a:lnTo>
                    <a:pt x="6954583" y="3828668"/>
                  </a:lnTo>
                  <a:lnTo>
                    <a:pt x="6959346" y="3828668"/>
                  </a:lnTo>
                  <a:lnTo>
                    <a:pt x="6959346" y="3833431"/>
                  </a:lnTo>
                  <a:close/>
                </a:path>
              </a:pathLst>
            </a:custGeom>
            <a:solidFill>
              <a:srgbClr val="000000"/>
            </a:solidFill>
          </p:spPr>
          <p:txBody>
            <a:bodyPr wrap="square" lIns="0" tIns="0" rIns="0" bIns="0" rtlCol="0"/>
            <a:lstStyle/>
            <a:p/>
          </p:txBody>
        </p:sp>
        <p:pic>
          <p:nvPicPr>
            <p:cNvPr id="20" name="object 19"/>
            <p:cNvPicPr/>
            <p:nvPr/>
          </p:nvPicPr>
          <p:blipFill>
            <a:blip r:embed="rId2" cstate="print"/>
            <a:stretch>
              <a:fillRect/>
            </a:stretch>
          </p:blipFill>
          <p:spPr>
            <a:xfrm>
              <a:off x="3208020" y="1653540"/>
              <a:ext cx="6950964" cy="3541776"/>
            </a:xfrm>
            <a:prstGeom prst="rect">
              <a:avLst/>
            </a:prstGeom>
          </p:spPr>
        </p:pic>
        <p:sp>
          <p:nvSpPr>
            <p:cNvPr id="22" name="object 20"/>
            <p:cNvSpPr/>
            <p:nvPr/>
          </p:nvSpPr>
          <p:spPr>
            <a:xfrm>
              <a:off x="3198495" y="1644015"/>
              <a:ext cx="6970395" cy="3561079"/>
            </a:xfrm>
            <a:custGeom>
              <a:avLst/>
              <a:gdLst/>
              <a:ahLst/>
              <a:cxnLst/>
              <a:rect l="l" t="t" r="r" b="b"/>
              <a:pathLst>
                <a:path w="6970395" h="3561079">
                  <a:moveTo>
                    <a:pt x="6965251" y="3560826"/>
                  </a:moveTo>
                  <a:lnTo>
                    <a:pt x="4762" y="3560826"/>
                  </a:lnTo>
                  <a:lnTo>
                    <a:pt x="3289" y="3560597"/>
                  </a:lnTo>
                  <a:lnTo>
                    <a:pt x="1968" y="3559911"/>
                  </a:lnTo>
                  <a:lnTo>
                    <a:pt x="914" y="3558857"/>
                  </a:lnTo>
                  <a:lnTo>
                    <a:pt x="228" y="3557536"/>
                  </a:lnTo>
                  <a:lnTo>
                    <a:pt x="0" y="3556063"/>
                  </a:lnTo>
                  <a:lnTo>
                    <a:pt x="0" y="4762"/>
                  </a:lnTo>
                  <a:lnTo>
                    <a:pt x="4762" y="0"/>
                  </a:lnTo>
                  <a:lnTo>
                    <a:pt x="6965251" y="0"/>
                  </a:lnTo>
                  <a:lnTo>
                    <a:pt x="6970013" y="4762"/>
                  </a:lnTo>
                  <a:lnTo>
                    <a:pt x="9525" y="4762"/>
                  </a:lnTo>
                  <a:lnTo>
                    <a:pt x="4762" y="9525"/>
                  </a:lnTo>
                  <a:lnTo>
                    <a:pt x="9525" y="9525"/>
                  </a:lnTo>
                  <a:lnTo>
                    <a:pt x="9525" y="3551301"/>
                  </a:lnTo>
                  <a:lnTo>
                    <a:pt x="4762" y="3551301"/>
                  </a:lnTo>
                  <a:lnTo>
                    <a:pt x="9525" y="3556063"/>
                  </a:lnTo>
                  <a:lnTo>
                    <a:pt x="6970013" y="3556063"/>
                  </a:lnTo>
                  <a:lnTo>
                    <a:pt x="6969785" y="3557536"/>
                  </a:lnTo>
                  <a:lnTo>
                    <a:pt x="6969099" y="3558857"/>
                  </a:lnTo>
                  <a:lnTo>
                    <a:pt x="6968045" y="3559911"/>
                  </a:lnTo>
                  <a:lnTo>
                    <a:pt x="6966724" y="3560597"/>
                  </a:lnTo>
                  <a:lnTo>
                    <a:pt x="6965251" y="3560826"/>
                  </a:lnTo>
                  <a:close/>
                </a:path>
                <a:path w="6970395" h="3561079">
                  <a:moveTo>
                    <a:pt x="9525" y="9525"/>
                  </a:moveTo>
                  <a:lnTo>
                    <a:pt x="4762" y="9525"/>
                  </a:lnTo>
                  <a:lnTo>
                    <a:pt x="9525" y="4762"/>
                  </a:lnTo>
                  <a:lnTo>
                    <a:pt x="9525" y="9525"/>
                  </a:lnTo>
                  <a:close/>
                </a:path>
                <a:path w="6970395" h="3561079">
                  <a:moveTo>
                    <a:pt x="6960488" y="9525"/>
                  </a:moveTo>
                  <a:lnTo>
                    <a:pt x="9525" y="9525"/>
                  </a:lnTo>
                  <a:lnTo>
                    <a:pt x="9525" y="4762"/>
                  </a:lnTo>
                  <a:lnTo>
                    <a:pt x="6960488" y="4762"/>
                  </a:lnTo>
                  <a:lnTo>
                    <a:pt x="6960488" y="9525"/>
                  </a:lnTo>
                  <a:close/>
                </a:path>
                <a:path w="6970395" h="3561079">
                  <a:moveTo>
                    <a:pt x="6960488" y="3556063"/>
                  </a:moveTo>
                  <a:lnTo>
                    <a:pt x="6960488" y="4762"/>
                  </a:lnTo>
                  <a:lnTo>
                    <a:pt x="6965251" y="9525"/>
                  </a:lnTo>
                  <a:lnTo>
                    <a:pt x="6970013" y="9525"/>
                  </a:lnTo>
                  <a:lnTo>
                    <a:pt x="6970013" y="3551301"/>
                  </a:lnTo>
                  <a:lnTo>
                    <a:pt x="6965251" y="3551301"/>
                  </a:lnTo>
                  <a:lnTo>
                    <a:pt x="6960488" y="3556063"/>
                  </a:lnTo>
                  <a:close/>
                </a:path>
                <a:path w="6970395" h="3561079">
                  <a:moveTo>
                    <a:pt x="6970013" y="9525"/>
                  </a:moveTo>
                  <a:lnTo>
                    <a:pt x="6965251" y="9525"/>
                  </a:lnTo>
                  <a:lnTo>
                    <a:pt x="6960488" y="4762"/>
                  </a:lnTo>
                  <a:lnTo>
                    <a:pt x="6970013" y="4762"/>
                  </a:lnTo>
                  <a:lnTo>
                    <a:pt x="6970013" y="9525"/>
                  </a:lnTo>
                  <a:close/>
                </a:path>
                <a:path w="6970395" h="3561079">
                  <a:moveTo>
                    <a:pt x="9525" y="3556063"/>
                  </a:moveTo>
                  <a:lnTo>
                    <a:pt x="4762" y="3551301"/>
                  </a:lnTo>
                  <a:lnTo>
                    <a:pt x="9525" y="3551301"/>
                  </a:lnTo>
                  <a:lnTo>
                    <a:pt x="9525" y="3556063"/>
                  </a:lnTo>
                  <a:close/>
                </a:path>
                <a:path w="6970395" h="3561079">
                  <a:moveTo>
                    <a:pt x="6960488" y="3556063"/>
                  </a:moveTo>
                  <a:lnTo>
                    <a:pt x="9525" y="3556063"/>
                  </a:lnTo>
                  <a:lnTo>
                    <a:pt x="9525" y="3551301"/>
                  </a:lnTo>
                  <a:lnTo>
                    <a:pt x="6960488" y="3551301"/>
                  </a:lnTo>
                  <a:lnTo>
                    <a:pt x="6960488" y="3556063"/>
                  </a:lnTo>
                  <a:close/>
                </a:path>
                <a:path w="6970395" h="3561079">
                  <a:moveTo>
                    <a:pt x="6970013" y="3556063"/>
                  </a:moveTo>
                  <a:lnTo>
                    <a:pt x="6960488" y="3556063"/>
                  </a:lnTo>
                  <a:lnTo>
                    <a:pt x="6965251" y="3551301"/>
                  </a:lnTo>
                  <a:lnTo>
                    <a:pt x="6970013" y="3551301"/>
                  </a:lnTo>
                  <a:lnTo>
                    <a:pt x="6970013" y="3556063"/>
                  </a:lnTo>
                  <a:close/>
                </a:path>
              </a:pathLst>
            </a:custGeom>
            <a:solidFill>
              <a:srgbClr val="000000"/>
            </a:solidFill>
          </p:spPr>
          <p:txBody>
            <a:bodyPr wrap="square" lIns="0" tIns="0" rIns="0" bIns="0" rtlCol="0"/>
            <a:lstStyle/>
            <a:p/>
          </p:txBody>
        </p:sp>
        <p:pic>
          <p:nvPicPr>
            <p:cNvPr id="23" name="object 21"/>
            <p:cNvPicPr/>
            <p:nvPr/>
          </p:nvPicPr>
          <p:blipFill>
            <a:blip r:embed="rId3" cstate="print"/>
            <a:stretch>
              <a:fillRect/>
            </a:stretch>
          </p:blipFill>
          <p:spPr>
            <a:xfrm>
              <a:off x="4102608" y="2052827"/>
              <a:ext cx="7018020" cy="4126991"/>
            </a:xfrm>
            <a:prstGeom prst="rect">
              <a:avLst/>
            </a:prstGeom>
          </p:spPr>
        </p:pic>
        <p:sp>
          <p:nvSpPr>
            <p:cNvPr id="24" name="object 22"/>
            <p:cNvSpPr/>
            <p:nvPr/>
          </p:nvSpPr>
          <p:spPr>
            <a:xfrm>
              <a:off x="4093083" y="2043302"/>
              <a:ext cx="7037070" cy="4146550"/>
            </a:xfrm>
            <a:custGeom>
              <a:avLst/>
              <a:gdLst/>
              <a:ahLst/>
              <a:cxnLst/>
              <a:rect l="l" t="t" r="r" b="b"/>
              <a:pathLst>
                <a:path w="7037070" h="4146550">
                  <a:moveTo>
                    <a:pt x="7032307" y="4146042"/>
                  </a:moveTo>
                  <a:lnTo>
                    <a:pt x="4762" y="4146042"/>
                  </a:lnTo>
                  <a:lnTo>
                    <a:pt x="3289" y="4145813"/>
                  </a:lnTo>
                  <a:lnTo>
                    <a:pt x="1968" y="4145127"/>
                  </a:lnTo>
                  <a:lnTo>
                    <a:pt x="914" y="4144073"/>
                  </a:lnTo>
                  <a:lnTo>
                    <a:pt x="228" y="4142752"/>
                  </a:lnTo>
                  <a:lnTo>
                    <a:pt x="0" y="4141279"/>
                  </a:lnTo>
                  <a:lnTo>
                    <a:pt x="0" y="4762"/>
                  </a:lnTo>
                  <a:lnTo>
                    <a:pt x="4762" y="0"/>
                  </a:lnTo>
                  <a:lnTo>
                    <a:pt x="7032307" y="0"/>
                  </a:lnTo>
                  <a:lnTo>
                    <a:pt x="7037069" y="4762"/>
                  </a:lnTo>
                  <a:lnTo>
                    <a:pt x="9525" y="4762"/>
                  </a:lnTo>
                  <a:lnTo>
                    <a:pt x="4762" y="9525"/>
                  </a:lnTo>
                  <a:lnTo>
                    <a:pt x="9525" y="9525"/>
                  </a:lnTo>
                  <a:lnTo>
                    <a:pt x="9525" y="4136517"/>
                  </a:lnTo>
                  <a:lnTo>
                    <a:pt x="4762" y="4136517"/>
                  </a:lnTo>
                  <a:lnTo>
                    <a:pt x="9525" y="4141279"/>
                  </a:lnTo>
                  <a:lnTo>
                    <a:pt x="7037069" y="4141279"/>
                  </a:lnTo>
                  <a:lnTo>
                    <a:pt x="7036841" y="4142752"/>
                  </a:lnTo>
                  <a:lnTo>
                    <a:pt x="7036155" y="4144073"/>
                  </a:lnTo>
                  <a:lnTo>
                    <a:pt x="7035101" y="4145127"/>
                  </a:lnTo>
                  <a:lnTo>
                    <a:pt x="7033780" y="4145813"/>
                  </a:lnTo>
                  <a:lnTo>
                    <a:pt x="7032307" y="4146042"/>
                  </a:lnTo>
                  <a:close/>
                </a:path>
                <a:path w="7037070" h="4146550">
                  <a:moveTo>
                    <a:pt x="9525" y="9525"/>
                  </a:moveTo>
                  <a:lnTo>
                    <a:pt x="4762" y="9525"/>
                  </a:lnTo>
                  <a:lnTo>
                    <a:pt x="9525" y="4762"/>
                  </a:lnTo>
                  <a:lnTo>
                    <a:pt x="9525" y="9525"/>
                  </a:lnTo>
                  <a:close/>
                </a:path>
                <a:path w="7037070" h="4146550">
                  <a:moveTo>
                    <a:pt x="7027544" y="9525"/>
                  </a:moveTo>
                  <a:lnTo>
                    <a:pt x="9525" y="9525"/>
                  </a:lnTo>
                  <a:lnTo>
                    <a:pt x="9525" y="4762"/>
                  </a:lnTo>
                  <a:lnTo>
                    <a:pt x="7027544" y="4762"/>
                  </a:lnTo>
                  <a:lnTo>
                    <a:pt x="7027544" y="9525"/>
                  </a:lnTo>
                  <a:close/>
                </a:path>
                <a:path w="7037070" h="4146550">
                  <a:moveTo>
                    <a:pt x="7027544" y="4141279"/>
                  </a:moveTo>
                  <a:lnTo>
                    <a:pt x="7027544" y="4762"/>
                  </a:lnTo>
                  <a:lnTo>
                    <a:pt x="7032307" y="9525"/>
                  </a:lnTo>
                  <a:lnTo>
                    <a:pt x="7037069" y="9525"/>
                  </a:lnTo>
                  <a:lnTo>
                    <a:pt x="7037069" y="4136517"/>
                  </a:lnTo>
                  <a:lnTo>
                    <a:pt x="7032307" y="4136517"/>
                  </a:lnTo>
                  <a:lnTo>
                    <a:pt x="7027544" y="4141279"/>
                  </a:lnTo>
                  <a:close/>
                </a:path>
                <a:path w="7037070" h="4146550">
                  <a:moveTo>
                    <a:pt x="7037069" y="9525"/>
                  </a:moveTo>
                  <a:lnTo>
                    <a:pt x="7032307" y="9525"/>
                  </a:lnTo>
                  <a:lnTo>
                    <a:pt x="7027544" y="4762"/>
                  </a:lnTo>
                  <a:lnTo>
                    <a:pt x="7037069" y="4762"/>
                  </a:lnTo>
                  <a:lnTo>
                    <a:pt x="7037069" y="9525"/>
                  </a:lnTo>
                  <a:close/>
                </a:path>
                <a:path w="7037070" h="4146550">
                  <a:moveTo>
                    <a:pt x="9525" y="4141279"/>
                  </a:moveTo>
                  <a:lnTo>
                    <a:pt x="4762" y="4136517"/>
                  </a:lnTo>
                  <a:lnTo>
                    <a:pt x="9525" y="4136517"/>
                  </a:lnTo>
                  <a:lnTo>
                    <a:pt x="9525" y="4141279"/>
                  </a:lnTo>
                  <a:close/>
                </a:path>
                <a:path w="7037070" h="4146550">
                  <a:moveTo>
                    <a:pt x="7027544" y="4141279"/>
                  </a:moveTo>
                  <a:lnTo>
                    <a:pt x="9525" y="4141279"/>
                  </a:lnTo>
                  <a:lnTo>
                    <a:pt x="9525" y="4136517"/>
                  </a:lnTo>
                  <a:lnTo>
                    <a:pt x="7027544" y="4136517"/>
                  </a:lnTo>
                  <a:lnTo>
                    <a:pt x="7027544" y="4141279"/>
                  </a:lnTo>
                  <a:close/>
                </a:path>
                <a:path w="7037070" h="4146550">
                  <a:moveTo>
                    <a:pt x="7037069" y="4141279"/>
                  </a:moveTo>
                  <a:lnTo>
                    <a:pt x="7027544" y="4141279"/>
                  </a:lnTo>
                  <a:lnTo>
                    <a:pt x="7032307" y="4136517"/>
                  </a:lnTo>
                  <a:lnTo>
                    <a:pt x="7037069" y="4136517"/>
                  </a:lnTo>
                  <a:lnTo>
                    <a:pt x="7037069" y="4141279"/>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noProof="0" dirty="0">
                <a:cs typeface="经典综艺体简" pitchFamily="49" charset="-122"/>
                <a:sym typeface="+mn-ea"/>
              </a:rPr>
              <a:t>二</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、2021年度部门决算编报要求</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3952875" y="104508"/>
            <a:ext cx="5140326" cy="646331"/>
          </a:xfrm>
        </p:spPr>
        <p:txBody>
          <a:bodyPr/>
          <a:lstStyle/>
          <a:p>
            <a:pPr algn="ctr"/>
            <a:r>
              <a:rPr lang="zh-CN" altLang="en-US" b="1" dirty="0">
                <a:latin typeface="方正小标宋_GBK" panose="02000000000000000000" charset="-122"/>
                <a:ea typeface="方正小标宋_GBK" panose="02000000000000000000" charset="-122"/>
                <a:sym typeface="+mn-ea"/>
              </a:rPr>
              <a:t>支出决算明细表（财决</a:t>
            </a:r>
            <a:r>
              <a:rPr lang="en-US" altLang="zh-CN" b="1" dirty="0">
                <a:latin typeface="方正小标宋_GBK" panose="02000000000000000000" charset="-122"/>
                <a:ea typeface="方正小标宋_GBK" panose="02000000000000000000" charset="-122"/>
                <a:sym typeface="+mn-ea"/>
              </a:rPr>
              <a:t>Z05-1</a:t>
            </a:r>
            <a:r>
              <a:rPr lang="zh-CN" altLang="en-US" b="1" dirty="0">
                <a:latin typeface="方正小标宋_GBK" panose="02000000000000000000" charset="-122"/>
                <a:ea typeface="方正小标宋_GBK" panose="02000000000000000000" charset="-122"/>
                <a:sym typeface="+mn-ea"/>
              </a:rPr>
              <a:t>、</a:t>
            </a:r>
            <a:r>
              <a:rPr lang="en-US" altLang="zh-CN" b="1" dirty="0">
                <a:latin typeface="方正小标宋_GBK" panose="02000000000000000000" charset="-122"/>
                <a:ea typeface="方正小标宋_GBK" panose="02000000000000000000" charset="-122"/>
                <a:sym typeface="+mn-ea"/>
              </a:rPr>
              <a:t>Z05-2</a:t>
            </a:r>
            <a:r>
              <a:rPr lang="zh-CN" altLang="en-US" b="1" dirty="0">
                <a:latin typeface="方正小标宋_GBK" panose="02000000000000000000" charset="-122"/>
                <a:ea typeface="方正小标宋_GBK" panose="02000000000000000000" charset="-122"/>
                <a:sym typeface="+mn-ea"/>
              </a:rPr>
              <a:t>、</a:t>
            </a:r>
            <a:r>
              <a:rPr lang="en-US" altLang="zh-CN" b="1" dirty="0">
                <a:latin typeface="方正小标宋_GBK" panose="02000000000000000000" charset="-122"/>
                <a:ea typeface="方正小标宋_GBK" panose="02000000000000000000" charset="-122"/>
                <a:sym typeface="+mn-ea"/>
              </a:rPr>
              <a:t>Z05-3</a:t>
            </a:r>
            <a:r>
              <a:rPr lang="zh-CN" altLang="en-US" b="1" dirty="0">
                <a:latin typeface="方正小标宋_GBK" panose="02000000000000000000" charset="-122"/>
                <a:ea typeface="方正小标宋_GBK" panose="02000000000000000000" charset="-122"/>
                <a:sym typeface="+mn-ea"/>
              </a:rPr>
              <a:t>表）</a:t>
            </a:r>
            <a:endParaRPr lang="zh-CN" altLang="en-US" b="1" dirty="0">
              <a:latin typeface="方正小标宋_GBK" panose="02000000000000000000" charset="-122"/>
              <a:ea typeface="方正小标宋_GBK" panose="02000000000000000000" charset="-122"/>
              <a:sym typeface="+mn-ea"/>
            </a:endParaRPr>
          </a:p>
          <a:p>
            <a:pPr algn="ctr"/>
            <a:r>
              <a:rPr lang="zh-CN" altLang="en-US" b="1" dirty="0">
                <a:latin typeface="方正小标宋_GBK" panose="02000000000000000000" charset="-122"/>
                <a:ea typeface="方正小标宋_GBK" panose="02000000000000000000" charset="-122"/>
                <a:sym typeface="+mn-ea"/>
              </a:rPr>
              <a:t>（同</a:t>
            </a:r>
            <a:r>
              <a:rPr lang="en-US" altLang="zh-CN" b="1" dirty="0">
                <a:latin typeface="方正小标宋_GBK" panose="02000000000000000000" charset="-122"/>
                <a:ea typeface="方正小标宋_GBK" panose="02000000000000000000" charset="-122"/>
                <a:sym typeface="+mn-ea"/>
              </a:rPr>
              <a:t>Z08-1</a:t>
            </a:r>
            <a:r>
              <a:rPr lang="zh-CN" altLang="en-US" b="1" dirty="0">
                <a:latin typeface="方正小标宋_GBK" panose="02000000000000000000" charset="-122"/>
                <a:ea typeface="方正小标宋_GBK" panose="02000000000000000000" charset="-122"/>
                <a:sym typeface="+mn-ea"/>
              </a:rPr>
              <a:t>、</a:t>
            </a:r>
            <a:r>
              <a:rPr lang="en-US" altLang="zh-CN" b="1" dirty="0">
                <a:latin typeface="方正小标宋_GBK" panose="02000000000000000000" charset="-122"/>
                <a:ea typeface="方正小标宋_GBK" panose="02000000000000000000" charset="-122"/>
                <a:sym typeface="+mn-ea"/>
              </a:rPr>
              <a:t>Z08-2</a:t>
            </a:r>
            <a:r>
              <a:rPr lang="zh-CN" altLang="en-US" b="1" dirty="0">
                <a:latin typeface="方正小标宋_GBK" panose="02000000000000000000" charset="-122"/>
                <a:ea typeface="方正小标宋_GBK" panose="02000000000000000000" charset="-122"/>
                <a:sym typeface="+mn-ea"/>
              </a:rPr>
              <a:t>、</a:t>
            </a:r>
            <a:r>
              <a:rPr lang="en-US" altLang="zh-CN" b="1" dirty="0">
                <a:latin typeface="方正小标宋_GBK" panose="02000000000000000000" charset="-122"/>
                <a:ea typeface="方正小标宋_GBK" panose="02000000000000000000" charset="-122"/>
                <a:sym typeface="+mn-ea"/>
              </a:rPr>
              <a:t>Z10-1</a:t>
            </a:r>
            <a:r>
              <a:rPr lang="zh-CN" altLang="en-US" b="1" dirty="0">
                <a:latin typeface="方正小标宋_GBK" panose="02000000000000000000" charset="-122"/>
                <a:ea typeface="方正小标宋_GBK" panose="02000000000000000000" charset="-122"/>
                <a:sym typeface="+mn-ea"/>
              </a:rPr>
              <a:t>、</a:t>
            </a:r>
            <a:r>
              <a:rPr lang="en-US" altLang="zh-CN" b="1" dirty="0">
                <a:latin typeface="方正小标宋_GBK" panose="02000000000000000000" charset="-122"/>
                <a:ea typeface="方正小标宋_GBK" panose="02000000000000000000" charset="-122"/>
                <a:sym typeface="+mn-ea"/>
              </a:rPr>
              <a:t>Z10-2</a:t>
            </a:r>
            <a:r>
              <a:rPr lang="zh-CN" altLang="en-US" b="1" dirty="0">
                <a:latin typeface="方正小标宋_GBK" panose="02000000000000000000" charset="-122"/>
                <a:ea typeface="方正小标宋_GBK" panose="02000000000000000000" charset="-122"/>
                <a:sym typeface="+mn-ea"/>
              </a:rPr>
              <a:t>表）</a:t>
            </a:r>
            <a:endParaRPr lang="zh-CN" altLang="en-US"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dirty="0">
              <a:solidFill>
                <a:srgbClr val="000000"/>
              </a:solidFill>
              <a:latin typeface="微软雅黑" panose="020B0503020204020204" charset="-122"/>
              <a:ea typeface="微软雅黑" panose="020B0503020204020204" charset="-122"/>
            </a:endParaRPr>
          </a:p>
        </p:txBody>
      </p:sp>
      <p:sp>
        <p:nvSpPr>
          <p:cNvPr id="132101" name="Rectangle 3"/>
          <p:cNvSpPr txBox="1">
            <a:spLocks noChangeArrowheads="1"/>
          </p:cNvSpPr>
          <p:nvPr/>
        </p:nvSpPr>
        <p:spPr bwMode="auto">
          <a:xfrm>
            <a:off x="1708150" y="1015999"/>
            <a:ext cx="7312025" cy="412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indent="-342900" eaLnBrk="1" hangingPunct="1">
              <a:lnSpc>
                <a:spcPct val="150000"/>
              </a:lnSpc>
              <a:buFont typeface="+mj-lt"/>
              <a:buAutoNum type="arabicPeriod"/>
            </a:pPr>
            <a:r>
              <a:rPr lang="zh-CN" altLang="en-US" sz="1600" b="1" dirty="0">
                <a:solidFill>
                  <a:srgbClr val="FF0000"/>
                </a:solidFill>
                <a:latin typeface="微软雅黑" panose="020B0503020204020204" charset="-122"/>
                <a:ea typeface="微软雅黑" panose="020B0503020204020204" charset="-122"/>
              </a:rPr>
              <a:t>功能分类科目</a:t>
            </a:r>
            <a:r>
              <a:rPr lang="zh-CN" altLang="en-US" sz="1600" b="1" dirty="0">
                <a:solidFill>
                  <a:srgbClr val="114F95"/>
                </a:solidFill>
                <a:latin typeface="微软雅黑" panose="020B0503020204020204" charset="-122"/>
                <a:ea typeface="微软雅黑" panose="020B0503020204020204" charset="-122"/>
              </a:rPr>
              <a:t>使用与预算编制口径一致，比如：</a:t>
            </a:r>
            <a:endParaRPr lang="en-US" altLang="zh-CN" sz="1600" b="1"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en-US" altLang="zh-CN" sz="1400" dirty="0">
                <a:solidFill>
                  <a:srgbClr val="114F95"/>
                </a:solidFill>
                <a:latin typeface="微软雅黑" panose="020B0503020204020204" charset="-122"/>
                <a:ea typeface="微软雅黑" panose="020B0503020204020204" charset="-122"/>
              </a:rPr>
              <a:t>2080505</a:t>
            </a:r>
            <a:r>
              <a:rPr lang="zh-CN" altLang="en-US" sz="1400" dirty="0">
                <a:solidFill>
                  <a:srgbClr val="114F95"/>
                </a:solidFill>
                <a:latin typeface="微软雅黑" panose="020B0503020204020204" charset="-122"/>
                <a:ea typeface="微软雅黑" panose="020B0503020204020204" charset="-122"/>
              </a:rPr>
              <a:t>只能反映单位缴纳的基本养老保险费支出（第</a:t>
            </a:r>
            <a:r>
              <a:rPr lang="en-US" altLang="zh-CN" sz="1400" dirty="0">
                <a:solidFill>
                  <a:srgbClr val="114F95"/>
                </a:solidFill>
                <a:latin typeface="微软雅黑" panose="020B0503020204020204" charset="-122"/>
                <a:ea typeface="微软雅黑" panose="020B0503020204020204" charset="-122"/>
              </a:rPr>
              <a:t>8</a:t>
            </a:r>
            <a:r>
              <a:rPr lang="zh-CN" altLang="en-US" sz="1400" dirty="0">
                <a:solidFill>
                  <a:srgbClr val="114F95"/>
                </a:solidFill>
                <a:latin typeface="微软雅黑" panose="020B0503020204020204" charset="-122"/>
                <a:ea typeface="微软雅黑" panose="020B0503020204020204" charset="-122"/>
              </a:rPr>
              <a:t>列）；</a:t>
            </a:r>
            <a:endParaRPr lang="en-US" altLang="zh-CN" sz="1400"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en-US" altLang="zh-CN" sz="1400" dirty="0">
                <a:solidFill>
                  <a:srgbClr val="114F95"/>
                </a:solidFill>
                <a:latin typeface="微软雅黑" panose="020B0503020204020204" charset="-122"/>
                <a:ea typeface="微软雅黑" panose="020B0503020204020204" charset="-122"/>
              </a:rPr>
              <a:t>2080506</a:t>
            </a:r>
            <a:r>
              <a:rPr lang="zh-CN" altLang="en-US" sz="1400" dirty="0">
                <a:solidFill>
                  <a:srgbClr val="114F95"/>
                </a:solidFill>
                <a:latin typeface="微软雅黑" panose="020B0503020204020204" charset="-122"/>
                <a:ea typeface="微软雅黑" panose="020B0503020204020204" charset="-122"/>
              </a:rPr>
              <a:t>只能反映单位缴纳的职业年金支出（第</a:t>
            </a:r>
            <a:r>
              <a:rPr lang="en-US" altLang="zh-CN" sz="1400" dirty="0">
                <a:solidFill>
                  <a:srgbClr val="114F95"/>
                </a:solidFill>
                <a:latin typeface="微软雅黑" panose="020B0503020204020204" charset="-122"/>
                <a:ea typeface="微软雅黑" panose="020B0503020204020204" charset="-122"/>
              </a:rPr>
              <a:t>9</a:t>
            </a:r>
            <a:r>
              <a:rPr lang="zh-CN" altLang="en-US" sz="1400" dirty="0">
                <a:solidFill>
                  <a:srgbClr val="114F95"/>
                </a:solidFill>
                <a:latin typeface="微软雅黑" panose="020B0503020204020204" charset="-122"/>
                <a:ea typeface="微软雅黑" panose="020B0503020204020204" charset="-122"/>
              </a:rPr>
              <a:t>列）；</a:t>
            </a:r>
            <a:endParaRPr lang="en-US" altLang="zh-CN" sz="1400"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en-US" altLang="zh-CN" sz="1400" dirty="0">
                <a:solidFill>
                  <a:srgbClr val="114F95"/>
                </a:solidFill>
                <a:latin typeface="微软雅黑" panose="020B0503020204020204" charset="-122"/>
                <a:ea typeface="微软雅黑" panose="020B0503020204020204" charset="-122"/>
              </a:rPr>
              <a:t>2080501</a:t>
            </a:r>
            <a:r>
              <a:rPr lang="zh-CN" altLang="en-US" sz="1400" dirty="0">
                <a:solidFill>
                  <a:srgbClr val="114F95"/>
                </a:solidFill>
                <a:latin typeface="微软雅黑" panose="020B0503020204020204" charset="-122"/>
                <a:ea typeface="微软雅黑" panose="020B0503020204020204" charset="-122"/>
              </a:rPr>
              <a:t>和</a:t>
            </a:r>
            <a:r>
              <a:rPr lang="en-US" altLang="zh-CN" sz="1400" dirty="0">
                <a:solidFill>
                  <a:srgbClr val="114F95"/>
                </a:solidFill>
                <a:latin typeface="微软雅黑" panose="020B0503020204020204" charset="-122"/>
                <a:ea typeface="微软雅黑" panose="020B0503020204020204" charset="-122"/>
              </a:rPr>
              <a:t>2080502</a:t>
            </a:r>
            <a:r>
              <a:rPr lang="zh-CN" altLang="en-US" sz="1400" dirty="0">
                <a:solidFill>
                  <a:srgbClr val="114F95"/>
                </a:solidFill>
                <a:latin typeface="微软雅黑" panose="020B0503020204020204" charset="-122"/>
                <a:ea typeface="微软雅黑" panose="020B0503020204020204" charset="-122"/>
              </a:rPr>
              <a:t>仅能反映单位用于离退休人员支出，不应开支“</a:t>
            </a:r>
            <a:r>
              <a:rPr lang="en-US" altLang="zh-CN" sz="1400" dirty="0">
                <a:solidFill>
                  <a:srgbClr val="114F95"/>
                </a:solidFill>
                <a:latin typeface="微软雅黑" panose="020B0503020204020204" charset="-122"/>
                <a:ea typeface="微软雅黑" panose="020B0503020204020204" charset="-122"/>
              </a:rPr>
              <a:t>30305</a:t>
            </a:r>
            <a:r>
              <a:rPr lang="zh-CN" altLang="en-US" sz="1400" dirty="0">
                <a:solidFill>
                  <a:srgbClr val="114F95"/>
                </a:solidFill>
                <a:latin typeface="微软雅黑" panose="020B0503020204020204" charset="-122"/>
                <a:ea typeface="微软雅黑" panose="020B0503020204020204" charset="-122"/>
              </a:rPr>
              <a:t>生活补助”、“</a:t>
            </a:r>
            <a:r>
              <a:rPr lang="en-US" altLang="zh-CN" sz="1400" dirty="0">
                <a:solidFill>
                  <a:srgbClr val="114F95"/>
                </a:solidFill>
                <a:latin typeface="微软雅黑" panose="020B0503020204020204" charset="-122"/>
                <a:ea typeface="微软雅黑" panose="020B0503020204020204" charset="-122"/>
              </a:rPr>
              <a:t>30304</a:t>
            </a:r>
            <a:r>
              <a:rPr lang="zh-CN" altLang="en-US" sz="1400" dirty="0">
                <a:solidFill>
                  <a:srgbClr val="114F95"/>
                </a:solidFill>
                <a:latin typeface="微软雅黑" panose="020B0503020204020204" charset="-122"/>
                <a:ea typeface="微软雅黑" panose="020B0503020204020204" charset="-122"/>
              </a:rPr>
              <a:t>抚恤金”；</a:t>
            </a:r>
            <a:endParaRPr lang="en-US" altLang="zh-CN" sz="1400"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en-US" altLang="zh-CN" sz="1400" dirty="0">
                <a:solidFill>
                  <a:srgbClr val="114F95"/>
                </a:solidFill>
                <a:latin typeface="微软雅黑" panose="020B0503020204020204" charset="-122"/>
                <a:ea typeface="微软雅黑" panose="020B0503020204020204" charset="-122"/>
              </a:rPr>
              <a:t>2101101</a:t>
            </a:r>
            <a:r>
              <a:rPr lang="zh-CN" altLang="en-US" sz="1400" dirty="0">
                <a:solidFill>
                  <a:srgbClr val="114F95"/>
                </a:solidFill>
                <a:latin typeface="微软雅黑" panose="020B0503020204020204" charset="-122"/>
                <a:ea typeface="微软雅黑" panose="020B0503020204020204" charset="-122"/>
              </a:rPr>
              <a:t>和</a:t>
            </a:r>
            <a:r>
              <a:rPr lang="en-US" altLang="zh-CN" sz="1400" dirty="0">
                <a:solidFill>
                  <a:srgbClr val="114F95"/>
                </a:solidFill>
                <a:latin typeface="微软雅黑" panose="020B0503020204020204" charset="-122"/>
                <a:ea typeface="微软雅黑" panose="020B0503020204020204" charset="-122"/>
              </a:rPr>
              <a:t>2101102</a:t>
            </a:r>
            <a:r>
              <a:rPr lang="zh-CN" altLang="en-US" sz="1400" dirty="0">
                <a:solidFill>
                  <a:srgbClr val="114F95"/>
                </a:solidFill>
                <a:latin typeface="微软雅黑" panose="020B0503020204020204" charset="-122"/>
                <a:ea typeface="微软雅黑" panose="020B0503020204020204" charset="-122"/>
              </a:rPr>
              <a:t>仅能反映单位基本医疗缴费等；</a:t>
            </a:r>
            <a:endParaRPr lang="en-US" altLang="zh-CN" sz="1400"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en-US" altLang="zh-CN" sz="1400" dirty="0">
                <a:solidFill>
                  <a:srgbClr val="114F95"/>
                </a:solidFill>
                <a:latin typeface="微软雅黑" panose="020B0503020204020204" charset="-122"/>
                <a:ea typeface="微软雅黑" panose="020B0503020204020204" charset="-122"/>
              </a:rPr>
              <a:t>2101103</a:t>
            </a:r>
            <a:r>
              <a:rPr lang="zh-CN" altLang="en-US" sz="1400" dirty="0">
                <a:solidFill>
                  <a:srgbClr val="114F95"/>
                </a:solidFill>
                <a:latin typeface="微软雅黑" panose="020B0503020204020204" charset="-122"/>
                <a:ea typeface="微软雅黑" panose="020B0503020204020204" charset="-122"/>
              </a:rPr>
              <a:t>仅能反映单位公务员医疗补助经费；</a:t>
            </a:r>
            <a:endParaRPr lang="en-US" altLang="zh-CN" sz="1400"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en-US" altLang="en-US" sz="1400" dirty="0">
                <a:solidFill>
                  <a:srgbClr val="114F95"/>
                </a:solidFill>
                <a:latin typeface="微软雅黑" panose="020B0503020204020204" charset="-122"/>
                <a:ea typeface="微软雅黑" panose="020B0503020204020204" charset="-122"/>
              </a:rPr>
              <a:t>2210201</a:t>
            </a:r>
            <a:r>
              <a:rPr lang="zh-CN" altLang="en-US" sz="1400" dirty="0">
                <a:solidFill>
                  <a:srgbClr val="114F95"/>
                </a:solidFill>
                <a:latin typeface="微软雅黑" panose="020B0503020204020204" charset="-122"/>
                <a:ea typeface="微软雅黑" panose="020B0503020204020204" charset="-122"/>
              </a:rPr>
              <a:t>仅能反映单位按规定缴纳的公积金；</a:t>
            </a:r>
            <a:endParaRPr lang="en-US" altLang="zh-CN" sz="1400" dirty="0">
              <a:solidFill>
                <a:srgbClr val="114F95"/>
              </a:solidFill>
              <a:latin typeface="微软雅黑" panose="020B0503020204020204" charset="-122"/>
              <a:ea typeface="微软雅黑" panose="020B0503020204020204" charset="-122"/>
            </a:endParaRPr>
          </a:p>
          <a:p>
            <a:pPr eaLnBrk="1" hangingPunct="1">
              <a:lnSpc>
                <a:spcPct val="150000"/>
              </a:lnSpc>
            </a:pPr>
            <a:r>
              <a:rPr lang="zh-CN" altLang="zh-CN" sz="1600" b="1" dirty="0"/>
              <a:t>（温馨提示：</a:t>
            </a:r>
            <a:r>
              <a:rPr lang="zh-CN" altLang="en-US" sz="1600" b="1" dirty="0">
                <a:solidFill>
                  <a:srgbClr val="FF0000"/>
                </a:solidFill>
              </a:rPr>
              <a:t>部分科目参</a:t>
            </a:r>
            <a:r>
              <a:rPr lang="zh-CN" altLang="zh-CN" sz="1600" b="1" dirty="0">
                <a:solidFill>
                  <a:srgbClr val="FF0000"/>
                </a:solidFill>
              </a:rPr>
              <a:t>见</a:t>
            </a:r>
            <a:r>
              <a:rPr lang="zh-CN" altLang="en-US" sz="1600" b="1" dirty="0">
                <a:solidFill>
                  <a:srgbClr val="FF0000"/>
                </a:solidFill>
              </a:rPr>
              <a:t>一体化系统</a:t>
            </a:r>
            <a:r>
              <a:rPr lang="en-US" altLang="zh-CN" sz="1600" b="1" dirty="0">
                <a:solidFill>
                  <a:srgbClr val="FF0000"/>
                </a:solidFill>
              </a:rPr>
              <a:t>-</a:t>
            </a:r>
            <a:r>
              <a:rPr lang="zh-CN" altLang="en-US" sz="1600" b="1" dirty="0">
                <a:solidFill>
                  <a:srgbClr val="FF0000"/>
                </a:solidFill>
              </a:rPr>
              <a:t>通知公告</a:t>
            </a:r>
            <a:r>
              <a:rPr lang="en-US" altLang="zh-CN" sz="1600" b="1" dirty="0">
                <a:solidFill>
                  <a:srgbClr val="FF0000"/>
                </a:solidFill>
              </a:rPr>
              <a:t>-</a:t>
            </a:r>
            <a:r>
              <a:rPr lang="zh-CN" altLang="en-US" sz="1600" b="1" dirty="0">
                <a:solidFill>
                  <a:srgbClr val="FF0000"/>
                </a:solidFill>
              </a:rPr>
              <a:t>特殊支出事项和功能科目、部门经济科目对应关系</a:t>
            </a:r>
            <a:r>
              <a:rPr lang="zh-CN" altLang="zh-CN" sz="1600" b="1" dirty="0"/>
              <a:t>）</a:t>
            </a:r>
            <a:endParaRPr lang="zh-CN" altLang="zh-CN" sz="1600" dirty="0"/>
          </a:p>
          <a:p>
            <a:pPr eaLnBrk="1" hangingPunct="1">
              <a:lnSpc>
                <a:spcPct val="150000"/>
              </a:lnSpc>
            </a:pPr>
            <a:endParaRPr lang="en-US" altLang="zh-CN" sz="2400"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277495" y="137000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8100060" y="616580"/>
            <a:ext cx="920115" cy="261610"/>
          </a:xfrm>
          <a:prstGeom prst="rect">
            <a:avLst/>
          </a:prstGeom>
          <a:noFill/>
        </p:spPr>
        <p:txBody>
          <a:bodyPr wrap="square" rtlCol="0">
            <a:spAutoFit/>
          </a:bodyPr>
          <a:lstStyle/>
          <a:p>
            <a:r>
              <a:rPr lang="zh-CN" altLang="en-US" sz="1100" b="1" dirty="0"/>
              <a:t>报表第</a:t>
            </a:r>
            <a:r>
              <a:rPr lang="en-US" altLang="zh-CN" sz="1100" b="1" dirty="0"/>
              <a:t>11</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32101" name="Rectangle 3"/>
          <p:cNvSpPr txBox="1">
            <a:spLocks noChangeArrowheads="1"/>
          </p:cNvSpPr>
          <p:nvPr/>
        </p:nvSpPr>
        <p:spPr bwMode="auto">
          <a:xfrm>
            <a:off x="1708150" y="1016000"/>
            <a:ext cx="7303648" cy="399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indent="-342900" eaLnBrk="1" hangingPunct="1">
              <a:lnSpc>
                <a:spcPct val="200000"/>
              </a:lnSpc>
              <a:buFont typeface="+mj-lt"/>
              <a:buAutoNum type="arabicPeriod" startAt="2"/>
            </a:pPr>
            <a:r>
              <a:rPr lang="zh-CN" altLang="en-US" sz="1400" b="1" dirty="0" smtClean="0">
                <a:solidFill>
                  <a:srgbClr val="FF0000"/>
                </a:solidFill>
                <a:latin typeface="微软雅黑" panose="020B0503020204020204" charset="-122"/>
                <a:ea typeface="微软雅黑" panose="020B0503020204020204" charset="-122"/>
              </a:rPr>
              <a:t>部门</a:t>
            </a:r>
            <a:r>
              <a:rPr lang="zh-CN" altLang="en-US" sz="1400" b="1" dirty="0">
                <a:solidFill>
                  <a:srgbClr val="FF0000"/>
                </a:solidFill>
                <a:latin typeface="微软雅黑" panose="020B0503020204020204" charset="-122"/>
                <a:ea typeface="微软雅黑" panose="020B0503020204020204" charset="-122"/>
              </a:rPr>
              <a:t>经济分类科目</a:t>
            </a:r>
            <a:r>
              <a:rPr lang="zh-CN" altLang="en-US" sz="1400" b="1" dirty="0">
                <a:solidFill>
                  <a:srgbClr val="114F95"/>
                </a:solidFill>
                <a:latin typeface="微软雅黑" panose="020B0503020204020204" charset="-122"/>
                <a:ea typeface="微软雅黑" panose="020B0503020204020204" charset="-122"/>
              </a:rPr>
              <a:t>填报与预算编制口径一致，比如：</a:t>
            </a:r>
            <a:endParaRPr lang="en-US" altLang="zh-CN" sz="1400" b="1"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zh-CN" altLang="en-US" sz="1400" dirty="0">
                <a:solidFill>
                  <a:srgbClr val="114F95"/>
                </a:solidFill>
                <a:latin typeface="微软雅黑" panose="020B0503020204020204" charset="-122"/>
                <a:ea typeface="微软雅黑" panose="020B0503020204020204" charset="-122"/>
              </a:rPr>
              <a:t>基本工资、津补贴、社保缴费等只能填列单位在职职工经费；长期聘用人员</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其他工资福利；临聘人员</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劳务费；</a:t>
            </a:r>
            <a:endParaRPr lang="en-US" altLang="zh-CN" sz="1400"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zh-CN" altLang="en-US" sz="1400" dirty="0">
                <a:solidFill>
                  <a:srgbClr val="114F95"/>
                </a:solidFill>
                <a:latin typeface="微软雅黑" panose="020B0503020204020204" charset="-122"/>
                <a:ea typeface="微软雅黑" panose="020B0503020204020204" charset="-122"/>
              </a:rPr>
              <a:t>“奖金”</a:t>
            </a:r>
            <a:r>
              <a:rPr lang="zh-CN" altLang="en-US" sz="1400" dirty="0" smtClean="0">
                <a:solidFill>
                  <a:srgbClr val="114F95"/>
                </a:solidFill>
                <a:latin typeface="微软雅黑" panose="020B0503020204020204" charset="-122"/>
                <a:ea typeface="微软雅黑" panose="020B0503020204020204" charset="-122"/>
              </a:rPr>
              <a:t>：包括机关工作人员年终一次性奖金、基础绩效奖、年度绩效奖等；</a:t>
            </a:r>
            <a:endParaRPr lang="en-US" altLang="zh-CN" sz="1400" dirty="0" smtClean="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zh-CN" altLang="en-US" sz="1400" dirty="0" smtClean="0">
                <a:solidFill>
                  <a:srgbClr val="114F95"/>
                </a:solidFill>
                <a:latin typeface="微软雅黑" panose="020B0503020204020204" charset="-122"/>
                <a:ea typeface="微软雅黑" panose="020B0503020204020204" charset="-122"/>
              </a:rPr>
              <a:t> “</a:t>
            </a:r>
            <a:r>
              <a:rPr lang="zh-CN" altLang="en-US" sz="1400" dirty="0">
                <a:solidFill>
                  <a:srgbClr val="114F95"/>
                </a:solidFill>
                <a:latin typeface="微软雅黑" panose="020B0503020204020204" charset="-122"/>
                <a:ea typeface="微软雅黑" panose="020B0503020204020204" charset="-122"/>
              </a:rPr>
              <a:t>租车费用“和”公务交通补贴”在”其他交通费用“中反映；</a:t>
            </a:r>
            <a:endParaRPr lang="en-US" altLang="zh-CN" sz="1400"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zh-CN" altLang="en-US" sz="1400" dirty="0">
                <a:solidFill>
                  <a:srgbClr val="114F95"/>
                </a:solidFill>
                <a:latin typeface="微软雅黑" panose="020B0503020204020204" charset="-122"/>
                <a:ea typeface="微软雅黑" panose="020B0503020204020204" charset="-122"/>
              </a:rPr>
              <a:t>第</a:t>
            </a:r>
            <a:r>
              <a:rPr lang="en-US" altLang="zh-CN" sz="1400" dirty="0">
                <a:solidFill>
                  <a:srgbClr val="114F95"/>
                </a:solidFill>
                <a:latin typeface="微软雅黑" panose="020B0503020204020204" charset="-122"/>
                <a:ea typeface="微软雅黑" panose="020B0503020204020204" charset="-122"/>
              </a:rPr>
              <a:t>110</a:t>
            </a:r>
            <a:r>
              <a:rPr lang="zh-CN" altLang="en-US" sz="1400" dirty="0">
                <a:solidFill>
                  <a:srgbClr val="114F95"/>
                </a:solidFill>
                <a:latin typeface="微软雅黑" panose="020B0503020204020204" charset="-122"/>
                <a:ea typeface="微软雅黑" panose="020B0503020204020204" charset="-122"/>
              </a:rPr>
              <a:t>列的</a:t>
            </a:r>
            <a:r>
              <a:rPr lang="zh-CN" altLang="en-US" sz="1400" b="1" dirty="0">
                <a:solidFill>
                  <a:srgbClr val="FF0000"/>
                </a:solidFill>
                <a:latin typeface="微软雅黑" panose="020B0503020204020204" charset="-122"/>
                <a:ea typeface="微软雅黑" panose="020B0503020204020204" charset="-122"/>
              </a:rPr>
              <a:t>“其他支出”</a:t>
            </a:r>
            <a:r>
              <a:rPr lang="zh-CN" altLang="en-US" sz="1400" dirty="0">
                <a:solidFill>
                  <a:srgbClr val="114F95"/>
                </a:solidFill>
                <a:latin typeface="微软雅黑" panose="020B0503020204020204" charset="-122"/>
                <a:ea typeface="微软雅黑" panose="020B0503020204020204" charset="-122"/>
              </a:rPr>
              <a:t>为财政专用，单位使用应提供依据；</a:t>
            </a:r>
            <a:endParaRPr lang="en-US" altLang="zh-CN" sz="1400"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a:pPr>
            <a:r>
              <a:rPr lang="zh-CN" altLang="en-US" sz="1400" dirty="0">
                <a:solidFill>
                  <a:srgbClr val="114F95"/>
                </a:solidFill>
                <a:latin typeface="微软雅黑" panose="020B0503020204020204" charset="-122"/>
                <a:ea typeface="微软雅黑" panose="020B0503020204020204" charset="-122"/>
              </a:rPr>
              <a:t>第</a:t>
            </a:r>
            <a:r>
              <a:rPr lang="en-US" altLang="zh-CN" sz="1400" dirty="0">
                <a:solidFill>
                  <a:srgbClr val="114F95"/>
                </a:solidFill>
                <a:latin typeface="微软雅黑" panose="020B0503020204020204" charset="-122"/>
                <a:ea typeface="微软雅黑" panose="020B0503020204020204" charset="-122"/>
              </a:rPr>
              <a:t>62</a:t>
            </a:r>
            <a:r>
              <a:rPr lang="zh-CN" altLang="en-US" sz="1400" dirty="0">
                <a:solidFill>
                  <a:srgbClr val="114F95"/>
                </a:solidFill>
                <a:latin typeface="微软雅黑" panose="020B0503020204020204" charset="-122"/>
                <a:ea typeface="微软雅黑" panose="020B0503020204020204" charset="-122"/>
              </a:rPr>
              <a:t>列和第</a:t>
            </a:r>
            <a:r>
              <a:rPr lang="en-US" altLang="zh-CN" sz="1400" dirty="0">
                <a:solidFill>
                  <a:srgbClr val="114F95"/>
                </a:solidFill>
                <a:latin typeface="微软雅黑" panose="020B0503020204020204" charset="-122"/>
                <a:ea typeface="微软雅黑" panose="020B0503020204020204" charset="-122"/>
              </a:rPr>
              <a:t>92</a:t>
            </a:r>
            <a:r>
              <a:rPr lang="zh-CN" altLang="en-US" sz="1400" dirty="0">
                <a:solidFill>
                  <a:srgbClr val="114F95"/>
                </a:solidFill>
                <a:latin typeface="微软雅黑" panose="020B0503020204020204" charset="-122"/>
                <a:ea typeface="微软雅黑" panose="020B0503020204020204" charset="-122"/>
              </a:rPr>
              <a:t>列（基本建设）小计栏有数据的，请注意核实</a:t>
            </a:r>
            <a:r>
              <a:rPr lang="zh-CN" altLang="en-US" sz="1400" dirty="0" smtClean="0">
                <a:solidFill>
                  <a:srgbClr val="114F95"/>
                </a:solidFill>
                <a:latin typeface="微软雅黑" panose="020B0503020204020204" charset="-122"/>
                <a:ea typeface="微软雅黑" panose="020B0503020204020204" charset="-122"/>
              </a:rPr>
              <a:t>： </a:t>
            </a:r>
            <a:r>
              <a:rPr lang="zh-CN" altLang="en-US" sz="1400" dirty="0">
                <a:solidFill>
                  <a:srgbClr val="FF0000"/>
                </a:solidFill>
                <a:latin typeface="微软雅黑" panose="020B0503020204020204" charset="-122"/>
                <a:ea typeface="微软雅黑" panose="020B0503020204020204" charset="-122"/>
              </a:rPr>
              <a:t>基本建设拨款支出：</a:t>
            </a:r>
            <a:r>
              <a:rPr lang="zh-CN" altLang="en-US" sz="1400" dirty="0">
                <a:solidFill>
                  <a:srgbClr val="114F95"/>
                </a:solidFill>
                <a:latin typeface="微软雅黑" panose="020B0503020204020204" charset="-122"/>
                <a:ea typeface="微软雅黑" panose="020B0503020204020204" charset="-122"/>
              </a:rPr>
              <a:t>仅反映发改部门安排的基建支出（专门文件下达）</a:t>
            </a:r>
            <a:endParaRPr lang="zh-CN" altLang="en-US" sz="1400" dirty="0">
              <a:solidFill>
                <a:srgbClr val="114F95"/>
              </a:solidFill>
              <a:latin typeface="微软雅黑" panose="020B0503020204020204" charset="-122"/>
              <a:ea typeface="微软雅黑" panose="020B0503020204020204" charset="-122"/>
            </a:endParaRPr>
          </a:p>
          <a:p>
            <a:pPr eaLnBrk="1" hangingPunct="1">
              <a:lnSpc>
                <a:spcPct val="150000"/>
              </a:lnSpc>
            </a:pPr>
            <a:endParaRPr lang="zh-CN" altLang="en-US" sz="1600" dirty="0">
              <a:solidFill>
                <a:srgbClr val="114F95"/>
              </a:solidFill>
              <a:latin typeface="微软雅黑" panose="020B0503020204020204" charset="-122"/>
              <a:ea typeface="微软雅黑" panose="020B0503020204020204" charset="-122"/>
            </a:endParaRPr>
          </a:p>
          <a:p>
            <a:pPr eaLnBrk="1" hangingPunct="1">
              <a:lnSpc>
                <a:spcPct val="150000"/>
              </a:lnSpc>
              <a:buFont typeface="Wingdings" panose="05000000000000000000" charset="0"/>
              <a:buChar char="Ø"/>
            </a:pPr>
            <a:endParaRPr lang="zh-CN" altLang="en-US" sz="1600"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277495" y="137000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2" name="副标题 1"/>
          <p:cNvSpPr>
            <a:spLocks noGrp="1"/>
          </p:cNvSpPr>
          <p:nvPr>
            <p:ph type="subTitle" idx="1"/>
          </p:nvPr>
        </p:nvSpPr>
        <p:spPr>
          <a:xfrm>
            <a:off x="3844887" y="119747"/>
            <a:ext cx="5248313" cy="646331"/>
          </a:xfrm>
        </p:spPr>
        <p:txBody>
          <a:bodyPr/>
          <a:lstStyle/>
          <a:p>
            <a:pPr algn="ctr"/>
            <a:r>
              <a:rPr lang="zh-CN" altLang="en-US" b="1" dirty="0"/>
              <a:t>支出决算明细表（财决</a:t>
            </a:r>
            <a:r>
              <a:rPr lang="en-US" altLang="zh-CN" b="1" dirty="0"/>
              <a:t>Z05-1</a:t>
            </a:r>
            <a:r>
              <a:rPr lang="zh-CN" altLang="en-US" b="1" dirty="0"/>
              <a:t>、</a:t>
            </a:r>
            <a:r>
              <a:rPr lang="en-US" altLang="zh-CN" b="1" dirty="0"/>
              <a:t>Z05-2</a:t>
            </a:r>
            <a:r>
              <a:rPr lang="zh-CN" altLang="en-US" b="1" dirty="0"/>
              <a:t>、</a:t>
            </a:r>
            <a:r>
              <a:rPr lang="en-US" altLang="zh-CN" b="1" dirty="0"/>
              <a:t>Z05-3</a:t>
            </a:r>
            <a:r>
              <a:rPr lang="zh-CN" altLang="en-US" b="1" dirty="0"/>
              <a:t>表）</a:t>
            </a:r>
            <a:endParaRPr lang="zh-CN" altLang="en-US" b="1" dirty="0"/>
          </a:p>
          <a:p>
            <a:pPr algn="ctr"/>
            <a:r>
              <a:rPr lang="zh-CN" altLang="en-US" b="1" dirty="0"/>
              <a:t>（同</a:t>
            </a:r>
            <a:r>
              <a:rPr lang="en-US" altLang="zh-CN" b="1" dirty="0"/>
              <a:t>Z08-1</a:t>
            </a:r>
            <a:r>
              <a:rPr lang="zh-CN" altLang="en-US" b="1" dirty="0"/>
              <a:t>、</a:t>
            </a:r>
            <a:r>
              <a:rPr lang="en-US" altLang="zh-CN" b="1" dirty="0"/>
              <a:t>Z08-2</a:t>
            </a:r>
            <a:r>
              <a:rPr lang="zh-CN" altLang="en-US" b="1" dirty="0"/>
              <a:t>、</a:t>
            </a:r>
            <a:r>
              <a:rPr lang="en-US" altLang="zh-CN" b="1" dirty="0"/>
              <a:t>Z10-1</a:t>
            </a:r>
            <a:r>
              <a:rPr lang="zh-CN" altLang="en-US" b="1" dirty="0"/>
              <a:t>、</a:t>
            </a:r>
            <a:r>
              <a:rPr lang="en-US" altLang="zh-CN" b="1" dirty="0"/>
              <a:t>Z10-2</a:t>
            </a:r>
            <a:r>
              <a:rPr lang="zh-CN" altLang="en-US" b="1" dirty="0"/>
              <a:t>表）</a:t>
            </a:r>
            <a:endParaRPr lang="zh-CN" altLang="en-US" b="1" dirty="0"/>
          </a:p>
        </p:txBody>
      </p:sp>
      <p:sp>
        <p:nvSpPr>
          <p:cNvPr id="12" name="TextBox 11"/>
          <p:cNvSpPr txBox="1"/>
          <p:nvPr/>
        </p:nvSpPr>
        <p:spPr>
          <a:xfrm>
            <a:off x="8100060" y="616580"/>
            <a:ext cx="920115" cy="261610"/>
          </a:xfrm>
          <a:prstGeom prst="rect">
            <a:avLst/>
          </a:prstGeom>
          <a:noFill/>
        </p:spPr>
        <p:txBody>
          <a:bodyPr wrap="square" rtlCol="0">
            <a:spAutoFit/>
          </a:bodyPr>
          <a:lstStyle/>
          <a:p>
            <a:r>
              <a:rPr lang="zh-CN" altLang="en-US" sz="1100" b="1" dirty="0"/>
              <a:t>报表第</a:t>
            </a:r>
            <a:r>
              <a:rPr lang="en-US" altLang="zh-CN" sz="1100" b="1" dirty="0"/>
              <a:t>11</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noProof="0" dirty="0">
                <a:cs typeface="经典综艺体简" pitchFamily="49" charset="-122"/>
                <a:sym typeface="+mn-ea"/>
              </a:rPr>
              <a:t>二</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、2021年度部门决算编报要求</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3876675" y="-172491"/>
            <a:ext cx="5216525" cy="1200329"/>
          </a:xfrm>
        </p:spPr>
        <p:txBody>
          <a:bodyPr/>
          <a:lstStyle/>
          <a:p>
            <a:pPr algn="ctr"/>
            <a:r>
              <a:rPr lang="zh-CN" altLang="en-US" dirty="0"/>
              <a:t>支出决算明细表（财决</a:t>
            </a:r>
            <a:r>
              <a:rPr lang="en-US" altLang="zh-CN" dirty="0"/>
              <a:t>Z05-1</a:t>
            </a:r>
            <a:r>
              <a:rPr lang="zh-CN" altLang="en-US" dirty="0"/>
              <a:t>、</a:t>
            </a:r>
            <a:r>
              <a:rPr lang="en-US" altLang="zh-CN" dirty="0"/>
              <a:t>Z05-2</a:t>
            </a:r>
            <a:r>
              <a:rPr lang="zh-CN" altLang="en-US" dirty="0"/>
              <a:t>、</a:t>
            </a:r>
            <a:r>
              <a:rPr lang="en-US" altLang="zh-CN" dirty="0"/>
              <a:t>Z05-3</a:t>
            </a:r>
            <a:r>
              <a:rPr lang="zh-CN" altLang="en-US" dirty="0"/>
              <a:t>表）</a:t>
            </a:r>
            <a:endParaRPr lang="zh-CN" altLang="en-US" dirty="0"/>
          </a:p>
          <a:p>
            <a:pPr algn="ctr"/>
            <a:r>
              <a:rPr lang="zh-CN" altLang="en-US" dirty="0"/>
              <a:t>（同</a:t>
            </a:r>
            <a:r>
              <a:rPr lang="en-US" altLang="zh-CN" dirty="0"/>
              <a:t>Z08-1</a:t>
            </a:r>
            <a:r>
              <a:rPr lang="zh-CN" altLang="en-US" dirty="0"/>
              <a:t>、</a:t>
            </a:r>
            <a:r>
              <a:rPr lang="en-US" altLang="zh-CN" dirty="0"/>
              <a:t>Z08-2</a:t>
            </a:r>
            <a:r>
              <a:rPr lang="zh-CN" altLang="en-US" dirty="0"/>
              <a:t>、</a:t>
            </a:r>
            <a:r>
              <a:rPr lang="en-US" altLang="zh-CN" dirty="0"/>
              <a:t>Z10-1</a:t>
            </a:r>
            <a:r>
              <a:rPr lang="zh-CN" altLang="en-US" dirty="0"/>
              <a:t>、</a:t>
            </a:r>
            <a:r>
              <a:rPr lang="en-US" altLang="zh-CN" dirty="0"/>
              <a:t>Z10-2</a:t>
            </a:r>
            <a:r>
              <a:rPr lang="zh-CN" altLang="en-US" dirty="0"/>
              <a:t>表）</a:t>
            </a:r>
            <a:endParaRPr lang="zh-CN" altLang="en-US" dirty="0"/>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32101" name="Rectangle 3"/>
          <p:cNvSpPr txBox="1">
            <a:spLocks noChangeArrowheads="1"/>
          </p:cNvSpPr>
          <p:nvPr/>
        </p:nvSpPr>
        <p:spPr bwMode="auto">
          <a:xfrm>
            <a:off x="320040" y="962026"/>
            <a:ext cx="8511539" cy="398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800100" lvl="1" indent="-342900" eaLnBrk="1" hangingPunct="1">
              <a:lnSpc>
                <a:spcPct val="200000"/>
              </a:lnSpc>
              <a:buFont typeface="+mj-ea"/>
              <a:buAutoNum type="circleNumDbPlain" startAt="6"/>
            </a:pP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其他</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款占支出小计超</a:t>
            </a:r>
            <a:r>
              <a:rPr lang="en-US" altLang="zh-CN" sz="1400" dirty="0">
                <a:solidFill>
                  <a:srgbClr val="114F95"/>
                </a:solidFill>
                <a:latin typeface="微软雅黑" panose="020B0503020204020204" charset="-122"/>
                <a:ea typeface="微软雅黑" panose="020B0503020204020204" charset="-122"/>
              </a:rPr>
              <a:t>30%</a:t>
            </a:r>
            <a:r>
              <a:rPr lang="zh-CN" altLang="en-US" sz="1400" dirty="0">
                <a:solidFill>
                  <a:srgbClr val="114F95"/>
                </a:solidFill>
                <a:latin typeface="微软雅黑" panose="020B0503020204020204" charset="-122"/>
                <a:ea typeface="微软雅黑" panose="020B0503020204020204" charset="-122"/>
              </a:rPr>
              <a:t>的说明：如工资福利支出、商品和服务支出、对个人家庭的补助、资本性支出</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FF0000"/>
                </a:solidFill>
                <a:latin typeface="微软雅黑" panose="020B0503020204020204" charset="-122"/>
                <a:ea typeface="微软雅黑" panose="020B0503020204020204" charset="-122"/>
              </a:rPr>
              <a:t>说明要准确清晰；</a:t>
            </a:r>
            <a:endParaRPr lang="en-US" altLang="zh-CN" sz="1400" dirty="0">
              <a:solidFill>
                <a:srgbClr val="FF0000"/>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startAt="6"/>
            </a:pPr>
            <a:r>
              <a:rPr lang="zh-CN" altLang="en-US" sz="1400" dirty="0">
                <a:solidFill>
                  <a:srgbClr val="114F95"/>
                </a:solidFill>
                <a:latin typeface="微软雅黑" panose="020B0503020204020204" charset="-122"/>
                <a:ea typeface="微软雅黑" panose="020B0503020204020204" charset="-122"/>
              </a:rPr>
              <a:t>基本支出明细表：</a:t>
            </a:r>
            <a:r>
              <a:rPr lang="en-US" altLang="zh-CN" sz="1400" dirty="0">
                <a:solidFill>
                  <a:srgbClr val="114F95"/>
                </a:solidFill>
                <a:latin typeface="微软雅黑" panose="020B0503020204020204" charset="-122"/>
                <a:ea typeface="微软雅黑" panose="020B0503020204020204" charset="-122"/>
              </a:rPr>
              <a:t> 76</a:t>
            </a:r>
            <a:r>
              <a:rPr lang="zh-CN" altLang="en-US" sz="1400" dirty="0">
                <a:solidFill>
                  <a:srgbClr val="114F95"/>
                </a:solidFill>
                <a:latin typeface="微软雅黑" panose="020B0503020204020204" charset="-122"/>
                <a:ea typeface="微软雅黑" panose="020B0503020204020204" charset="-122"/>
              </a:rPr>
              <a:t>列房屋建筑物购建、</a:t>
            </a:r>
            <a:r>
              <a:rPr lang="en-US" altLang="zh-CN" sz="1400" dirty="0">
                <a:solidFill>
                  <a:srgbClr val="114F95"/>
                </a:solidFill>
                <a:latin typeface="微软雅黑" panose="020B0503020204020204" charset="-122"/>
                <a:ea typeface="微软雅黑" panose="020B0503020204020204" charset="-122"/>
              </a:rPr>
              <a:t>79</a:t>
            </a:r>
            <a:r>
              <a:rPr lang="zh-CN" altLang="en-US" sz="1400" dirty="0">
                <a:solidFill>
                  <a:srgbClr val="114F95"/>
                </a:solidFill>
                <a:latin typeface="微软雅黑" panose="020B0503020204020204" charset="-122"/>
                <a:ea typeface="微软雅黑" panose="020B0503020204020204" charset="-122"/>
              </a:rPr>
              <a:t>列基础设施建设、</a:t>
            </a:r>
            <a:r>
              <a:rPr lang="en-US" altLang="zh-CN" sz="1400" dirty="0">
                <a:solidFill>
                  <a:srgbClr val="114F95"/>
                </a:solidFill>
                <a:latin typeface="微软雅黑" panose="020B0503020204020204" charset="-122"/>
                <a:ea typeface="微软雅黑" panose="020B0503020204020204" charset="-122"/>
              </a:rPr>
              <a:t>80</a:t>
            </a:r>
            <a:r>
              <a:rPr lang="zh-CN" altLang="en-US" sz="1400" dirty="0">
                <a:solidFill>
                  <a:srgbClr val="114F95"/>
                </a:solidFill>
                <a:latin typeface="微软雅黑" panose="020B0503020204020204" charset="-122"/>
                <a:ea typeface="微软雅黑" panose="020B0503020204020204" charset="-122"/>
              </a:rPr>
              <a:t>列大型修缮、</a:t>
            </a:r>
            <a:r>
              <a:rPr lang="en-US" altLang="zh-CN" sz="1400" dirty="0">
                <a:solidFill>
                  <a:srgbClr val="114F95"/>
                </a:solidFill>
                <a:latin typeface="微软雅黑" panose="020B0503020204020204" charset="-122"/>
                <a:ea typeface="微软雅黑" panose="020B0503020204020204" charset="-122"/>
              </a:rPr>
              <a:t>82</a:t>
            </a:r>
            <a:r>
              <a:rPr lang="zh-CN" altLang="en-US" sz="1400" dirty="0">
                <a:solidFill>
                  <a:srgbClr val="114F95"/>
                </a:solidFill>
                <a:latin typeface="微软雅黑" panose="020B0503020204020204" charset="-122"/>
                <a:ea typeface="微软雅黑" panose="020B0503020204020204" charset="-122"/>
              </a:rPr>
              <a:t>列</a:t>
            </a:r>
            <a:r>
              <a:rPr lang="en-US" altLang="zh-CN" sz="1400" dirty="0">
                <a:solidFill>
                  <a:srgbClr val="114F95"/>
                </a:solidFill>
                <a:latin typeface="微软雅黑" panose="020B0503020204020204" charset="-122"/>
                <a:ea typeface="微软雅黑" panose="020B0503020204020204" charset="-122"/>
              </a:rPr>
              <a:t>-86</a:t>
            </a:r>
            <a:r>
              <a:rPr lang="zh-CN" altLang="en-US" sz="1400" dirty="0">
                <a:solidFill>
                  <a:srgbClr val="114F95"/>
                </a:solidFill>
                <a:latin typeface="微软雅黑" panose="020B0503020204020204" charset="-122"/>
                <a:ea typeface="微软雅黑" panose="020B0503020204020204" charset="-122"/>
              </a:rPr>
              <a:t>列，</a:t>
            </a:r>
            <a:r>
              <a:rPr lang="zh-CN" altLang="en-US" sz="1400" b="1" dirty="0">
                <a:solidFill>
                  <a:srgbClr val="FF0000"/>
                </a:solidFill>
                <a:latin typeface="微软雅黑" panose="020B0503020204020204" charset="-122"/>
                <a:ea typeface="微软雅黑" panose="020B0503020204020204" charset="-122"/>
              </a:rPr>
              <a:t>均应为</a:t>
            </a:r>
            <a:r>
              <a:rPr lang="en-US" altLang="zh-CN" sz="1400" b="1" dirty="0">
                <a:solidFill>
                  <a:srgbClr val="FF0000"/>
                </a:solidFill>
                <a:latin typeface="微软雅黑" panose="020B0503020204020204" charset="-122"/>
                <a:ea typeface="微软雅黑" panose="020B0503020204020204" charset="-122"/>
              </a:rPr>
              <a:t>0</a:t>
            </a:r>
            <a:r>
              <a:rPr lang="zh-CN" altLang="en-US" sz="1400" b="1" dirty="0">
                <a:solidFill>
                  <a:srgbClr val="FF0000"/>
                </a:solidFill>
                <a:latin typeface="微软雅黑" panose="020B0503020204020204" charset="-122"/>
                <a:ea typeface="微软雅黑" panose="020B0503020204020204" charset="-122"/>
              </a:rPr>
              <a:t>；</a:t>
            </a:r>
            <a:endParaRPr lang="en-US" altLang="zh-CN" sz="1400" b="1" dirty="0">
              <a:solidFill>
                <a:srgbClr val="FF0000"/>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startAt="6"/>
            </a:pPr>
            <a:r>
              <a:rPr lang="zh-CN" altLang="en-US" sz="1400" dirty="0">
                <a:solidFill>
                  <a:srgbClr val="114F95"/>
                </a:solidFill>
                <a:latin typeface="微软雅黑" panose="020B0503020204020204" charset="-122"/>
                <a:ea typeface="微软雅黑" panose="020B0503020204020204" charset="-122"/>
              </a:rPr>
              <a:t>财政拨款三公经费、培训费、会议费 严格要求账表一致，以一体化系统支出验收，注意：核实是否在</a:t>
            </a:r>
            <a:r>
              <a:rPr lang="zh-CN" altLang="en-US" sz="1400" dirty="0">
                <a:solidFill>
                  <a:srgbClr val="FF0000"/>
                </a:solidFill>
                <a:latin typeface="微软雅黑" panose="020B0503020204020204" charset="-122"/>
                <a:ea typeface="微软雅黑" panose="020B0503020204020204" charset="-122"/>
              </a:rPr>
              <a:t>预算</a:t>
            </a:r>
            <a:r>
              <a:rPr lang="zh-CN" altLang="en-US" sz="1400" dirty="0">
                <a:solidFill>
                  <a:srgbClr val="114F95"/>
                </a:solidFill>
                <a:latin typeface="微软雅黑" panose="020B0503020204020204" charset="-122"/>
                <a:ea typeface="微软雅黑" panose="020B0503020204020204" charset="-122"/>
              </a:rPr>
              <a:t>控制范围内。</a:t>
            </a:r>
            <a:endParaRPr lang="zh-CN" altLang="en-US" sz="1400" dirty="0">
              <a:solidFill>
                <a:srgbClr val="114F95"/>
              </a:solidFill>
              <a:latin typeface="微软雅黑" panose="020B0503020204020204" charset="-122"/>
              <a:ea typeface="微软雅黑" panose="020B0503020204020204" charset="-122"/>
            </a:endParaRPr>
          </a:p>
          <a:p>
            <a:pPr marL="800100" lvl="1" indent="-342900" eaLnBrk="1" hangingPunct="1">
              <a:lnSpc>
                <a:spcPct val="200000"/>
              </a:lnSpc>
              <a:buFont typeface="+mj-ea"/>
              <a:buAutoNum type="circleNumDbPlain" startAt="6"/>
            </a:pPr>
            <a:r>
              <a:rPr lang="zh-CN" altLang="en-US" sz="1400" dirty="0">
                <a:solidFill>
                  <a:srgbClr val="114F95"/>
                </a:solidFill>
                <a:latin typeface="微软雅黑" panose="020B0503020204020204" charset="-122"/>
                <a:ea typeface="微软雅黑" panose="020B0503020204020204" charset="-122"/>
              </a:rPr>
              <a:t>特殊科目核实：查询模板</a:t>
            </a:r>
            <a:r>
              <a:rPr lang="en-US" altLang="zh-CN" sz="1400" dirty="0">
                <a:solidFill>
                  <a:srgbClr val="114F95"/>
                </a:solidFill>
                <a:latin typeface="微软雅黑" panose="020B0503020204020204" charset="-122"/>
                <a:ea typeface="微软雅黑" panose="020B0503020204020204" charset="-122"/>
              </a:rPr>
              <a:t>A0300</a:t>
            </a:r>
            <a:r>
              <a:rPr lang="zh-CN" altLang="en-US" sz="1400" dirty="0">
                <a:solidFill>
                  <a:srgbClr val="114F95"/>
                </a:solidFill>
                <a:latin typeface="微软雅黑" panose="020B0503020204020204" charset="-122"/>
                <a:ea typeface="微软雅黑" panose="020B0503020204020204" charset="-122"/>
              </a:rPr>
              <a:t>中科目，被装购置费、退职（役）费、救济费、个人农业生产补贴、对企业补助、对社会保障基金补助、其他支出 </a:t>
            </a:r>
            <a:endParaRPr lang="en-US" altLang="zh-CN" sz="1400" dirty="0">
              <a:solidFill>
                <a:srgbClr val="114F95"/>
              </a:solidFill>
              <a:latin typeface="微软雅黑" panose="020B0503020204020204" charset="-122"/>
              <a:ea typeface="微软雅黑" panose="020B0503020204020204" charset="-122"/>
            </a:endParaRPr>
          </a:p>
          <a:p>
            <a:pPr eaLnBrk="1" hangingPunct="1">
              <a:lnSpc>
                <a:spcPct val="150000"/>
              </a:lnSpc>
            </a:pPr>
            <a:endParaRPr lang="zh-CN" altLang="en-US" sz="16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mj-lt"/>
              <a:buAutoNum type="arabicPeriod" startAt="6"/>
            </a:pPr>
            <a:endParaRPr lang="zh-CN" altLang="en-US" sz="1600" dirty="0">
              <a:solidFill>
                <a:srgbClr val="114F95"/>
              </a:solidFill>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endParaRPr lang="zh-CN" altLang="en-US" sz="1600" dirty="0">
              <a:solidFill>
                <a:srgbClr val="114F95"/>
              </a:solidFill>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endParaRPr lang="zh-CN" altLang="en-US" sz="1600" dirty="0">
              <a:solidFill>
                <a:srgbClr val="114F95"/>
              </a:solidFill>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endParaRPr lang="zh-CN" altLang="en-US" sz="1600" dirty="0">
              <a:solidFill>
                <a:srgbClr val="114F95"/>
              </a:solidFill>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endParaRPr lang="zh-CN" altLang="en-US" sz="1600" dirty="0">
              <a:solidFill>
                <a:srgbClr val="114F95"/>
              </a:solidFill>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endParaRPr lang="en-US" altLang="zh-CN" sz="1600" dirty="0">
              <a:solidFill>
                <a:srgbClr val="114F95"/>
              </a:solidFill>
              <a:latin typeface="微软雅黑" panose="020B0503020204020204" charset="-122"/>
              <a:ea typeface="微软雅黑" panose="020B0503020204020204" charset="-122"/>
            </a:endParaRPr>
          </a:p>
          <a:p>
            <a:pPr eaLnBrk="1" hangingPunct="1">
              <a:lnSpc>
                <a:spcPct val="150000"/>
              </a:lnSpc>
              <a:buNone/>
            </a:pPr>
            <a:endParaRPr lang="en-US" altLang="zh-CN" sz="2400" dirty="0">
              <a:solidFill>
                <a:srgbClr val="114F95"/>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三、202</a:t>
            </a:r>
            <a:r>
              <a:rPr lang="en-US" altLang="zh-CN"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3</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年度部门决算编报要求</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5353050" y="105093"/>
            <a:ext cx="3740150" cy="645160"/>
          </a:xfrm>
        </p:spPr>
        <p:txBody>
          <a:bodyPr/>
          <a:lstStyle/>
          <a:p>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项目</a:t>
            </a:r>
            <a:r>
              <a:rPr lang="zh-CN" sz="1800" b="1" dirty="0">
                <a:latin typeface="方正小标宋_GBK" panose="02000000000000000000" charset="-122"/>
                <a:ea typeface="方正小标宋_GBK" panose="02000000000000000000" charset="-122"/>
                <a:sym typeface="+mn-ea"/>
              </a:rPr>
              <a:t>分项目</a:t>
            </a:r>
            <a:r>
              <a:rPr sz="1800" b="1" dirty="0">
                <a:latin typeface="方正小标宋_GBK" panose="02000000000000000000" charset="-122"/>
                <a:ea typeface="方正小标宋_GBK" panose="02000000000000000000" charset="-122"/>
                <a:sym typeface="+mn-ea"/>
              </a:rPr>
              <a:t>收入支出决算表</a:t>
            </a:r>
            <a:endParaRPr sz="1800" b="1" dirty="0">
              <a:latin typeface="方正小标宋_GBK" panose="02000000000000000000" charset="-122"/>
              <a:ea typeface="方正小标宋_GBK" panose="02000000000000000000" charset="-122"/>
              <a:sym typeface="+mn-ea"/>
            </a:endParaRPr>
          </a:p>
          <a:p>
            <a:r>
              <a:rPr lang="en-US" sz="1800" b="1" dirty="0">
                <a:latin typeface="方正小标宋_GBK" panose="02000000000000000000" charset="-122"/>
                <a:ea typeface="方正小标宋_GBK" panose="02000000000000000000" charset="-122"/>
                <a:sym typeface="+mn-ea"/>
              </a:rPr>
              <a:t>     </a:t>
            </a:r>
            <a:r>
              <a:rPr sz="1800" b="1" dirty="0">
                <a:latin typeface="方正小标宋_GBK" panose="02000000000000000000" charset="-122"/>
                <a:ea typeface="方正小标宋_GBK" panose="02000000000000000000" charset="-122"/>
                <a:sym typeface="+mn-ea"/>
              </a:rPr>
              <a:t>（财决06表）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99720" y="1418265"/>
            <a:ext cx="1207135" cy="2961640"/>
            <a:chOff x="10727" y="1484313"/>
            <a:chExt cx="1597624" cy="5777627"/>
          </a:xfrm>
        </p:grpSpPr>
        <p:sp>
          <p:nvSpPr>
            <p:cNvPr id="13" name="矩形 12"/>
            <p:cNvSpPr/>
            <p:nvPr/>
          </p:nvSpPr>
          <p:spPr>
            <a:xfrm>
              <a:off x="10727" y="1484313"/>
              <a:ext cx="1597624"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10727" y="3024105"/>
              <a:ext cx="159762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10727" y="6206507"/>
              <a:ext cx="159762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10727" y="4563897"/>
              <a:ext cx="1596783"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20</a:t>
            </a:r>
            <a:r>
              <a:rPr lang="zh-CN" altLang="en-US" sz="1100" b="1" dirty="0"/>
              <a:t>页</a:t>
            </a:r>
            <a:endParaRPr lang="zh-CN" altLang="en-US" sz="1100" b="1" dirty="0"/>
          </a:p>
        </p:txBody>
      </p:sp>
      <p:grpSp>
        <p:nvGrpSpPr>
          <p:cNvPr id="12" name="object 16"/>
          <p:cNvGrpSpPr/>
          <p:nvPr/>
        </p:nvGrpSpPr>
        <p:grpSpPr>
          <a:xfrm>
            <a:off x="1622909" y="1304580"/>
            <a:ext cx="7284721" cy="3384589"/>
            <a:chOff x="2316098" y="1520571"/>
            <a:chExt cx="9286875" cy="3771265"/>
          </a:xfrm>
        </p:grpSpPr>
        <p:pic>
          <p:nvPicPr>
            <p:cNvPr id="15" name="object 17"/>
            <p:cNvPicPr/>
            <p:nvPr/>
          </p:nvPicPr>
          <p:blipFill>
            <a:blip r:embed="rId1" cstate="print"/>
            <a:stretch>
              <a:fillRect/>
            </a:stretch>
          </p:blipFill>
          <p:spPr>
            <a:xfrm>
              <a:off x="2325623" y="1530096"/>
              <a:ext cx="9267444" cy="3752088"/>
            </a:xfrm>
            <a:prstGeom prst="rect">
              <a:avLst/>
            </a:prstGeom>
          </p:spPr>
        </p:pic>
        <p:sp>
          <p:nvSpPr>
            <p:cNvPr id="17" name="object 18"/>
            <p:cNvSpPr/>
            <p:nvPr/>
          </p:nvSpPr>
          <p:spPr>
            <a:xfrm>
              <a:off x="2316098" y="1520571"/>
              <a:ext cx="9286875" cy="3771265"/>
            </a:xfrm>
            <a:custGeom>
              <a:avLst/>
              <a:gdLst/>
              <a:ahLst/>
              <a:cxnLst/>
              <a:rect l="l" t="t" r="r" b="b"/>
              <a:pathLst>
                <a:path w="9286875" h="3771265">
                  <a:moveTo>
                    <a:pt x="9281731" y="3771138"/>
                  </a:moveTo>
                  <a:lnTo>
                    <a:pt x="4762" y="3771138"/>
                  </a:lnTo>
                  <a:lnTo>
                    <a:pt x="3289" y="3770909"/>
                  </a:lnTo>
                  <a:lnTo>
                    <a:pt x="1968" y="3770223"/>
                  </a:lnTo>
                  <a:lnTo>
                    <a:pt x="914" y="3769169"/>
                  </a:lnTo>
                  <a:lnTo>
                    <a:pt x="228" y="3767848"/>
                  </a:lnTo>
                  <a:lnTo>
                    <a:pt x="0" y="3766375"/>
                  </a:lnTo>
                  <a:lnTo>
                    <a:pt x="0" y="4762"/>
                  </a:lnTo>
                  <a:lnTo>
                    <a:pt x="4762" y="0"/>
                  </a:lnTo>
                  <a:lnTo>
                    <a:pt x="9281731" y="0"/>
                  </a:lnTo>
                  <a:lnTo>
                    <a:pt x="9286494" y="4762"/>
                  </a:lnTo>
                  <a:lnTo>
                    <a:pt x="9525" y="4762"/>
                  </a:lnTo>
                  <a:lnTo>
                    <a:pt x="4762" y="9524"/>
                  </a:lnTo>
                  <a:lnTo>
                    <a:pt x="9525" y="9524"/>
                  </a:lnTo>
                  <a:lnTo>
                    <a:pt x="9525" y="3761613"/>
                  </a:lnTo>
                  <a:lnTo>
                    <a:pt x="4762" y="3761613"/>
                  </a:lnTo>
                  <a:lnTo>
                    <a:pt x="9525" y="3766375"/>
                  </a:lnTo>
                  <a:lnTo>
                    <a:pt x="9286494" y="3766375"/>
                  </a:lnTo>
                  <a:lnTo>
                    <a:pt x="9286265" y="3767848"/>
                  </a:lnTo>
                  <a:lnTo>
                    <a:pt x="9285579" y="3769169"/>
                  </a:lnTo>
                  <a:lnTo>
                    <a:pt x="9284525" y="3770223"/>
                  </a:lnTo>
                  <a:lnTo>
                    <a:pt x="9283204" y="3770909"/>
                  </a:lnTo>
                  <a:lnTo>
                    <a:pt x="9281731" y="3771138"/>
                  </a:lnTo>
                  <a:close/>
                </a:path>
                <a:path w="9286875" h="3771265">
                  <a:moveTo>
                    <a:pt x="9525" y="9524"/>
                  </a:moveTo>
                  <a:lnTo>
                    <a:pt x="4762" y="9524"/>
                  </a:lnTo>
                  <a:lnTo>
                    <a:pt x="9525" y="4762"/>
                  </a:lnTo>
                  <a:lnTo>
                    <a:pt x="9525" y="9524"/>
                  </a:lnTo>
                  <a:close/>
                </a:path>
                <a:path w="9286875" h="3771265">
                  <a:moveTo>
                    <a:pt x="9276969" y="9524"/>
                  </a:moveTo>
                  <a:lnTo>
                    <a:pt x="9525" y="9524"/>
                  </a:lnTo>
                  <a:lnTo>
                    <a:pt x="9525" y="4762"/>
                  </a:lnTo>
                  <a:lnTo>
                    <a:pt x="9276969" y="4762"/>
                  </a:lnTo>
                  <a:lnTo>
                    <a:pt x="9276969" y="9524"/>
                  </a:lnTo>
                  <a:close/>
                </a:path>
                <a:path w="9286875" h="3771265">
                  <a:moveTo>
                    <a:pt x="9276969" y="3766375"/>
                  </a:moveTo>
                  <a:lnTo>
                    <a:pt x="9276969" y="4762"/>
                  </a:lnTo>
                  <a:lnTo>
                    <a:pt x="9281731" y="9524"/>
                  </a:lnTo>
                  <a:lnTo>
                    <a:pt x="9286494" y="9524"/>
                  </a:lnTo>
                  <a:lnTo>
                    <a:pt x="9286494" y="3761613"/>
                  </a:lnTo>
                  <a:lnTo>
                    <a:pt x="9281731" y="3761613"/>
                  </a:lnTo>
                  <a:lnTo>
                    <a:pt x="9276969" y="3766375"/>
                  </a:lnTo>
                  <a:close/>
                </a:path>
                <a:path w="9286875" h="3771265">
                  <a:moveTo>
                    <a:pt x="9286494" y="9524"/>
                  </a:moveTo>
                  <a:lnTo>
                    <a:pt x="9281731" y="9524"/>
                  </a:lnTo>
                  <a:lnTo>
                    <a:pt x="9276969" y="4762"/>
                  </a:lnTo>
                  <a:lnTo>
                    <a:pt x="9286494" y="4762"/>
                  </a:lnTo>
                  <a:lnTo>
                    <a:pt x="9286494" y="9524"/>
                  </a:lnTo>
                  <a:close/>
                </a:path>
                <a:path w="9286875" h="3771265">
                  <a:moveTo>
                    <a:pt x="9525" y="3766375"/>
                  </a:moveTo>
                  <a:lnTo>
                    <a:pt x="4762" y="3761613"/>
                  </a:lnTo>
                  <a:lnTo>
                    <a:pt x="9525" y="3761613"/>
                  </a:lnTo>
                  <a:lnTo>
                    <a:pt x="9525" y="3766375"/>
                  </a:lnTo>
                  <a:close/>
                </a:path>
                <a:path w="9286875" h="3771265">
                  <a:moveTo>
                    <a:pt x="9276969" y="3766375"/>
                  </a:moveTo>
                  <a:lnTo>
                    <a:pt x="9525" y="3766375"/>
                  </a:lnTo>
                  <a:lnTo>
                    <a:pt x="9525" y="3761613"/>
                  </a:lnTo>
                  <a:lnTo>
                    <a:pt x="9276969" y="3761613"/>
                  </a:lnTo>
                  <a:lnTo>
                    <a:pt x="9276969" y="3766375"/>
                  </a:lnTo>
                  <a:close/>
                </a:path>
                <a:path w="9286875" h="3771265">
                  <a:moveTo>
                    <a:pt x="9286494" y="3766375"/>
                  </a:moveTo>
                  <a:lnTo>
                    <a:pt x="9276969" y="3766375"/>
                  </a:lnTo>
                  <a:lnTo>
                    <a:pt x="9281731" y="3761613"/>
                  </a:lnTo>
                  <a:lnTo>
                    <a:pt x="9286494" y="3761613"/>
                  </a:lnTo>
                  <a:lnTo>
                    <a:pt x="9286494" y="3766375"/>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lang="zh-CN" altLang="en-US" b="1" dirty="0">
                <a:latin typeface="方正小标宋_GBK" panose="02000000000000000000" charset="-122"/>
                <a:ea typeface="方正小标宋_GBK" panose="02000000000000000000" charset="-122"/>
                <a:sym typeface="+mn-ea"/>
              </a:rPr>
              <a:t> 项目收入支出决算表</a:t>
            </a:r>
            <a:endParaRPr lang="zh-CN" altLang="en-US" b="1" dirty="0">
              <a:latin typeface="方正小标宋_GBK" panose="02000000000000000000" charset="-122"/>
              <a:ea typeface="方正小标宋_GBK" panose="02000000000000000000" charset="-122"/>
              <a:sym typeface="+mn-ea"/>
            </a:endParaRPr>
          </a:p>
          <a:p>
            <a:pPr algn="ctr"/>
            <a:r>
              <a:rPr lang="zh-CN" altLang="en-US" b="1" dirty="0">
                <a:latin typeface="方正小标宋_GBK" panose="02000000000000000000" charset="-122"/>
                <a:ea typeface="方正小标宋_GBK" panose="02000000000000000000" charset="-122"/>
                <a:sym typeface="+mn-ea"/>
              </a:rPr>
              <a:t>     （财决</a:t>
            </a:r>
            <a:r>
              <a:rPr lang="en-US" altLang="zh-CN" b="1" dirty="0">
                <a:latin typeface="方正小标宋_GBK" panose="02000000000000000000" charset="-122"/>
                <a:ea typeface="方正小标宋_GBK" panose="02000000000000000000" charset="-122"/>
                <a:sym typeface="+mn-ea"/>
              </a:rPr>
              <a:t>06</a:t>
            </a:r>
            <a:r>
              <a:rPr lang="zh-CN" altLang="en-US" b="1" dirty="0">
                <a:latin typeface="方正小标宋_GBK" panose="02000000000000000000" charset="-122"/>
                <a:ea typeface="方正小标宋_GBK" panose="02000000000000000000" charset="-122"/>
                <a:sym typeface="+mn-ea"/>
              </a:rPr>
              <a:t>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32101" name="Rectangle 3"/>
          <p:cNvSpPr txBox="1">
            <a:spLocks noChangeArrowheads="1"/>
          </p:cNvSpPr>
          <p:nvPr/>
        </p:nvSpPr>
        <p:spPr bwMode="auto">
          <a:xfrm>
            <a:off x="1708150" y="1089660"/>
            <a:ext cx="7068185" cy="35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indent="-342900" eaLnBrk="1" hangingPunct="1">
              <a:lnSpc>
                <a:spcPct val="200000"/>
              </a:lnSpc>
              <a:buFont typeface="+mj-lt"/>
              <a:buAutoNum type="arabicPeriod"/>
            </a:pPr>
            <a:r>
              <a:rPr lang="zh-CN" altLang="en-US" sz="1400" b="1" dirty="0" smtClean="0">
                <a:solidFill>
                  <a:srgbClr val="114F95"/>
                </a:solidFill>
                <a:latin typeface="微软雅黑" panose="020B0503020204020204" charset="-122"/>
                <a:ea typeface="微软雅黑" panose="020B0503020204020204" charset="-122"/>
              </a:rPr>
              <a:t>“</a:t>
            </a:r>
            <a:r>
              <a:rPr lang="zh-CN" altLang="en-US" sz="1400" b="1" dirty="0">
                <a:solidFill>
                  <a:srgbClr val="114F95"/>
                </a:solidFill>
                <a:latin typeface="微软雅黑" panose="020B0503020204020204" charset="-122"/>
                <a:ea typeface="微软雅黑" panose="020B0503020204020204" charset="-122"/>
              </a:rPr>
              <a:t>二级项目名称”</a:t>
            </a:r>
            <a:r>
              <a:rPr lang="en-US" altLang="zh-CN" sz="1400" b="1"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不能与功能分类科目名称一致，如</a:t>
            </a:r>
            <a:r>
              <a:rPr lang="zh-CN" altLang="en-US" sz="1400" dirty="0" smtClean="0">
                <a:solidFill>
                  <a:srgbClr val="114F95"/>
                </a:solidFill>
                <a:latin typeface="微软雅黑" panose="020B0503020204020204" charset="-122"/>
                <a:ea typeface="微软雅黑" panose="020B0503020204020204" charset="-122"/>
              </a:rPr>
              <a:t>“一般行政管理事务”；</a:t>
            </a:r>
            <a:endParaRPr lang="en-US" altLang="zh-CN" sz="1400" dirty="0" smtClean="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mj-lt"/>
              <a:buAutoNum type="arabicPeriod"/>
            </a:pPr>
            <a:r>
              <a:rPr lang="zh-CN" altLang="en-US" sz="1400" dirty="0" smtClean="0">
                <a:solidFill>
                  <a:srgbClr val="114F95"/>
                </a:solidFill>
                <a:latin typeface="微软雅黑" panose="020B0503020204020204" charset="-122"/>
                <a:ea typeface="微软雅黑" panose="020B0503020204020204" charset="-122"/>
              </a:rPr>
              <a:t>与其</a:t>
            </a:r>
            <a:r>
              <a:rPr lang="zh-CN" altLang="en-US" sz="1400" dirty="0">
                <a:solidFill>
                  <a:srgbClr val="114F95"/>
                </a:solidFill>
                <a:latin typeface="微软雅黑" panose="020B0503020204020204" charset="-122"/>
                <a:ea typeface="微软雅黑" panose="020B0503020204020204" charset="-122"/>
              </a:rPr>
              <a:t>他项目表的二级项目</a:t>
            </a:r>
            <a:r>
              <a:rPr lang="zh-CN" altLang="en-US" sz="1400" b="1" dirty="0">
                <a:solidFill>
                  <a:srgbClr val="FF0000"/>
                </a:solidFill>
                <a:latin typeface="微软雅黑" panose="020B0503020204020204" charset="-122"/>
                <a:ea typeface="微软雅黑" panose="020B0503020204020204" charset="-122"/>
              </a:rPr>
              <a:t>名称保持一致</a:t>
            </a:r>
            <a:r>
              <a:rPr lang="zh-CN" altLang="en-US" sz="1400" dirty="0">
                <a:solidFill>
                  <a:srgbClr val="114F95"/>
                </a:solidFill>
                <a:latin typeface="微软雅黑" panose="020B0503020204020204" charset="-122"/>
                <a:ea typeface="微软雅黑" panose="020B0503020204020204" charset="-122"/>
              </a:rPr>
              <a:t>，包括</a:t>
            </a:r>
            <a:r>
              <a:rPr lang="zh-CN" altLang="en-US" sz="1600" b="1" dirty="0">
                <a:solidFill>
                  <a:srgbClr val="FF0000"/>
                </a:solidFill>
                <a:latin typeface="微软雅黑" panose="020B0503020204020204" charset="-122"/>
                <a:ea typeface="微软雅黑" panose="020B0503020204020204" charset="-122"/>
              </a:rPr>
              <a:t>字符、顺序、标点符号</a:t>
            </a:r>
            <a:r>
              <a:rPr lang="zh-CN" altLang="en-US" sz="1400" dirty="0">
                <a:solidFill>
                  <a:srgbClr val="114F95"/>
                </a:solidFill>
                <a:latin typeface="微软雅黑" panose="020B0503020204020204" charset="-122"/>
                <a:ea typeface="微软雅黑" panose="020B0503020204020204" charset="-122"/>
              </a:rPr>
              <a:t>等！！！</a:t>
            </a:r>
            <a:endParaRPr lang="zh-CN" altLang="en-US" sz="14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mj-lt"/>
              <a:buAutoNum type="arabicPeriod"/>
            </a:pPr>
            <a:r>
              <a:rPr lang="zh-CN" altLang="en-US" sz="1400" b="1" dirty="0">
                <a:solidFill>
                  <a:srgbClr val="114F95"/>
                </a:solidFill>
                <a:latin typeface="微软雅黑" panose="020B0503020204020204" charset="-122"/>
                <a:ea typeface="微软雅黑" panose="020B0503020204020204" charset="-122"/>
              </a:rPr>
              <a:t>资金来源的第</a:t>
            </a:r>
            <a:r>
              <a:rPr lang="en-US" altLang="zh-CN" sz="1400" b="1" dirty="0">
                <a:solidFill>
                  <a:srgbClr val="114F95"/>
                </a:solidFill>
                <a:latin typeface="微软雅黑" panose="020B0503020204020204" charset="-122"/>
                <a:ea typeface="微软雅黑" panose="020B0503020204020204" charset="-122"/>
              </a:rPr>
              <a:t>5</a:t>
            </a:r>
            <a:r>
              <a:rPr lang="zh-CN" altLang="en-US" sz="1400" b="1" dirty="0">
                <a:solidFill>
                  <a:srgbClr val="114F95"/>
                </a:solidFill>
                <a:latin typeface="微软雅黑" panose="020B0503020204020204" charset="-122"/>
                <a:ea typeface="微软雅黑" panose="020B0503020204020204" charset="-122"/>
              </a:rPr>
              <a:t>列“其中：基本建设支出拨款”</a:t>
            </a:r>
            <a:r>
              <a:rPr lang="zh-CN" altLang="en-US" sz="1400" dirty="0">
                <a:solidFill>
                  <a:srgbClr val="114F95"/>
                </a:solidFill>
                <a:latin typeface="微软雅黑" panose="020B0503020204020204" charset="-122"/>
                <a:ea typeface="微软雅黑" panose="020B0503020204020204" charset="-122"/>
              </a:rPr>
              <a:t>：填</a:t>
            </a:r>
            <a:r>
              <a:rPr lang="zh-CN" altLang="en-US" sz="1400" dirty="0" smtClean="0">
                <a:solidFill>
                  <a:srgbClr val="114F95"/>
                </a:solidFill>
                <a:latin typeface="微软雅黑" panose="020B0503020204020204" charset="-122"/>
                <a:ea typeface="微软雅黑" panose="020B0503020204020204" charset="-122"/>
              </a:rPr>
              <a:t>列</a:t>
            </a:r>
            <a:r>
              <a:rPr lang="zh-CN" altLang="en-US" sz="1400" dirty="0" smtClean="0">
                <a:solidFill>
                  <a:srgbClr val="FF0000"/>
                </a:solidFill>
                <a:latin typeface="微软雅黑" panose="020B0503020204020204" charset="-122"/>
                <a:ea typeface="微软雅黑" panose="020B0503020204020204" charset="-122"/>
              </a:rPr>
              <a:t>本年度</a:t>
            </a:r>
            <a:r>
              <a:rPr lang="zh-CN" altLang="en-US" sz="1400" dirty="0" smtClean="0">
                <a:solidFill>
                  <a:srgbClr val="114F95"/>
                </a:solidFill>
                <a:latin typeface="微软雅黑" panose="020B0503020204020204" charset="-122"/>
                <a:ea typeface="微软雅黑" panose="020B0503020204020204" charset="-122"/>
              </a:rPr>
              <a:t>由</a:t>
            </a:r>
            <a:r>
              <a:rPr lang="zh-CN" altLang="en-US" sz="1400" dirty="0" smtClean="0">
                <a:solidFill>
                  <a:srgbClr val="FF0000"/>
                </a:solidFill>
                <a:latin typeface="微软雅黑" panose="020B0503020204020204" charset="-122"/>
                <a:ea typeface="微软雅黑" panose="020B0503020204020204" charset="-122"/>
              </a:rPr>
              <a:t>本级发改部门</a:t>
            </a:r>
            <a:r>
              <a:rPr lang="zh-CN" altLang="en-US" sz="1400" dirty="0" smtClean="0">
                <a:solidFill>
                  <a:srgbClr val="114F95"/>
                </a:solidFill>
                <a:latin typeface="微软雅黑" panose="020B0503020204020204" charset="-122"/>
                <a:ea typeface="微软雅黑" panose="020B0503020204020204" charset="-122"/>
              </a:rPr>
              <a:t>安排的基本建设项目</a:t>
            </a:r>
            <a:r>
              <a:rPr lang="zh-CN" altLang="en-US" sz="1400" dirty="0" smtClean="0">
                <a:solidFill>
                  <a:srgbClr val="FF0000"/>
                </a:solidFill>
                <a:latin typeface="微软雅黑" panose="020B0503020204020204" charset="-122"/>
                <a:ea typeface="微软雅黑" panose="020B0503020204020204" charset="-122"/>
              </a:rPr>
              <a:t>一般公共预算财政拨款，</a:t>
            </a:r>
            <a:r>
              <a:rPr lang="zh-CN" altLang="en-US" sz="1400" dirty="0" smtClean="0">
                <a:solidFill>
                  <a:srgbClr val="114F95"/>
                </a:solidFill>
                <a:latin typeface="微软雅黑" panose="020B0503020204020204" charset="-122"/>
                <a:ea typeface="微软雅黑" panose="020B0503020204020204" charset="-122"/>
              </a:rPr>
              <a:t>与明细表的</a:t>
            </a:r>
            <a:r>
              <a:rPr lang="en-US" altLang="zh-CN" sz="1400" dirty="0">
                <a:solidFill>
                  <a:srgbClr val="114F95"/>
                </a:solidFill>
                <a:latin typeface="微软雅黑" panose="020B0503020204020204" charset="-122"/>
                <a:ea typeface="微软雅黑" panose="020B0503020204020204" charset="-122"/>
              </a:rPr>
              <a:t>62</a:t>
            </a:r>
            <a:r>
              <a:rPr lang="zh-CN" altLang="en-US" sz="1400" dirty="0">
                <a:solidFill>
                  <a:srgbClr val="114F95"/>
                </a:solidFill>
                <a:latin typeface="微软雅黑" panose="020B0503020204020204" charset="-122"/>
                <a:ea typeface="微软雅黑" panose="020B0503020204020204" charset="-122"/>
              </a:rPr>
              <a:t>列和</a:t>
            </a:r>
            <a:r>
              <a:rPr lang="en-US" altLang="zh-CN" sz="1400" dirty="0">
                <a:solidFill>
                  <a:srgbClr val="114F95"/>
                </a:solidFill>
                <a:latin typeface="微软雅黑" panose="020B0503020204020204" charset="-122"/>
                <a:ea typeface="微软雅黑" panose="020B0503020204020204" charset="-122"/>
              </a:rPr>
              <a:t>92</a:t>
            </a:r>
            <a:r>
              <a:rPr lang="zh-CN" altLang="en-US" sz="1400" dirty="0">
                <a:solidFill>
                  <a:srgbClr val="114F95"/>
                </a:solidFill>
                <a:latin typeface="微软雅黑" panose="020B0503020204020204" charset="-122"/>
                <a:ea typeface="微软雅黑" panose="020B0503020204020204" charset="-122"/>
              </a:rPr>
              <a:t>列的基本建设资金</a:t>
            </a:r>
            <a:r>
              <a:rPr lang="zh-CN" altLang="en-US" sz="1400" dirty="0" smtClean="0">
                <a:solidFill>
                  <a:srgbClr val="114F95"/>
                </a:solidFill>
                <a:latin typeface="微软雅黑" panose="020B0503020204020204" charset="-122"/>
                <a:ea typeface="微软雅黑" panose="020B0503020204020204" charset="-122"/>
              </a:rPr>
              <a:t>对应；</a:t>
            </a:r>
            <a:endParaRPr lang="en-US" altLang="zh-CN" sz="14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mj-lt"/>
              <a:buAutoNum type="arabicPeriod"/>
            </a:pPr>
            <a:r>
              <a:rPr lang="zh-CN" altLang="en-US" sz="1400" b="1" dirty="0">
                <a:solidFill>
                  <a:srgbClr val="114F95"/>
                </a:solidFill>
                <a:latin typeface="微软雅黑" panose="020B0503020204020204" charset="-122"/>
                <a:ea typeface="微软雅黑" panose="020B0503020204020204" charset="-122"/>
              </a:rPr>
              <a:t>动用非财政拨款</a:t>
            </a:r>
            <a:r>
              <a:rPr lang="zh-CN" altLang="en-US" sz="1400" b="1" dirty="0" smtClean="0">
                <a:solidFill>
                  <a:srgbClr val="114F95"/>
                </a:solidFill>
                <a:latin typeface="微软雅黑" panose="020B0503020204020204" charset="-122"/>
                <a:ea typeface="微软雅黑" panose="020B0503020204020204" charset="-122"/>
              </a:rPr>
              <a:t>结余和专用结余：</a:t>
            </a:r>
            <a:r>
              <a:rPr lang="zh-CN" altLang="en-US" sz="1400" dirty="0">
                <a:solidFill>
                  <a:srgbClr val="114F95"/>
                </a:solidFill>
                <a:latin typeface="微软雅黑" panose="020B0503020204020204" charset="-122"/>
                <a:ea typeface="微软雅黑" panose="020B0503020204020204" charset="-122"/>
              </a:rPr>
              <a:t>只有存在</a:t>
            </a:r>
            <a:r>
              <a:rPr lang="zh-CN" altLang="en-US" sz="1400" dirty="0">
                <a:solidFill>
                  <a:srgbClr val="FF0000"/>
                </a:solidFill>
                <a:latin typeface="微软雅黑" panose="020B0503020204020204" charset="-122"/>
                <a:ea typeface="微软雅黑" panose="020B0503020204020204" charset="-122"/>
              </a:rPr>
              <a:t>收支差额</a:t>
            </a:r>
            <a:r>
              <a:rPr lang="zh-CN" altLang="en-US" sz="1400" dirty="0">
                <a:solidFill>
                  <a:srgbClr val="114F95"/>
                </a:solidFill>
                <a:latin typeface="微软雅黑" panose="020B0503020204020204" charset="-122"/>
                <a:ea typeface="微软雅黑" panose="020B0503020204020204" charset="-122"/>
              </a:rPr>
              <a:t>才能填，即当年支出</a:t>
            </a:r>
            <a:r>
              <a:rPr lang="en-US" altLang="zh-CN" sz="1400" dirty="0">
                <a:solidFill>
                  <a:srgbClr val="114F95"/>
                </a:solidFill>
                <a:latin typeface="微软雅黑" panose="020B0503020204020204" charset="-122"/>
                <a:ea typeface="微软雅黑" panose="020B0503020204020204" charset="-122"/>
              </a:rPr>
              <a:t>&gt;</a:t>
            </a:r>
            <a:r>
              <a:rPr lang="zh-CN" altLang="en-US" sz="1400" dirty="0">
                <a:solidFill>
                  <a:srgbClr val="114F95"/>
                </a:solidFill>
                <a:latin typeface="微软雅黑" panose="020B0503020204020204" charset="-122"/>
                <a:ea typeface="微软雅黑" panose="020B0503020204020204" charset="-122"/>
              </a:rPr>
              <a:t>年初结转结余</a:t>
            </a:r>
            <a:r>
              <a:rPr lang="en-US" altLang="zh-CN" sz="1400" dirty="0">
                <a:solidFill>
                  <a:srgbClr val="114F95"/>
                </a:solidFill>
                <a:latin typeface="微软雅黑" panose="020B0503020204020204" charset="-122"/>
                <a:ea typeface="微软雅黑" panose="020B0503020204020204" charset="-122"/>
              </a:rPr>
              <a:t>+</a:t>
            </a:r>
            <a:r>
              <a:rPr lang="zh-CN" altLang="en-US" sz="1400" dirty="0">
                <a:solidFill>
                  <a:srgbClr val="114F95"/>
                </a:solidFill>
                <a:latin typeface="微软雅黑" panose="020B0503020204020204" charset="-122"/>
                <a:ea typeface="微软雅黑" panose="020B0503020204020204" charset="-122"/>
              </a:rPr>
              <a:t>当年收入，否则不能填。</a:t>
            </a:r>
            <a:endParaRPr lang="zh-CN" altLang="en-US" sz="1400" dirty="0">
              <a:solidFill>
                <a:srgbClr val="114F95"/>
              </a:solidFill>
              <a:latin typeface="微软雅黑" panose="020B0503020204020204" charset="-122"/>
              <a:ea typeface="微软雅黑" panose="020B0503020204020204" charset="-122"/>
            </a:endParaRPr>
          </a:p>
          <a:p>
            <a:pPr marL="342900" indent="-342900" eaLnBrk="1" hangingPunct="1">
              <a:lnSpc>
                <a:spcPct val="200000"/>
              </a:lnSpc>
              <a:buFont typeface="+mj-lt"/>
              <a:buAutoNum type="arabicPeriod"/>
            </a:pPr>
            <a:r>
              <a:rPr lang="zh-CN" altLang="en-US" sz="1600" b="1" dirty="0">
                <a:solidFill>
                  <a:srgbClr val="114F95"/>
                </a:solidFill>
                <a:latin typeface="微软雅黑" panose="020B0503020204020204" charset="-122"/>
                <a:ea typeface="微软雅黑" panose="020B0503020204020204" charset="-122"/>
                <a:sym typeface="+mn-ea"/>
              </a:rPr>
              <a:t>项目经费</a:t>
            </a:r>
            <a:r>
              <a:rPr lang="en-US" altLang="zh-CN" sz="1600" b="1" dirty="0">
                <a:solidFill>
                  <a:srgbClr val="114F95"/>
                </a:solidFill>
                <a:latin typeface="微软雅黑" panose="020B0503020204020204" charset="-122"/>
                <a:ea typeface="微软雅黑" panose="020B0503020204020204" charset="-122"/>
                <a:sym typeface="+mn-ea"/>
              </a:rPr>
              <a:t>:</a:t>
            </a:r>
            <a:r>
              <a:rPr lang="zh-CN" altLang="en-US" sz="1600" dirty="0">
                <a:solidFill>
                  <a:srgbClr val="114F95"/>
                </a:solidFill>
                <a:latin typeface="微软雅黑" panose="020B0503020204020204" charset="-122"/>
                <a:ea typeface="微软雅黑" panose="020B0503020204020204" charset="-122"/>
                <a:sym typeface="+mn-ea"/>
              </a:rPr>
              <a:t>开支工资福利支出和对个人家庭补助，应说明</a:t>
            </a:r>
            <a:r>
              <a:rPr lang="zh-CN" altLang="en-US" sz="1600" dirty="0" smtClean="0">
                <a:solidFill>
                  <a:srgbClr val="114F95"/>
                </a:solidFill>
                <a:latin typeface="微软雅黑" panose="020B0503020204020204" charset="-122"/>
                <a:ea typeface="微软雅黑" panose="020B0503020204020204" charset="-122"/>
                <a:sym typeface="+mn-ea"/>
              </a:rPr>
              <a:t>情况。</a:t>
            </a:r>
            <a:endParaRPr lang="en-US" altLang="zh-CN" sz="1600" dirty="0" smtClean="0">
              <a:solidFill>
                <a:srgbClr val="114F95"/>
              </a:solidFill>
              <a:latin typeface="微软雅黑" panose="020B0503020204020204" charset="-122"/>
              <a:ea typeface="微软雅黑" panose="020B0503020204020204" charset="-122"/>
              <a:sym typeface="+mn-ea"/>
            </a:endParaRPr>
          </a:p>
          <a:p>
            <a:pPr marL="342900" indent="-342900" eaLnBrk="1" hangingPunct="1">
              <a:lnSpc>
                <a:spcPct val="200000"/>
              </a:lnSpc>
              <a:buFont typeface="+mj-lt"/>
              <a:buAutoNum type="arabicPeriod"/>
            </a:pPr>
            <a:r>
              <a:rPr lang="zh-CN" altLang="en-US" sz="1600" dirty="0">
                <a:solidFill>
                  <a:srgbClr val="114F95"/>
                </a:solidFill>
                <a:latin typeface="微软雅黑" panose="020B0503020204020204" charset="-122"/>
                <a:ea typeface="微软雅黑" panose="020B0503020204020204" charset="-122"/>
                <a:sym typeface="+mn-ea"/>
              </a:rPr>
              <a:t>二级项目</a:t>
            </a:r>
            <a:r>
              <a:rPr lang="zh-CN" altLang="en-US" sz="1600" dirty="0" smtClean="0">
                <a:solidFill>
                  <a:srgbClr val="114F95"/>
                </a:solidFill>
                <a:latin typeface="微软雅黑" panose="020B0503020204020204" charset="-122"/>
                <a:ea typeface="微软雅黑" panose="020B0503020204020204" charset="-122"/>
                <a:sym typeface="+mn-ea"/>
              </a:rPr>
              <a:t>类别需要填列。</a:t>
            </a:r>
            <a:endParaRPr lang="en-US" altLang="zh-CN" sz="1600" dirty="0">
              <a:solidFill>
                <a:srgbClr val="114F95"/>
              </a:solidFill>
              <a:latin typeface="微软雅黑" panose="020B0503020204020204" charset="-122"/>
              <a:ea typeface="微软雅黑" panose="020B0503020204020204" charset="-122"/>
            </a:endParaRPr>
          </a:p>
          <a:p>
            <a:pPr eaLnBrk="1" hangingPunct="1">
              <a:lnSpc>
                <a:spcPct val="200000"/>
              </a:lnSpc>
              <a:buFont typeface="Wingdings" panose="05000000000000000000" pitchFamily="2" charset="2"/>
              <a:buChar char="Ø"/>
            </a:pPr>
            <a:endParaRPr lang="zh-CN" altLang="en-US" sz="1600" dirty="0">
              <a:solidFill>
                <a:srgbClr val="114F95"/>
              </a:solidFill>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endParaRPr lang="zh-CN" altLang="en-US" sz="1600" dirty="0">
              <a:solidFill>
                <a:srgbClr val="114F95"/>
              </a:solidFill>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endParaRPr lang="en-US" altLang="zh-CN" sz="1600" dirty="0">
              <a:solidFill>
                <a:srgbClr val="114F95"/>
              </a:solidFill>
              <a:latin typeface="微软雅黑" panose="020B0503020204020204" charset="-122"/>
              <a:ea typeface="微软雅黑" panose="020B0503020204020204" charset="-122"/>
            </a:endParaRPr>
          </a:p>
          <a:p>
            <a:pPr eaLnBrk="1" hangingPunct="1">
              <a:lnSpc>
                <a:spcPct val="150000"/>
              </a:lnSpc>
              <a:buNone/>
            </a:pPr>
            <a:endParaRPr lang="en-US" altLang="zh-CN" sz="2400"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277495" y="137000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20</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5093"/>
            <a:ext cx="3740150" cy="645160"/>
          </a:xfrm>
        </p:spPr>
        <p:txBody>
          <a:bodyPr/>
          <a:lstStyle/>
          <a:p>
            <a:pPr algn="ctr"/>
            <a:r>
              <a:rPr sz="1800" b="1" dirty="0">
                <a:latin typeface="方正小标宋_GBK" panose="02000000000000000000" charset="-122"/>
                <a:ea typeface="方正小标宋_GBK" panose="02000000000000000000" charset="-122"/>
                <a:sym typeface="+mn-ea"/>
              </a:rPr>
              <a:t>一般公共预算财政拨款收入支出决算表（财决07表）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15" name="组合 14"/>
          <p:cNvGrpSpPr/>
          <p:nvPr/>
        </p:nvGrpSpPr>
        <p:grpSpPr>
          <a:xfrm>
            <a:off x="293370" y="1472240"/>
            <a:ext cx="1223645" cy="2961640"/>
            <a:chOff x="10727" y="1484313"/>
            <a:chExt cx="1619474" cy="5777627"/>
          </a:xfrm>
        </p:grpSpPr>
        <p:sp>
          <p:nvSpPr>
            <p:cNvPr id="9" name="矩形 8"/>
            <p:cNvSpPr/>
            <p:nvPr/>
          </p:nvSpPr>
          <p:spPr>
            <a:xfrm>
              <a:off x="10727" y="1484313"/>
              <a:ext cx="1619474" cy="108020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矩形 10"/>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矩形 11"/>
            <p:cNvSpPr/>
            <p:nvPr/>
          </p:nvSpPr>
          <p:spPr>
            <a:xfrm>
              <a:off x="10727" y="6206507"/>
              <a:ext cx="1619474" cy="105543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矩形 2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3" name="TextBox 12"/>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21</a:t>
            </a:r>
            <a:r>
              <a:rPr lang="zh-CN" altLang="en-US" sz="1100" b="1" dirty="0"/>
              <a:t>页</a:t>
            </a:r>
            <a:endParaRPr lang="zh-CN" altLang="en-US" sz="1100" b="1" dirty="0"/>
          </a:p>
        </p:txBody>
      </p:sp>
      <p:grpSp>
        <p:nvGrpSpPr>
          <p:cNvPr id="14" name="object 16"/>
          <p:cNvGrpSpPr/>
          <p:nvPr/>
        </p:nvGrpSpPr>
        <p:grpSpPr>
          <a:xfrm>
            <a:off x="1623695" y="1353650"/>
            <a:ext cx="7169785" cy="3394400"/>
            <a:chOff x="2303907" y="1520571"/>
            <a:chExt cx="9134475" cy="4133850"/>
          </a:xfrm>
        </p:grpSpPr>
        <p:pic>
          <p:nvPicPr>
            <p:cNvPr id="16" name="object 17"/>
            <p:cNvPicPr/>
            <p:nvPr/>
          </p:nvPicPr>
          <p:blipFill>
            <a:blip r:embed="rId1" cstate="print"/>
            <a:stretch>
              <a:fillRect/>
            </a:stretch>
          </p:blipFill>
          <p:spPr>
            <a:xfrm>
              <a:off x="2313432" y="1530096"/>
              <a:ext cx="9115044" cy="4114800"/>
            </a:xfrm>
            <a:prstGeom prst="rect">
              <a:avLst/>
            </a:prstGeom>
          </p:spPr>
        </p:pic>
        <p:sp>
          <p:nvSpPr>
            <p:cNvPr id="17" name="object 18"/>
            <p:cNvSpPr/>
            <p:nvPr/>
          </p:nvSpPr>
          <p:spPr>
            <a:xfrm>
              <a:off x="2303907" y="1520571"/>
              <a:ext cx="9134475" cy="4133850"/>
            </a:xfrm>
            <a:custGeom>
              <a:avLst/>
              <a:gdLst/>
              <a:ahLst/>
              <a:cxnLst/>
              <a:rect l="l" t="t" r="r" b="b"/>
              <a:pathLst>
                <a:path w="9134475" h="4133850">
                  <a:moveTo>
                    <a:pt x="9129331" y="4133850"/>
                  </a:moveTo>
                  <a:lnTo>
                    <a:pt x="4762" y="4133850"/>
                  </a:lnTo>
                  <a:lnTo>
                    <a:pt x="3289" y="4133621"/>
                  </a:lnTo>
                  <a:lnTo>
                    <a:pt x="1968" y="4132935"/>
                  </a:lnTo>
                  <a:lnTo>
                    <a:pt x="914" y="4131881"/>
                  </a:lnTo>
                  <a:lnTo>
                    <a:pt x="228" y="4130560"/>
                  </a:lnTo>
                  <a:lnTo>
                    <a:pt x="0" y="4129087"/>
                  </a:lnTo>
                  <a:lnTo>
                    <a:pt x="0" y="4762"/>
                  </a:lnTo>
                  <a:lnTo>
                    <a:pt x="4762" y="0"/>
                  </a:lnTo>
                  <a:lnTo>
                    <a:pt x="9129331" y="0"/>
                  </a:lnTo>
                  <a:lnTo>
                    <a:pt x="9134094" y="4762"/>
                  </a:lnTo>
                  <a:lnTo>
                    <a:pt x="9525" y="4762"/>
                  </a:lnTo>
                  <a:lnTo>
                    <a:pt x="4762" y="9524"/>
                  </a:lnTo>
                  <a:lnTo>
                    <a:pt x="9525" y="9524"/>
                  </a:lnTo>
                  <a:lnTo>
                    <a:pt x="9525" y="4124325"/>
                  </a:lnTo>
                  <a:lnTo>
                    <a:pt x="4762" y="4124325"/>
                  </a:lnTo>
                  <a:lnTo>
                    <a:pt x="9525" y="4129087"/>
                  </a:lnTo>
                  <a:lnTo>
                    <a:pt x="9134094" y="4129087"/>
                  </a:lnTo>
                  <a:lnTo>
                    <a:pt x="9133865" y="4130560"/>
                  </a:lnTo>
                  <a:lnTo>
                    <a:pt x="9133179" y="4131881"/>
                  </a:lnTo>
                  <a:lnTo>
                    <a:pt x="9132125" y="4132935"/>
                  </a:lnTo>
                  <a:lnTo>
                    <a:pt x="9130804" y="4133621"/>
                  </a:lnTo>
                  <a:lnTo>
                    <a:pt x="9129331" y="4133850"/>
                  </a:lnTo>
                  <a:close/>
                </a:path>
                <a:path w="9134475" h="4133850">
                  <a:moveTo>
                    <a:pt x="9525" y="9524"/>
                  </a:moveTo>
                  <a:lnTo>
                    <a:pt x="4762" y="9524"/>
                  </a:lnTo>
                  <a:lnTo>
                    <a:pt x="9525" y="4762"/>
                  </a:lnTo>
                  <a:lnTo>
                    <a:pt x="9525" y="9524"/>
                  </a:lnTo>
                  <a:close/>
                </a:path>
                <a:path w="9134475" h="4133850">
                  <a:moveTo>
                    <a:pt x="9124569" y="9524"/>
                  </a:moveTo>
                  <a:lnTo>
                    <a:pt x="9525" y="9524"/>
                  </a:lnTo>
                  <a:lnTo>
                    <a:pt x="9525" y="4762"/>
                  </a:lnTo>
                  <a:lnTo>
                    <a:pt x="9124569" y="4762"/>
                  </a:lnTo>
                  <a:lnTo>
                    <a:pt x="9124569" y="9524"/>
                  </a:lnTo>
                  <a:close/>
                </a:path>
                <a:path w="9134475" h="4133850">
                  <a:moveTo>
                    <a:pt x="9124569" y="4129087"/>
                  </a:moveTo>
                  <a:lnTo>
                    <a:pt x="9124569" y="4762"/>
                  </a:lnTo>
                  <a:lnTo>
                    <a:pt x="9129331" y="9524"/>
                  </a:lnTo>
                  <a:lnTo>
                    <a:pt x="9134094" y="9524"/>
                  </a:lnTo>
                  <a:lnTo>
                    <a:pt x="9134094" y="4124325"/>
                  </a:lnTo>
                  <a:lnTo>
                    <a:pt x="9129331" y="4124325"/>
                  </a:lnTo>
                  <a:lnTo>
                    <a:pt x="9124569" y="4129087"/>
                  </a:lnTo>
                  <a:close/>
                </a:path>
                <a:path w="9134475" h="4133850">
                  <a:moveTo>
                    <a:pt x="9134094" y="9524"/>
                  </a:moveTo>
                  <a:lnTo>
                    <a:pt x="9129331" y="9524"/>
                  </a:lnTo>
                  <a:lnTo>
                    <a:pt x="9124569" y="4762"/>
                  </a:lnTo>
                  <a:lnTo>
                    <a:pt x="9134094" y="4762"/>
                  </a:lnTo>
                  <a:lnTo>
                    <a:pt x="9134094" y="9524"/>
                  </a:lnTo>
                  <a:close/>
                </a:path>
                <a:path w="9134475" h="4133850">
                  <a:moveTo>
                    <a:pt x="9525" y="4129087"/>
                  </a:moveTo>
                  <a:lnTo>
                    <a:pt x="4762" y="4124325"/>
                  </a:lnTo>
                  <a:lnTo>
                    <a:pt x="9525" y="4124325"/>
                  </a:lnTo>
                  <a:lnTo>
                    <a:pt x="9525" y="4129087"/>
                  </a:lnTo>
                  <a:close/>
                </a:path>
                <a:path w="9134475" h="4133850">
                  <a:moveTo>
                    <a:pt x="9124569" y="4129087"/>
                  </a:moveTo>
                  <a:lnTo>
                    <a:pt x="9525" y="4129087"/>
                  </a:lnTo>
                  <a:lnTo>
                    <a:pt x="9525" y="4124325"/>
                  </a:lnTo>
                  <a:lnTo>
                    <a:pt x="9124569" y="4124325"/>
                  </a:lnTo>
                  <a:lnTo>
                    <a:pt x="9124569" y="4129087"/>
                  </a:lnTo>
                  <a:close/>
                </a:path>
                <a:path w="9134475" h="4133850">
                  <a:moveTo>
                    <a:pt x="9134094" y="4129087"/>
                  </a:moveTo>
                  <a:lnTo>
                    <a:pt x="9124569" y="4129087"/>
                  </a:lnTo>
                  <a:lnTo>
                    <a:pt x="9129331" y="4124325"/>
                  </a:lnTo>
                  <a:lnTo>
                    <a:pt x="9134094" y="4124325"/>
                  </a:lnTo>
                  <a:lnTo>
                    <a:pt x="9134094" y="4129087"/>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5093"/>
            <a:ext cx="3740150" cy="645160"/>
          </a:xfrm>
        </p:spPr>
        <p:txBody>
          <a:bodyPr/>
          <a:lstStyle/>
          <a:p>
            <a:pPr algn="ctr"/>
            <a:r>
              <a:rPr sz="1800" b="1" dirty="0">
                <a:latin typeface="方正小标宋_GBK" panose="02000000000000000000" charset="-122"/>
                <a:ea typeface="方正小标宋_GBK" panose="02000000000000000000" charset="-122"/>
                <a:sym typeface="+mn-ea"/>
              </a:rPr>
              <a:t>一般公共预算财政拨款收入支出决算表（财决07表）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68966" name="Rectangle 3"/>
          <p:cNvSpPr txBox="1">
            <a:spLocks noChangeArrowheads="1"/>
          </p:cNvSpPr>
          <p:nvPr/>
        </p:nvSpPr>
        <p:spPr bwMode="auto">
          <a:xfrm>
            <a:off x="1741805" y="1330324"/>
            <a:ext cx="7060565" cy="333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eaLnBrk="1" hangingPunct="1">
              <a:lnSpc>
                <a:spcPct val="200000"/>
              </a:lnSpc>
              <a:buFont typeface="Wingdings" panose="05000000000000000000" pitchFamily="2" charset="2"/>
              <a:buChar char="Ø"/>
            </a:pPr>
            <a:r>
              <a:rPr lang="zh-CN" altLang="en-US" sz="1600" dirty="0">
                <a:solidFill>
                  <a:srgbClr val="114F95"/>
                </a:solidFill>
                <a:latin typeface="微软雅黑" panose="020B0503020204020204" charset="-122"/>
                <a:ea typeface="微软雅黑" panose="020B0503020204020204" charset="-122"/>
              </a:rPr>
              <a:t>本年收入：</a:t>
            </a:r>
            <a:r>
              <a:rPr lang="zh-CN" altLang="en-US" sz="1600" dirty="0">
                <a:solidFill>
                  <a:srgbClr val="FF0000"/>
                </a:solidFill>
                <a:latin typeface="微软雅黑" panose="020B0503020204020204" charset="-122"/>
                <a:ea typeface="微软雅黑" panose="020B0503020204020204" charset="-122"/>
              </a:rPr>
              <a:t>手动填列</a:t>
            </a:r>
            <a:r>
              <a:rPr lang="zh-CN" altLang="en-US" sz="1600" dirty="0">
                <a:solidFill>
                  <a:srgbClr val="114F95"/>
                </a:solidFill>
                <a:latin typeface="微软雅黑" panose="020B0503020204020204" charset="-122"/>
                <a:ea typeface="微软雅黑" panose="020B0503020204020204" charset="-122"/>
              </a:rPr>
              <a:t>单位本年度从</a:t>
            </a:r>
            <a:r>
              <a:rPr lang="zh-CN" altLang="en-US" sz="1600" dirty="0">
                <a:solidFill>
                  <a:srgbClr val="C00000"/>
                </a:solidFill>
                <a:latin typeface="微软雅黑" panose="020B0503020204020204" charset="-122"/>
                <a:ea typeface="微软雅黑" panose="020B0503020204020204" charset="-122"/>
              </a:rPr>
              <a:t>本级财政部门</a:t>
            </a:r>
            <a:r>
              <a:rPr lang="zh-CN" altLang="en-US" sz="1600" dirty="0">
                <a:solidFill>
                  <a:srgbClr val="114F95"/>
                </a:solidFill>
                <a:latin typeface="微软雅黑" panose="020B0503020204020204" charset="-122"/>
                <a:ea typeface="微软雅黑" panose="020B0503020204020204" charset="-122"/>
              </a:rPr>
              <a:t>取得的一般公共预算财政拨款。（</a:t>
            </a:r>
            <a:r>
              <a:rPr lang="zh-CN" altLang="en-US" sz="1600" dirty="0">
                <a:solidFill>
                  <a:srgbClr val="C00000"/>
                </a:solidFill>
                <a:latin typeface="微软雅黑" panose="020B0503020204020204" charset="-122"/>
                <a:ea typeface="微软雅黑" panose="020B0503020204020204" charset="-122"/>
              </a:rPr>
              <a:t>与财政部门对账一致</a:t>
            </a:r>
            <a:r>
              <a:rPr lang="zh-CN" altLang="en-US" sz="1600" dirty="0">
                <a:solidFill>
                  <a:srgbClr val="114F95"/>
                </a:solidFill>
                <a:latin typeface="微软雅黑" panose="020B0503020204020204" charset="-122"/>
                <a:ea typeface="微软雅黑" panose="020B0503020204020204" charset="-122"/>
              </a:rPr>
              <a:t>）</a:t>
            </a:r>
            <a:endParaRPr lang="en-US" altLang="zh-CN" sz="1600" dirty="0">
              <a:solidFill>
                <a:srgbClr val="114F95"/>
              </a:solidFill>
              <a:latin typeface="微软雅黑" panose="020B0503020204020204" charset="-122"/>
              <a:ea typeface="微软雅黑" panose="020B0503020204020204" charset="-122"/>
            </a:endParaRPr>
          </a:p>
          <a:p>
            <a:pPr eaLnBrk="1" hangingPunct="1">
              <a:lnSpc>
                <a:spcPct val="200000"/>
              </a:lnSpc>
              <a:buFont typeface="Wingdings" panose="05000000000000000000" pitchFamily="2" charset="2"/>
              <a:buChar char="Ø"/>
            </a:pPr>
            <a:r>
              <a:rPr lang="zh-CN" altLang="en-US" sz="1600" dirty="0">
                <a:solidFill>
                  <a:srgbClr val="114F95"/>
                </a:solidFill>
                <a:latin typeface="微软雅黑" panose="020B0503020204020204" charset="-122"/>
                <a:ea typeface="微软雅黑" panose="020B0503020204020204" charset="-122"/>
              </a:rPr>
              <a:t>本年支出：填列单位本年度一般公共预算财政拨款支出情况（由</a:t>
            </a:r>
            <a:r>
              <a:rPr lang="en-US" altLang="zh-CN" sz="1600" dirty="0">
                <a:solidFill>
                  <a:srgbClr val="114F95"/>
                </a:solidFill>
                <a:latin typeface="微软雅黑" panose="020B0503020204020204" charset="-122"/>
                <a:ea typeface="微软雅黑" panose="020B0503020204020204" charset="-122"/>
              </a:rPr>
              <a:t>Z08</a:t>
            </a:r>
            <a:r>
              <a:rPr lang="zh-CN" altLang="en-US" sz="1600" dirty="0">
                <a:solidFill>
                  <a:srgbClr val="114F95"/>
                </a:solidFill>
                <a:latin typeface="微软雅黑" panose="020B0503020204020204" charset="-122"/>
                <a:ea typeface="微软雅黑" panose="020B0503020204020204" charset="-122"/>
              </a:rPr>
              <a:t>表自动汇总生成）。</a:t>
            </a:r>
            <a:endParaRPr lang="en-US" altLang="zh-CN" sz="1600" dirty="0">
              <a:solidFill>
                <a:srgbClr val="114F95"/>
              </a:solidFill>
              <a:latin typeface="微软雅黑" panose="020B0503020204020204" charset="-122"/>
              <a:ea typeface="微软雅黑" panose="020B0503020204020204" charset="-122"/>
            </a:endParaRPr>
          </a:p>
          <a:p>
            <a:pPr eaLnBrk="1" hangingPunct="1">
              <a:lnSpc>
                <a:spcPct val="200000"/>
              </a:lnSpc>
              <a:buFont typeface="Wingdings" panose="05000000000000000000" pitchFamily="2" charset="2"/>
              <a:buChar char="Ø"/>
            </a:pPr>
            <a:r>
              <a:rPr lang="zh-CN" altLang="en-US" sz="1600" dirty="0">
                <a:solidFill>
                  <a:srgbClr val="114F95"/>
                </a:solidFill>
                <a:latin typeface="微软雅黑" panose="020B0503020204020204" charset="-122"/>
                <a:ea typeface="微软雅黑" panose="020B0503020204020204" charset="-122"/>
              </a:rPr>
              <a:t>结转和结余：注意表间关系一致。</a:t>
            </a:r>
            <a:endParaRPr lang="zh-CN" altLang="en-US" sz="1600"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314960" y="1410645"/>
            <a:ext cx="1223645" cy="2961640"/>
            <a:chOff x="10727" y="1484313"/>
            <a:chExt cx="1619474" cy="5777627"/>
          </a:xfrm>
        </p:grpSpPr>
        <p:sp>
          <p:nvSpPr>
            <p:cNvPr id="7" name="矩形 6"/>
            <p:cNvSpPr/>
            <p:nvPr/>
          </p:nvSpPr>
          <p:spPr>
            <a:xfrm>
              <a:off x="10727" y="1484313"/>
              <a:ext cx="1619474" cy="108020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10727" y="3024105"/>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10727" y="6206507"/>
              <a:ext cx="1619474"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10727" y="4563897"/>
              <a:ext cx="1619474"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2" name="TextBox 11"/>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21</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155648" y="315942"/>
            <a:ext cx="3587115" cy="398780"/>
          </a:xfrm>
        </p:spPr>
        <p:txBody>
          <a:bodyPr/>
          <a:lstStyle/>
          <a:p>
            <a:pPr algn="ctr"/>
            <a:r>
              <a:rPr lang="en-US" altLang="zh-CN" dirty="0">
                <a:solidFill>
                  <a:schemeClr val="tx1"/>
                </a:solidFill>
              </a:rPr>
              <a:t>《</a:t>
            </a:r>
            <a:r>
              <a:rPr lang="zh-CN" altLang="en-US" dirty="0">
                <a:solidFill>
                  <a:schemeClr val="tx1"/>
                </a:solidFill>
              </a:rPr>
              <a:t>预算法</a:t>
            </a:r>
            <a:r>
              <a:rPr lang="en-US" altLang="zh-CN" dirty="0">
                <a:solidFill>
                  <a:schemeClr val="tx1"/>
                </a:solidFill>
              </a:rPr>
              <a:t>》</a:t>
            </a:r>
            <a:endParaRPr lang="zh-CN" altLang="en-US" dirty="0">
              <a:solidFill>
                <a:schemeClr val="tx1"/>
              </a:solidFill>
            </a:endParaRPr>
          </a:p>
        </p:txBody>
      </p:sp>
      <p:sp>
        <p:nvSpPr>
          <p:cNvPr id="12297" name="文本框 53"/>
          <p:cNvSpPr txBox="1"/>
          <p:nvPr/>
        </p:nvSpPr>
        <p:spPr>
          <a:xfrm>
            <a:off x="739499" y="1203394"/>
            <a:ext cx="7346882" cy="646331"/>
          </a:xfrm>
          <a:prstGeom prst="rect">
            <a:avLst/>
          </a:prstGeom>
          <a:solidFill>
            <a:schemeClr val="accent1">
              <a:lumMod val="90000"/>
            </a:schemeClr>
          </a:solidFill>
          <a:ln w="9525">
            <a:noFill/>
          </a:ln>
        </p:spPr>
        <p:txBody>
          <a:bodyPr wrap="square" anchor="t" anchorCtr="0">
            <a:spAutoFit/>
          </a:bodyPr>
          <a:lstStyle/>
          <a:p>
            <a:r>
              <a:rPr lang="zh-CN" altLang="zh-CN" b="1" dirty="0"/>
              <a:t>第七十五条　编制决算草案，必须符合法律、行政法规，做到</a:t>
            </a:r>
            <a:r>
              <a:rPr lang="zh-CN" altLang="zh-CN" b="1" dirty="0">
                <a:solidFill>
                  <a:srgbClr val="FF0000"/>
                </a:solidFill>
              </a:rPr>
              <a:t>收支真实、数额准确、内容完整、报送及时</a:t>
            </a:r>
            <a:r>
              <a:rPr lang="zh-CN" altLang="zh-CN" b="1" dirty="0"/>
              <a:t>。</a:t>
            </a:r>
            <a:endParaRPr lang="zh-CN" altLang="zh-CN" b="1" dirty="0"/>
          </a:p>
        </p:txBody>
      </p:sp>
      <p:sp>
        <p:nvSpPr>
          <p:cNvPr id="21" name="文本框 20"/>
          <p:cNvSpPr txBox="1"/>
          <p:nvPr/>
        </p:nvSpPr>
        <p:spPr>
          <a:xfrm>
            <a:off x="732687" y="2236578"/>
            <a:ext cx="7353694" cy="646331"/>
          </a:xfrm>
          <a:prstGeom prst="rect">
            <a:avLst/>
          </a:prstGeom>
          <a:solidFill>
            <a:schemeClr val="accent1">
              <a:lumMod val="90000"/>
            </a:schemeClr>
          </a:solidFill>
        </p:spPr>
        <p:txBody>
          <a:bodyPr wrap="square" rtlCol="0">
            <a:spAutoFit/>
          </a:bodyPr>
          <a:lstStyle/>
          <a:p>
            <a:r>
              <a:rPr lang="zh-CN" altLang="zh-CN" b="1" dirty="0"/>
              <a:t>第七十六条　</a:t>
            </a:r>
            <a:r>
              <a:rPr lang="zh-CN" altLang="zh-CN" b="1" dirty="0">
                <a:solidFill>
                  <a:srgbClr val="FF0000"/>
                </a:solidFill>
              </a:rPr>
              <a:t>各部门</a:t>
            </a:r>
            <a:r>
              <a:rPr lang="zh-CN" altLang="zh-CN" b="1" dirty="0"/>
              <a:t>对所属各单位的决算草案，应当</a:t>
            </a:r>
            <a:r>
              <a:rPr lang="zh-CN" altLang="zh-CN" b="1" dirty="0">
                <a:solidFill>
                  <a:srgbClr val="FF0000"/>
                </a:solidFill>
              </a:rPr>
              <a:t>审核并汇总</a:t>
            </a:r>
            <a:r>
              <a:rPr lang="zh-CN" altLang="zh-CN" b="1" dirty="0"/>
              <a:t>编制本部门的决算草案，在规定的期限内报本级政府财政部门审核。</a:t>
            </a:r>
            <a:endParaRPr lang="zh-CN" altLang="zh-CN" b="1" dirty="0"/>
          </a:p>
        </p:txBody>
      </p:sp>
      <p:sp>
        <p:nvSpPr>
          <p:cNvPr id="22" name="文本框 21"/>
          <p:cNvSpPr txBox="1"/>
          <p:nvPr/>
        </p:nvSpPr>
        <p:spPr>
          <a:xfrm>
            <a:off x="711078" y="3353779"/>
            <a:ext cx="7403724" cy="923330"/>
          </a:xfrm>
          <a:prstGeom prst="rect">
            <a:avLst/>
          </a:prstGeom>
          <a:solidFill>
            <a:schemeClr val="accent1">
              <a:lumMod val="90000"/>
            </a:schemeClr>
          </a:solidFill>
        </p:spPr>
        <p:txBody>
          <a:bodyPr wrap="square" rtlCol="0">
            <a:spAutoFit/>
          </a:bodyPr>
          <a:lstStyle/>
          <a:p>
            <a:r>
              <a:rPr lang="zh-CN" altLang="zh-CN" b="1" dirty="0"/>
              <a:t>第八十条　各级决算经批准后，财政部门应当在二十日内向本级各部门</a:t>
            </a:r>
            <a:r>
              <a:rPr lang="zh-CN" altLang="zh-CN" b="1" dirty="0">
                <a:solidFill>
                  <a:srgbClr val="FF0000"/>
                </a:solidFill>
              </a:rPr>
              <a:t>批复决算</a:t>
            </a:r>
            <a:r>
              <a:rPr lang="zh-CN" altLang="zh-CN" b="1" dirty="0"/>
              <a:t>。各部门应当在接到本级政府财政部门批复的本部门决算后十五日内向</a:t>
            </a:r>
            <a:r>
              <a:rPr lang="zh-CN" altLang="zh-CN" b="1" dirty="0">
                <a:solidFill>
                  <a:srgbClr val="FF0000"/>
                </a:solidFill>
              </a:rPr>
              <a:t>所属单位批复决算</a:t>
            </a:r>
            <a:r>
              <a:rPr lang="zh-CN" altLang="zh-CN" b="1" dirty="0"/>
              <a:t>。</a:t>
            </a:r>
            <a:endParaRPr lang="zh-CN" altLang="zh-CN" b="1" dirty="0"/>
          </a:p>
        </p:txBody>
      </p:sp>
      <p:sp>
        <p:nvSpPr>
          <p:cNvPr id="7" name="文本框 45"/>
          <p:cNvSpPr txBox="1"/>
          <p:nvPr/>
        </p:nvSpPr>
        <p:spPr>
          <a:xfrm>
            <a:off x="0" y="175939"/>
            <a:ext cx="3828842" cy="461665"/>
          </a:xfrm>
          <a:prstGeom prst="rect">
            <a:avLst/>
          </a:prstGeom>
          <a:noFill/>
        </p:spPr>
        <p:txBody>
          <a:bodyPr wrap="square">
            <a:spAutoFit/>
            <a:scene3d>
              <a:camera prst="orthographicFront"/>
              <a:lightRig rig="threePt" dir="t"/>
            </a:scene3d>
            <a:sp3d contourW="12700"/>
          </a:bodyPr>
          <a:lstStyle/>
          <a:p>
            <a:pPr marR="0" algn="ctr" defTabSz="914400" fontAlgn="auto">
              <a:lnSpc>
                <a:spcPct val="100000"/>
              </a:lnSpc>
              <a:spcBef>
                <a:spcPts val="0"/>
              </a:spcBef>
              <a:spcAft>
                <a:spcPts val="0"/>
              </a:spcAft>
              <a:buClrTx/>
              <a:buSzTx/>
              <a:buFontTx/>
              <a:buNone/>
              <a:defRPr/>
            </a:pPr>
            <a:r>
              <a:rPr kumimoji="0" lang="zh-CN" altLang="en-US" sz="2400" b="1" strike="noStrike" kern="1200" cap="none" spc="0" normalizeH="0" baseline="0" noProof="0" dirty="0" smtClean="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（四）</a:t>
            </a:r>
            <a:r>
              <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相关法律法规</a:t>
            </a:r>
            <a:endPar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advTm="60433">
        <p14:pan dir="u"/>
      </p:transition>
    </mc:Choice>
    <mc:Fallback>
      <p:transition spd="slow" advTm="60433">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5093"/>
            <a:ext cx="3740150" cy="645160"/>
          </a:xfrm>
        </p:spPr>
        <p:txBody>
          <a:bodyPr/>
          <a:lstStyle/>
          <a:p>
            <a:pPr algn="ctr"/>
            <a:r>
              <a:rPr sz="1800" b="1" dirty="0">
                <a:latin typeface="方正小标宋_GBK" panose="02000000000000000000" charset="-122"/>
                <a:ea typeface="方正小标宋_GBK" panose="02000000000000000000" charset="-122"/>
                <a:sym typeface="+mn-ea"/>
              </a:rPr>
              <a:t>政府性基金预算财政拨款收入支出决算表（财决09表）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3" name="组合 2"/>
          <p:cNvGrpSpPr/>
          <p:nvPr/>
        </p:nvGrpSpPr>
        <p:grpSpPr>
          <a:xfrm>
            <a:off x="285115" y="1418265"/>
            <a:ext cx="1148080" cy="2961640"/>
            <a:chOff x="-67431" y="1484313"/>
            <a:chExt cx="1519466" cy="5777627"/>
          </a:xfrm>
        </p:grpSpPr>
        <p:sp>
          <p:nvSpPr>
            <p:cNvPr id="4" name="矩形 3"/>
            <p:cNvSpPr/>
            <p:nvPr/>
          </p:nvSpPr>
          <p:spPr>
            <a:xfrm>
              <a:off x="-67431" y="1484313"/>
              <a:ext cx="1519465" cy="108020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 name="矩形 7"/>
            <p:cNvSpPr/>
            <p:nvPr/>
          </p:nvSpPr>
          <p:spPr>
            <a:xfrm>
              <a:off x="-67431" y="3024105"/>
              <a:ext cx="151946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矩形 10"/>
            <p:cNvSpPr/>
            <p:nvPr/>
          </p:nvSpPr>
          <p:spPr>
            <a:xfrm>
              <a:off x="-65750" y="6206507"/>
              <a:ext cx="151778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66591" y="4563897"/>
              <a:ext cx="151862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2" name="TextBox 11"/>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31</a:t>
            </a:r>
            <a:r>
              <a:rPr lang="zh-CN" altLang="en-US" sz="1100" b="1" dirty="0"/>
              <a:t>页</a:t>
            </a:r>
            <a:endParaRPr lang="zh-CN" altLang="en-US" sz="1100" b="1" dirty="0"/>
          </a:p>
        </p:txBody>
      </p:sp>
      <p:grpSp>
        <p:nvGrpSpPr>
          <p:cNvPr id="13" name="object 16"/>
          <p:cNvGrpSpPr/>
          <p:nvPr/>
        </p:nvGrpSpPr>
        <p:grpSpPr>
          <a:xfrm>
            <a:off x="1582027" y="1418265"/>
            <a:ext cx="7333374" cy="3153720"/>
            <a:chOff x="2328291" y="1520571"/>
            <a:chExt cx="9154160" cy="3773170"/>
          </a:xfrm>
        </p:grpSpPr>
        <p:pic>
          <p:nvPicPr>
            <p:cNvPr id="14" name="object 17"/>
            <p:cNvPicPr/>
            <p:nvPr/>
          </p:nvPicPr>
          <p:blipFill>
            <a:blip r:embed="rId1" cstate="print"/>
            <a:stretch>
              <a:fillRect/>
            </a:stretch>
          </p:blipFill>
          <p:spPr>
            <a:xfrm>
              <a:off x="2337816" y="1530096"/>
              <a:ext cx="9134856" cy="3753612"/>
            </a:xfrm>
            <a:prstGeom prst="rect">
              <a:avLst/>
            </a:prstGeom>
          </p:spPr>
        </p:pic>
        <p:sp>
          <p:nvSpPr>
            <p:cNvPr id="15" name="object 18"/>
            <p:cNvSpPr/>
            <p:nvPr/>
          </p:nvSpPr>
          <p:spPr>
            <a:xfrm>
              <a:off x="2328291" y="1520571"/>
              <a:ext cx="9154160" cy="3773170"/>
            </a:xfrm>
            <a:custGeom>
              <a:avLst/>
              <a:gdLst/>
              <a:ahLst/>
              <a:cxnLst/>
              <a:rect l="l" t="t" r="r" b="b"/>
              <a:pathLst>
                <a:path w="9154160" h="3773170">
                  <a:moveTo>
                    <a:pt x="9149143" y="3772662"/>
                  </a:moveTo>
                  <a:lnTo>
                    <a:pt x="4762" y="3772662"/>
                  </a:lnTo>
                  <a:lnTo>
                    <a:pt x="3289" y="3772433"/>
                  </a:lnTo>
                  <a:lnTo>
                    <a:pt x="1968" y="3771747"/>
                  </a:lnTo>
                  <a:lnTo>
                    <a:pt x="914" y="3770693"/>
                  </a:lnTo>
                  <a:lnTo>
                    <a:pt x="228" y="3769372"/>
                  </a:lnTo>
                  <a:lnTo>
                    <a:pt x="0" y="3767899"/>
                  </a:lnTo>
                  <a:lnTo>
                    <a:pt x="0" y="4762"/>
                  </a:lnTo>
                  <a:lnTo>
                    <a:pt x="4762" y="0"/>
                  </a:lnTo>
                  <a:lnTo>
                    <a:pt x="9149143" y="0"/>
                  </a:lnTo>
                  <a:lnTo>
                    <a:pt x="9153906" y="4762"/>
                  </a:lnTo>
                  <a:lnTo>
                    <a:pt x="9525" y="4762"/>
                  </a:lnTo>
                  <a:lnTo>
                    <a:pt x="4762" y="9524"/>
                  </a:lnTo>
                  <a:lnTo>
                    <a:pt x="9525" y="9524"/>
                  </a:lnTo>
                  <a:lnTo>
                    <a:pt x="9525" y="3763137"/>
                  </a:lnTo>
                  <a:lnTo>
                    <a:pt x="4762" y="3763137"/>
                  </a:lnTo>
                  <a:lnTo>
                    <a:pt x="9525" y="3767899"/>
                  </a:lnTo>
                  <a:lnTo>
                    <a:pt x="9153906" y="3767899"/>
                  </a:lnTo>
                  <a:lnTo>
                    <a:pt x="9153677" y="3769372"/>
                  </a:lnTo>
                  <a:lnTo>
                    <a:pt x="9152991" y="3770693"/>
                  </a:lnTo>
                  <a:lnTo>
                    <a:pt x="9151937" y="3771747"/>
                  </a:lnTo>
                  <a:lnTo>
                    <a:pt x="9150616" y="3772433"/>
                  </a:lnTo>
                  <a:lnTo>
                    <a:pt x="9149143" y="3772662"/>
                  </a:lnTo>
                  <a:close/>
                </a:path>
                <a:path w="9154160" h="3773170">
                  <a:moveTo>
                    <a:pt x="9525" y="9524"/>
                  </a:moveTo>
                  <a:lnTo>
                    <a:pt x="4762" y="9524"/>
                  </a:lnTo>
                  <a:lnTo>
                    <a:pt x="9525" y="4762"/>
                  </a:lnTo>
                  <a:lnTo>
                    <a:pt x="9525" y="9524"/>
                  </a:lnTo>
                  <a:close/>
                </a:path>
                <a:path w="9154160" h="3773170">
                  <a:moveTo>
                    <a:pt x="9144381" y="9524"/>
                  </a:moveTo>
                  <a:lnTo>
                    <a:pt x="9525" y="9524"/>
                  </a:lnTo>
                  <a:lnTo>
                    <a:pt x="9525" y="4762"/>
                  </a:lnTo>
                  <a:lnTo>
                    <a:pt x="9144381" y="4762"/>
                  </a:lnTo>
                  <a:lnTo>
                    <a:pt x="9144381" y="9524"/>
                  </a:lnTo>
                  <a:close/>
                </a:path>
                <a:path w="9154160" h="3773170">
                  <a:moveTo>
                    <a:pt x="9144381" y="3767899"/>
                  </a:moveTo>
                  <a:lnTo>
                    <a:pt x="9144381" y="4762"/>
                  </a:lnTo>
                  <a:lnTo>
                    <a:pt x="9149143" y="9524"/>
                  </a:lnTo>
                  <a:lnTo>
                    <a:pt x="9153906" y="9524"/>
                  </a:lnTo>
                  <a:lnTo>
                    <a:pt x="9153906" y="3763137"/>
                  </a:lnTo>
                  <a:lnTo>
                    <a:pt x="9149143" y="3763137"/>
                  </a:lnTo>
                  <a:lnTo>
                    <a:pt x="9144381" y="3767899"/>
                  </a:lnTo>
                  <a:close/>
                </a:path>
                <a:path w="9154160" h="3773170">
                  <a:moveTo>
                    <a:pt x="9153906" y="9524"/>
                  </a:moveTo>
                  <a:lnTo>
                    <a:pt x="9149143" y="9524"/>
                  </a:lnTo>
                  <a:lnTo>
                    <a:pt x="9144381" y="4762"/>
                  </a:lnTo>
                  <a:lnTo>
                    <a:pt x="9153906" y="4762"/>
                  </a:lnTo>
                  <a:lnTo>
                    <a:pt x="9153906" y="9524"/>
                  </a:lnTo>
                  <a:close/>
                </a:path>
                <a:path w="9154160" h="3773170">
                  <a:moveTo>
                    <a:pt x="9525" y="3767899"/>
                  </a:moveTo>
                  <a:lnTo>
                    <a:pt x="4762" y="3763137"/>
                  </a:lnTo>
                  <a:lnTo>
                    <a:pt x="9525" y="3763137"/>
                  </a:lnTo>
                  <a:lnTo>
                    <a:pt x="9525" y="3767899"/>
                  </a:lnTo>
                  <a:close/>
                </a:path>
                <a:path w="9154160" h="3773170">
                  <a:moveTo>
                    <a:pt x="9144381" y="3767899"/>
                  </a:moveTo>
                  <a:lnTo>
                    <a:pt x="9525" y="3767899"/>
                  </a:lnTo>
                  <a:lnTo>
                    <a:pt x="9525" y="3763137"/>
                  </a:lnTo>
                  <a:lnTo>
                    <a:pt x="9144381" y="3763137"/>
                  </a:lnTo>
                  <a:lnTo>
                    <a:pt x="9144381" y="3767899"/>
                  </a:lnTo>
                  <a:close/>
                </a:path>
                <a:path w="9154160" h="3773170">
                  <a:moveTo>
                    <a:pt x="9153906" y="3767899"/>
                  </a:moveTo>
                  <a:lnTo>
                    <a:pt x="9144381" y="3767899"/>
                  </a:lnTo>
                  <a:lnTo>
                    <a:pt x="9149143" y="3763137"/>
                  </a:lnTo>
                  <a:lnTo>
                    <a:pt x="9153906" y="3763137"/>
                  </a:lnTo>
                  <a:lnTo>
                    <a:pt x="9153906" y="3767899"/>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5093"/>
            <a:ext cx="3740150" cy="645160"/>
          </a:xfrm>
        </p:spPr>
        <p:txBody>
          <a:bodyPr/>
          <a:lstStyle/>
          <a:p>
            <a:pPr algn="ctr"/>
            <a:r>
              <a:rPr sz="1800" b="1" dirty="0">
                <a:latin typeface="方正小标宋_GBK" panose="02000000000000000000" charset="-122"/>
                <a:ea typeface="方正小标宋_GBK" panose="02000000000000000000" charset="-122"/>
                <a:sym typeface="+mn-ea"/>
              </a:rPr>
              <a:t>政府性基金预算财政拨款收入支出决算表（财决09表）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7" name="文本框 6"/>
          <p:cNvSpPr txBox="1"/>
          <p:nvPr/>
        </p:nvSpPr>
        <p:spPr>
          <a:xfrm>
            <a:off x="1804670" y="1446515"/>
            <a:ext cx="6837680" cy="2616101"/>
          </a:xfrm>
          <a:prstGeom prst="rect">
            <a:avLst/>
          </a:prstGeom>
          <a:noFill/>
        </p:spPr>
        <p:txBody>
          <a:bodyPr wrap="square" rtlCol="0">
            <a:spAutoFit/>
          </a:bodyPr>
          <a:lstStyle/>
          <a:p>
            <a:pPr marL="144145" indent="-457200">
              <a:lnSpc>
                <a:spcPct val="200000"/>
              </a:lnSpc>
              <a:buFont typeface="Wingdings" panose="05000000000000000000" pitchFamily="2" charset="2"/>
              <a:buChar char="Ø"/>
            </a:pPr>
            <a:r>
              <a:rPr lang="zh-CN" altLang="en-US" sz="1600" dirty="0">
                <a:solidFill>
                  <a:srgbClr val="114F95"/>
                </a:solidFill>
                <a:latin typeface="微软雅黑" panose="020B0503020204020204" charset="-122"/>
                <a:ea typeface="微软雅黑" panose="020B0503020204020204" charset="-122"/>
                <a:sym typeface="+mn-ea"/>
              </a:rPr>
              <a:t>本年收入：</a:t>
            </a:r>
            <a:r>
              <a:rPr lang="zh-CN" altLang="en-US" sz="1600" dirty="0">
                <a:solidFill>
                  <a:srgbClr val="FF0000"/>
                </a:solidFill>
                <a:latin typeface="微软雅黑" panose="020B0503020204020204" charset="-122"/>
                <a:ea typeface="微软雅黑" panose="020B0503020204020204" charset="-122"/>
                <a:sym typeface="+mn-ea"/>
              </a:rPr>
              <a:t>手动填列</a:t>
            </a:r>
            <a:r>
              <a:rPr lang="zh-CN" altLang="en-US" sz="1600" dirty="0">
                <a:solidFill>
                  <a:srgbClr val="114F95"/>
                </a:solidFill>
                <a:latin typeface="微软雅黑" panose="020B0503020204020204" charset="-122"/>
                <a:ea typeface="微软雅黑" panose="020B0503020204020204" charset="-122"/>
                <a:sym typeface="+mn-ea"/>
              </a:rPr>
              <a:t>单位本年度从</a:t>
            </a:r>
            <a:r>
              <a:rPr lang="zh-CN" altLang="en-US" sz="1600" dirty="0">
                <a:solidFill>
                  <a:srgbClr val="C00000"/>
                </a:solidFill>
                <a:latin typeface="微软雅黑" panose="020B0503020204020204" charset="-122"/>
                <a:ea typeface="微软雅黑" panose="020B0503020204020204" charset="-122"/>
                <a:sym typeface="+mn-ea"/>
              </a:rPr>
              <a:t>本级财政部门</a:t>
            </a:r>
            <a:r>
              <a:rPr lang="zh-CN" altLang="en-US" sz="1600" dirty="0">
                <a:solidFill>
                  <a:srgbClr val="114F95"/>
                </a:solidFill>
                <a:latin typeface="微软雅黑" panose="020B0503020204020204" charset="-122"/>
                <a:ea typeface="微软雅黑" panose="020B0503020204020204" charset="-122"/>
                <a:sym typeface="+mn-ea"/>
              </a:rPr>
              <a:t>取得的政府性基金预算财政拨款。</a:t>
            </a:r>
            <a:r>
              <a:rPr lang="zh-CN" altLang="en-US" sz="1600" dirty="0">
                <a:solidFill>
                  <a:srgbClr val="C00000"/>
                </a:solidFill>
                <a:latin typeface="微软雅黑" panose="020B0503020204020204" charset="-122"/>
                <a:ea typeface="微软雅黑" panose="020B0503020204020204" charset="-122"/>
                <a:sym typeface="+mn-ea"/>
              </a:rPr>
              <a:t>（与财政部门对账一致）</a:t>
            </a:r>
            <a:endParaRPr lang="en-US" altLang="zh-CN" sz="1600" dirty="0">
              <a:solidFill>
                <a:srgbClr val="C00000"/>
              </a:solidFill>
              <a:latin typeface="微软雅黑" panose="020B0503020204020204" charset="-122"/>
              <a:ea typeface="微软雅黑" panose="020B0503020204020204" charset="-122"/>
              <a:sym typeface="+mn-ea"/>
            </a:endParaRPr>
          </a:p>
          <a:p>
            <a:pPr marL="144145" indent="-457200">
              <a:lnSpc>
                <a:spcPct val="200000"/>
              </a:lnSpc>
              <a:buFont typeface="Wingdings" panose="05000000000000000000" pitchFamily="2" charset="2"/>
              <a:buChar char="Ø"/>
            </a:pPr>
            <a:r>
              <a:rPr lang="zh-CN" altLang="en-US" sz="1600" dirty="0">
                <a:solidFill>
                  <a:srgbClr val="114F95"/>
                </a:solidFill>
                <a:latin typeface="微软雅黑" panose="020B0503020204020204" charset="-122"/>
                <a:ea typeface="微软雅黑" panose="020B0503020204020204" charset="-122"/>
              </a:rPr>
              <a:t>本年支出：填列单位本年度政府性基金财政拨款支出情况（由</a:t>
            </a:r>
            <a:r>
              <a:rPr lang="en-US" altLang="zh-CN" sz="1600" dirty="0">
                <a:solidFill>
                  <a:srgbClr val="114F95"/>
                </a:solidFill>
                <a:latin typeface="微软雅黑" panose="020B0503020204020204" charset="-122"/>
                <a:ea typeface="微软雅黑" panose="020B0503020204020204" charset="-122"/>
              </a:rPr>
              <a:t>Z10</a:t>
            </a:r>
            <a:r>
              <a:rPr lang="zh-CN" altLang="en-US" sz="1600" dirty="0">
                <a:solidFill>
                  <a:srgbClr val="114F95"/>
                </a:solidFill>
                <a:latin typeface="微软雅黑" panose="020B0503020204020204" charset="-122"/>
                <a:ea typeface="微软雅黑" panose="020B0503020204020204" charset="-122"/>
              </a:rPr>
              <a:t>表自动汇总生成）。</a:t>
            </a:r>
            <a:endParaRPr lang="en-US" altLang="zh-CN" sz="1600" dirty="0">
              <a:solidFill>
                <a:srgbClr val="C00000"/>
              </a:solidFill>
              <a:latin typeface="微软雅黑" panose="020B0503020204020204" charset="-122"/>
              <a:ea typeface="微软雅黑" panose="020B0503020204020204" charset="-122"/>
            </a:endParaRPr>
          </a:p>
          <a:p>
            <a:pPr marL="144145" indent="-457200">
              <a:lnSpc>
                <a:spcPct val="200000"/>
              </a:lnSpc>
              <a:buFont typeface="Wingdings" panose="05000000000000000000" pitchFamily="2" charset="2"/>
              <a:buChar char="Ø"/>
            </a:pPr>
            <a:r>
              <a:rPr lang="zh-CN" altLang="en-US" sz="1600" dirty="0">
                <a:solidFill>
                  <a:srgbClr val="114F95"/>
                </a:solidFill>
                <a:latin typeface="微软雅黑" panose="020B0503020204020204" charset="-122"/>
                <a:ea typeface="微软雅黑" panose="020B0503020204020204" charset="-122"/>
                <a:sym typeface="+mn-ea"/>
              </a:rPr>
              <a:t>结转和结余：注意表间关系一致。</a:t>
            </a:r>
            <a:endParaRPr lang="zh-CN" altLang="en-US" sz="1600"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239395" y="1418265"/>
            <a:ext cx="1193800" cy="2961640"/>
            <a:chOff x="-127941" y="1484313"/>
            <a:chExt cx="1579975" cy="5777627"/>
          </a:xfrm>
        </p:grpSpPr>
        <p:sp>
          <p:nvSpPr>
            <p:cNvPr id="4" name="矩形 3"/>
            <p:cNvSpPr/>
            <p:nvPr/>
          </p:nvSpPr>
          <p:spPr>
            <a:xfrm>
              <a:off x="-127101" y="1484313"/>
              <a:ext cx="1579135"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 name="矩形 7"/>
            <p:cNvSpPr/>
            <p:nvPr/>
          </p:nvSpPr>
          <p:spPr>
            <a:xfrm>
              <a:off x="-127101" y="3024105"/>
              <a:ext cx="157913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9" name="矩形 8"/>
            <p:cNvSpPr/>
            <p:nvPr/>
          </p:nvSpPr>
          <p:spPr>
            <a:xfrm>
              <a:off x="-127101" y="6206507"/>
              <a:ext cx="1579135"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127941" y="4563897"/>
              <a:ext cx="157997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31</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5353050" y="105093"/>
            <a:ext cx="3740150" cy="645160"/>
          </a:xfrm>
        </p:spPr>
        <p:txBody>
          <a:bodyPr/>
          <a:lstStyle/>
          <a:p>
            <a:r>
              <a:rPr sz="1800" b="1" dirty="0">
                <a:latin typeface="方正小标宋_GBK" panose="02000000000000000000" charset="-122"/>
                <a:ea typeface="方正小标宋_GBK" panose="02000000000000000000" charset="-122"/>
                <a:sym typeface="+mn-ea"/>
              </a:rPr>
              <a:t>国有资本经营预算财政拨款收入支出决算表（财决11表）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85115" y="1418265"/>
            <a:ext cx="1148080" cy="2961640"/>
            <a:chOff x="-67431" y="1484313"/>
            <a:chExt cx="1519465" cy="5777627"/>
          </a:xfrm>
        </p:grpSpPr>
        <p:sp>
          <p:nvSpPr>
            <p:cNvPr id="13" name="矩形 12"/>
            <p:cNvSpPr/>
            <p:nvPr/>
          </p:nvSpPr>
          <p:spPr>
            <a:xfrm>
              <a:off x="-67431" y="1484313"/>
              <a:ext cx="1519465"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67431" y="3024105"/>
              <a:ext cx="151946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66591" y="6206507"/>
              <a:ext cx="1518625"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66591" y="4563897"/>
              <a:ext cx="1518625"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41</a:t>
            </a:r>
            <a:r>
              <a:rPr lang="zh-CN" altLang="en-US" sz="1100" b="1" dirty="0"/>
              <a:t>页</a:t>
            </a:r>
            <a:endParaRPr lang="zh-CN" altLang="en-US" sz="1100" b="1" dirty="0"/>
          </a:p>
        </p:txBody>
      </p:sp>
      <p:sp>
        <p:nvSpPr>
          <p:cNvPr id="1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grpSp>
        <p:nvGrpSpPr>
          <p:cNvPr id="12" name="object 16"/>
          <p:cNvGrpSpPr/>
          <p:nvPr/>
        </p:nvGrpSpPr>
        <p:grpSpPr>
          <a:xfrm>
            <a:off x="1985870" y="1348740"/>
            <a:ext cx="6741794" cy="3141726"/>
            <a:chOff x="2276475" y="1520571"/>
            <a:chExt cx="9623425" cy="3427095"/>
          </a:xfrm>
        </p:grpSpPr>
        <p:pic>
          <p:nvPicPr>
            <p:cNvPr id="17" name="object 17"/>
            <p:cNvPicPr/>
            <p:nvPr/>
          </p:nvPicPr>
          <p:blipFill>
            <a:blip r:embed="rId1" cstate="print"/>
            <a:stretch>
              <a:fillRect/>
            </a:stretch>
          </p:blipFill>
          <p:spPr>
            <a:xfrm>
              <a:off x="2286000" y="1530096"/>
              <a:ext cx="9604248" cy="3407664"/>
            </a:xfrm>
            <a:prstGeom prst="rect">
              <a:avLst/>
            </a:prstGeom>
          </p:spPr>
        </p:pic>
        <p:sp>
          <p:nvSpPr>
            <p:cNvPr id="18" name="object 18"/>
            <p:cNvSpPr/>
            <p:nvPr/>
          </p:nvSpPr>
          <p:spPr>
            <a:xfrm>
              <a:off x="2276475" y="1520571"/>
              <a:ext cx="9623425" cy="3427095"/>
            </a:xfrm>
            <a:custGeom>
              <a:avLst/>
              <a:gdLst/>
              <a:ahLst/>
              <a:cxnLst/>
              <a:rect l="l" t="t" r="r" b="b"/>
              <a:pathLst>
                <a:path w="9623425" h="3427095">
                  <a:moveTo>
                    <a:pt x="9618535" y="3426714"/>
                  </a:moveTo>
                  <a:lnTo>
                    <a:pt x="4762" y="3426714"/>
                  </a:lnTo>
                  <a:lnTo>
                    <a:pt x="3289" y="3426485"/>
                  </a:lnTo>
                  <a:lnTo>
                    <a:pt x="1968" y="3425799"/>
                  </a:lnTo>
                  <a:lnTo>
                    <a:pt x="914" y="3424745"/>
                  </a:lnTo>
                  <a:lnTo>
                    <a:pt x="228" y="3423424"/>
                  </a:lnTo>
                  <a:lnTo>
                    <a:pt x="0" y="3421951"/>
                  </a:lnTo>
                  <a:lnTo>
                    <a:pt x="0" y="4762"/>
                  </a:lnTo>
                  <a:lnTo>
                    <a:pt x="4762" y="0"/>
                  </a:lnTo>
                  <a:lnTo>
                    <a:pt x="9618535" y="0"/>
                  </a:lnTo>
                  <a:lnTo>
                    <a:pt x="9623298" y="4762"/>
                  </a:lnTo>
                  <a:lnTo>
                    <a:pt x="9525" y="4762"/>
                  </a:lnTo>
                  <a:lnTo>
                    <a:pt x="4762" y="9524"/>
                  </a:lnTo>
                  <a:lnTo>
                    <a:pt x="9525" y="9524"/>
                  </a:lnTo>
                  <a:lnTo>
                    <a:pt x="9525" y="3417189"/>
                  </a:lnTo>
                  <a:lnTo>
                    <a:pt x="4762" y="3417189"/>
                  </a:lnTo>
                  <a:lnTo>
                    <a:pt x="9525" y="3421951"/>
                  </a:lnTo>
                  <a:lnTo>
                    <a:pt x="9623298" y="3421951"/>
                  </a:lnTo>
                  <a:lnTo>
                    <a:pt x="9623069" y="3423424"/>
                  </a:lnTo>
                  <a:lnTo>
                    <a:pt x="9622383" y="3424745"/>
                  </a:lnTo>
                  <a:lnTo>
                    <a:pt x="9621329" y="3425799"/>
                  </a:lnTo>
                  <a:lnTo>
                    <a:pt x="9620008" y="3426485"/>
                  </a:lnTo>
                  <a:lnTo>
                    <a:pt x="9618535" y="3426714"/>
                  </a:lnTo>
                  <a:close/>
                </a:path>
                <a:path w="9623425" h="3427095">
                  <a:moveTo>
                    <a:pt x="9525" y="9524"/>
                  </a:moveTo>
                  <a:lnTo>
                    <a:pt x="4762" y="9524"/>
                  </a:lnTo>
                  <a:lnTo>
                    <a:pt x="9525" y="4762"/>
                  </a:lnTo>
                  <a:lnTo>
                    <a:pt x="9525" y="9524"/>
                  </a:lnTo>
                  <a:close/>
                </a:path>
                <a:path w="9623425" h="3427095">
                  <a:moveTo>
                    <a:pt x="9613773" y="9524"/>
                  </a:moveTo>
                  <a:lnTo>
                    <a:pt x="9525" y="9524"/>
                  </a:lnTo>
                  <a:lnTo>
                    <a:pt x="9525" y="4762"/>
                  </a:lnTo>
                  <a:lnTo>
                    <a:pt x="9613773" y="4762"/>
                  </a:lnTo>
                  <a:lnTo>
                    <a:pt x="9613773" y="9524"/>
                  </a:lnTo>
                  <a:close/>
                </a:path>
                <a:path w="9623425" h="3427095">
                  <a:moveTo>
                    <a:pt x="9613773" y="3421951"/>
                  </a:moveTo>
                  <a:lnTo>
                    <a:pt x="9613773" y="4762"/>
                  </a:lnTo>
                  <a:lnTo>
                    <a:pt x="9618535" y="9524"/>
                  </a:lnTo>
                  <a:lnTo>
                    <a:pt x="9623298" y="9524"/>
                  </a:lnTo>
                  <a:lnTo>
                    <a:pt x="9623298" y="3417189"/>
                  </a:lnTo>
                  <a:lnTo>
                    <a:pt x="9618535" y="3417189"/>
                  </a:lnTo>
                  <a:lnTo>
                    <a:pt x="9613773" y="3421951"/>
                  </a:lnTo>
                  <a:close/>
                </a:path>
                <a:path w="9623425" h="3427095">
                  <a:moveTo>
                    <a:pt x="9623298" y="9524"/>
                  </a:moveTo>
                  <a:lnTo>
                    <a:pt x="9618535" y="9524"/>
                  </a:lnTo>
                  <a:lnTo>
                    <a:pt x="9613773" y="4762"/>
                  </a:lnTo>
                  <a:lnTo>
                    <a:pt x="9623298" y="4762"/>
                  </a:lnTo>
                  <a:lnTo>
                    <a:pt x="9623298" y="9524"/>
                  </a:lnTo>
                  <a:close/>
                </a:path>
                <a:path w="9623425" h="3427095">
                  <a:moveTo>
                    <a:pt x="9525" y="3421951"/>
                  </a:moveTo>
                  <a:lnTo>
                    <a:pt x="4762" y="3417189"/>
                  </a:lnTo>
                  <a:lnTo>
                    <a:pt x="9525" y="3417189"/>
                  </a:lnTo>
                  <a:lnTo>
                    <a:pt x="9525" y="3421951"/>
                  </a:lnTo>
                  <a:close/>
                </a:path>
                <a:path w="9623425" h="3427095">
                  <a:moveTo>
                    <a:pt x="9613773" y="3421951"/>
                  </a:moveTo>
                  <a:lnTo>
                    <a:pt x="9525" y="3421951"/>
                  </a:lnTo>
                  <a:lnTo>
                    <a:pt x="9525" y="3417189"/>
                  </a:lnTo>
                  <a:lnTo>
                    <a:pt x="9613773" y="3417189"/>
                  </a:lnTo>
                  <a:lnTo>
                    <a:pt x="9613773" y="3421951"/>
                  </a:lnTo>
                  <a:close/>
                </a:path>
                <a:path w="9623425" h="3427095">
                  <a:moveTo>
                    <a:pt x="9623298" y="3421951"/>
                  </a:moveTo>
                  <a:lnTo>
                    <a:pt x="9613773" y="3421951"/>
                  </a:lnTo>
                  <a:lnTo>
                    <a:pt x="9618535" y="3417189"/>
                  </a:lnTo>
                  <a:lnTo>
                    <a:pt x="9623298" y="3417189"/>
                  </a:lnTo>
                  <a:lnTo>
                    <a:pt x="9623298" y="3421951"/>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5353050" y="105093"/>
            <a:ext cx="3740150" cy="645160"/>
          </a:xfrm>
        </p:spPr>
        <p:txBody>
          <a:bodyPr/>
          <a:lstStyle/>
          <a:p>
            <a:r>
              <a:rPr sz="1800" b="1" dirty="0">
                <a:latin typeface="方正小标宋_GBK" panose="02000000000000000000" charset="-122"/>
                <a:ea typeface="方正小标宋_GBK" panose="02000000000000000000" charset="-122"/>
                <a:sym typeface="+mn-ea"/>
              </a:rPr>
              <a:t>国有资本经营预算财政拨款支出决算明细表（财决12表）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55270" y="1418265"/>
            <a:ext cx="1177925" cy="2961640"/>
            <a:chOff x="-106931" y="1484313"/>
            <a:chExt cx="1558965" cy="5777627"/>
          </a:xfrm>
        </p:grpSpPr>
        <p:sp>
          <p:nvSpPr>
            <p:cNvPr id="13" name="矩形 12"/>
            <p:cNvSpPr/>
            <p:nvPr/>
          </p:nvSpPr>
          <p:spPr>
            <a:xfrm>
              <a:off x="-106931" y="1484313"/>
              <a:ext cx="1558965"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106931" y="3024105"/>
              <a:ext cx="155896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106931" y="6206507"/>
              <a:ext cx="1558965"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106091" y="4563897"/>
              <a:ext cx="1558124"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5" name="TextBox 14"/>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42</a:t>
            </a:r>
            <a:r>
              <a:rPr lang="zh-CN" altLang="en-US" sz="1100" b="1" dirty="0"/>
              <a:t>页</a:t>
            </a:r>
            <a:endParaRPr lang="zh-CN" altLang="en-US" sz="1100" b="1" dirty="0"/>
          </a:p>
        </p:txBody>
      </p:sp>
      <p:sp>
        <p:nvSpPr>
          <p:cNvPr id="17"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grpSp>
        <p:nvGrpSpPr>
          <p:cNvPr id="21" name="object 16"/>
          <p:cNvGrpSpPr/>
          <p:nvPr/>
        </p:nvGrpSpPr>
        <p:grpSpPr>
          <a:xfrm>
            <a:off x="2040255" y="1093391"/>
            <a:ext cx="6307456" cy="3834765"/>
            <a:chOff x="2169795" y="1202055"/>
            <a:chExt cx="8675370" cy="5057775"/>
          </a:xfrm>
        </p:grpSpPr>
        <p:pic>
          <p:nvPicPr>
            <p:cNvPr id="22" name="object 17"/>
            <p:cNvPicPr/>
            <p:nvPr/>
          </p:nvPicPr>
          <p:blipFill>
            <a:blip r:embed="rId1" cstate="print"/>
            <a:stretch>
              <a:fillRect/>
            </a:stretch>
          </p:blipFill>
          <p:spPr>
            <a:xfrm>
              <a:off x="2179320" y="1211580"/>
              <a:ext cx="7249668" cy="4066032"/>
            </a:xfrm>
            <a:prstGeom prst="rect">
              <a:avLst/>
            </a:prstGeom>
          </p:spPr>
        </p:pic>
        <p:sp>
          <p:nvSpPr>
            <p:cNvPr id="23" name="object 18"/>
            <p:cNvSpPr/>
            <p:nvPr/>
          </p:nvSpPr>
          <p:spPr>
            <a:xfrm>
              <a:off x="2169795" y="1202055"/>
              <a:ext cx="7268845" cy="4085590"/>
            </a:xfrm>
            <a:custGeom>
              <a:avLst/>
              <a:gdLst/>
              <a:ahLst/>
              <a:cxnLst/>
              <a:rect l="l" t="t" r="r" b="b"/>
              <a:pathLst>
                <a:path w="7268845" h="4085590">
                  <a:moveTo>
                    <a:pt x="7263955" y="4085082"/>
                  </a:moveTo>
                  <a:lnTo>
                    <a:pt x="4762" y="4085082"/>
                  </a:lnTo>
                  <a:lnTo>
                    <a:pt x="3289" y="4084853"/>
                  </a:lnTo>
                  <a:lnTo>
                    <a:pt x="1968" y="4084167"/>
                  </a:lnTo>
                  <a:lnTo>
                    <a:pt x="914" y="4083113"/>
                  </a:lnTo>
                  <a:lnTo>
                    <a:pt x="228" y="4081792"/>
                  </a:lnTo>
                  <a:lnTo>
                    <a:pt x="0" y="4080319"/>
                  </a:lnTo>
                  <a:lnTo>
                    <a:pt x="0" y="4762"/>
                  </a:lnTo>
                  <a:lnTo>
                    <a:pt x="4762" y="0"/>
                  </a:lnTo>
                  <a:lnTo>
                    <a:pt x="7263955" y="0"/>
                  </a:lnTo>
                  <a:lnTo>
                    <a:pt x="7268718" y="4762"/>
                  </a:lnTo>
                  <a:lnTo>
                    <a:pt x="9525" y="4762"/>
                  </a:lnTo>
                  <a:lnTo>
                    <a:pt x="4762" y="9525"/>
                  </a:lnTo>
                  <a:lnTo>
                    <a:pt x="9525" y="9525"/>
                  </a:lnTo>
                  <a:lnTo>
                    <a:pt x="9525" y="4075556"/>
                  </a:lnTo>
                  <a:lnTo>
                    <a:pt x="4762" y="4075556"/>
                  </a:lnTo>
                  <a:lnTo>
                    <a:pt x="9525" y="4080319"/>
                  </a:lnTo>
                  <a:lnTo>
                    <a:pt x="7268718" y="4080319"/>
                  </a:lnTo>
                  <a:lnTo>
                    <a:pt x="7268489" y="4081792"/>
                  </a:lnTo>
                  <a:lnTo>
                    <a:pt x="7267803" y="4083113"/>
                  </a:lnTo>
                  <a:lnTo>
                    <a:pt x="7266749" y="4084167"/>
                  </a:lnTo>
                  <a:lnTo>
                    <a:pt x="7265428" y="4084853"/>
                  </a:lnTo>
                  <a:lnTo>
                    <a:pt x="7263955" y="4085082"/>
                  </a:lnTo>
                  <a:close/>
                </a:path>
                <a:path w="7268845" h="4085590">
                  <a:moveTo>
                    <a:pt x="9525" y="9525"/>
                  </a:moveTo>
                  <a:lnTo>
                    <a:pt x="4762" y="9525"/>
                  </a:lnTo>
                  <a:lnTo>
                    <a:pt x="9525" y="4762"/>
                  </a:lnTo>
                  <a:lnTo>
                    <a:pt x="9525" y="9525"/>
                  </a:lnTo>
                  <a:close/>
                </a:path>
                <a:path w="7268845" h="4085590">
                  <a:moveTo>
                    <a:pt x="7259193" y="9525"/>
                  </a:moveTo>
                  <a:lnTo>
                    <a:pt x="9525" y="9525"/>
                  </a:lnTo>
                  <a:lnTo>
                    <a:pt x="9525" y="4762"/>
                  </a:lnTo>
                  <a:lnTo>
                    <a:pt x="7259193" y="4762"/>
                  </a:lnTo>
                  <a:lnTo>
                    <a:pt x="7259193" y="9525"/>
                  </a:lnTo>
                  <a:close/>
                </a:path>
                <a:path w="7268845" h="4085590">
                  <a:moveTo>
                    <a:pt x="7259193" y="4080319"/>
                  </a:moveTo>
                  <a:lnTo>
                    <a:pt x="7259193" y="4762"/>
                  </a:lnTo>
                  <a:lnTo>
                    <a:pt x="7263955" y="9525"/>
                  </a:lnTo>
                  <a:lnTo>
                    <a:pt x="7268718" y="9525"/>
                  </a:lnTo>
                  <a:lnTo>
                    <a:pt x="7268718" y="4075556"/>
                  </a:lnTo>
                  <a:lnTo>
                    <a:pt x="7263955" y="4075556"/>
                  </a:lnTo>
                  <a:lnTo>
                    <a:pt x="7259193" y="4080319"/>
                  </a:lnTo>
                  <a:close/>
                </a:path>
                <a:path w="7268845" h="4085590">
                  <a:moveTo>
                    <a:pt x="7268718" y="9525"/>
                  </a:moveTo>
                  <a:lnTo>
                    <a:pt x="7263955" y="9525"/>
                  </a:lnTo>
                  <a:lnTo>
                    <a:pt x="7259193" y="4762"/>
                  </a:lnTo>
                  <a:lnTo>
                    <a:pt x="7268718" y="4762"/>
                  </a:lnTo>
                  <a:lnTo>
                    <a:pt x="7268718" y="9525"/>
                  </a:lnTo>
                  <a:close/>
                </a:path>
                <a:path w="7268845" h="4085590">
                  <a:moveTo>
                    <a:pt x="9525" y="4080319"/>
                  </a:moveTo>
                  <a:lnTo>
                    <a:pt x="4762" y="4075556"/>
                  </a:lnTo>
                  <a:lnTo>
                    <a:pt x="9525" y="4075556"/>
                  </a:lnTo>
                  <a:lnTo>
                    <a:pt x="9525" y="4080319"/>
                  </a:lnTo>
                  <a:close/>
                </a:path>
                <a:path w="7268845" h="4085590">
                  <a:moveTo>
                    <a:pt x="7259193" y="4080319"/>
                  </a:moveTo>
                  <a:lnTo>
                    <a:pt x="9525" y="4080319"/>
                  </a:lnTo>
                  <a:lnTo>
                    <a:pt x="9525" y="4075556"/>
                  </a:lnTo>
                  <a:lnTo>
                    <a:pt x="7259193" y="4075556"/>
                  </a:lnTo>
                  <a:lnTo>
                    <a:pt x="7259193" y="4080319"/>
                  </a:lnTo>
                  <a:close/>
                </a:path>
                <a:path w="7268845" h="4085590">
                  <a:moveTo>
                    <a:pt x="7268718" y="4080319"/>
                  </a:moveTo>
                  <a:lnTo>
                    <a:pt x="7259193" y="4080319"/>
                  </a:lnTo>
                  <a:lnTo>
                    <a:pt x="7263955" y="4075556"/>
                  </a:lnTo>
                  <a:lnTo>
                    <a:pt x="7268718" y="4075556"/>
                  </a:lnTo>
                  <a:lnTo>
                    <a:pt x="7268718" y="4080319"/>
                  </a:lnTo>
                  <a:close/>
                </a:path>
              </a:pathLst>
            </a:custGeom>
            <a:solidFill>
              <a:srgbClr val="000000"/>
            </a:solidFill>
          </p:spPr>
          <p:txBody>
            <a:bodyPr wrap="square" lIns="0" tIns="0" rIns="0" bIns="0" rtlCol="0"/>
            <a:lstStyle/>
            <a:p/>
          </p:txBody>
        </p:sp>
        <p:pic>
          <p:nvPicPr>
            <p:cNvPr id="24" name="object 19"/>
            <p:cNvPicPr/>
            <p:nvPr/>
          </p:nvPicPr>
          <p:blipFill>
            <a:blip r:embed="rId2" cstate="print"/>
            <a:stretch>
              <a:fillRect/>
            </a:stretch>
          </p:blipFill>
          <p:spPr>
            <a:xfrm>
              <a:off x="2892552" y="1641348"/>
              <a:ext cx="7269480" cy="3892296"/>
            </a:xfrm>
            <a:prstGeom prst="rect">
              <a:avLst/>
            </a:prstGeom>
          </p:spPr>
        </p:pic>
        <p:sp>
          <p:nvSpPr>
            <p:cNvPr id="25" name="object 20"/>
            <p:cNvSpPr/>
            <p:nvPr/>
          </p:nvSpPr>
          <p:spPr>
            <a:xfrm>
              <a:off x="2883027" y="1631823"/>
              <a:ext cx="7288530" cy="3911600"/>
            </a:xfrm>
            <a:custGeom>
              <a:avLst/>
              <a:gdLst/>
              <a:ahLst/>
              <a:cxnLst/>
              <a:rect l="l" t="t" r="r" b="b"/>
              <a:pathLst>
                <a:path w="7288530" h="3911600">
                  <a:moveTo>
                    <a:pt x="7283767" y="3911346"/>
                  </a:moveTo>
                  <a:lnTo>
                    <a:pt x="4762" y="3911346"/>
                  </a:lnTo>
                  <a:lnTo>
                    <a:pt x="3289" y="3911117"/>
                  </a:lnTo>
                  <a:lnTo>
                    <a:pt x="1968" y="3910431"/>
                  </a:lnTo>
                  <a:lnTo>
                    <a:pt x="914" y="3909377"/>
                  </a:lnTo>
                  <a:lnTo>
                    <a:pt x="228" y="3908056"/>
                  </a:lnTo>
                  <a:lnTo>
                    <a:pt x="0" y="3906583"/>
                  </a:lnTo>
                  <a:lnTo>
                    <a:pt x="0" y="4762"/>
                  </a:lnTo>
                  <a:lnTo>
                    <a:pt x="4762" y="0"/>
                  </a:lnTo>
                  <a:lnTo>
                    <a:pt x="7283767" y="0"/>
                  </a:lnTo>
                  <a:lnTo>
                    <a:pt x="7288530" y="4762"/>
                  </a:lnTo>
                  <a:lnTo>
                    <a:pt x="9525" y="4762"/>
                  </a:lnTo>
                  <a:lnTo>
                    <a:pt x="4762" y="9525"/>
                  </a:lnTo>
                  <a:lnTo>
                    <a:pt x="9525" y="9525"/>
                  </a:lnTo>
                  <a:lnTo>
                    <a:pt x="9525" y="3901821"/>
                  </a:lnTo>
                  <a:lnTo>
                    <a:pt x="4762" y="3901821"/>
                  </a:lnTo>
                  <a:lnTo>
                    <a:pt x="9525" y="3906583"/>
                  </a:lnTo>
                  <a:lnTo>
                    <a:pt x="7288530" y="3906583"/>
                  </a:lnTo>
                  <a:lnTo>
                    <a:pt x="7288301" y="3908056"/>
                  </a:lnTo>
                  <a:lnTo>
                    <a:pt x="7287615" y="3909377"/>
                  </a:lnTo>
                  <a:lnTo>
                    <a:pt x="7286561" y="3910431"/>
                  </a:lnTo>
                  <a:lnTo>
                    <a:pt x="7285240" y="3911117"/>
                  </a:lnTo>
                  <a:lnTo>
                    <a:pt x="7283767" y="3911346"/>
                  </a:lnTo>
                  <a:close/>
                </a:path>
                <a:path w="7288530" h="3911600">
                  <a:moveTo>
                    <a:pt x="9525" y="9525"/>
                  </a:moveTo>
                  <a:lnTo>
                    <a:pt x="4762" y="9525"/>
                  </a:lnTo>
                  <a:lnTo>
                    <a:pt x="9525" y="4762"/>
                  </a:lnTo>
                  <a:lnTo>
                    <a:pt x="9525" y="9525"/>
                  </a:lnTo>
                  <a:close/>
                </a:path>
                <a:path w="7288530" h="3911600">
                  <a:moveTo>
                    <a:pt x="7279005" y="9525"/>
                  </a:moveTo>
                  <a:lnTo>
                    <a:pt x="9525" y="9525"/>
                  </a:lnTo>
                  <a:lnTo>
                    <a:pt x="9525" y="4762"/>
                  </a:lnTo>
                  <a:lnTo>
                    <a:pt x="7279005" y="4762"/>
                  </a:lnTo>
                  <a:lnTo>
                    <a:pt x="7279005" y="9525"/>
                  </a:lnTo>
                  <a:close/>
                </a:path>
                <a:path w="7288530" h="3911600">
                  <a:moveTo>
                    <a:pt x="7279005" y="3906583"/>
                  </a:moveTo>
                  <a:lnTo>
                    <a:pt x="7279005" y="4762"/>
                  </a:lnTo>
                  <a:lnTo>
                    <a:pt x="7283767" y="9525"/>
                  </a:lnTo>
                  <a:lnTo>
                    <a:pt x="7288530" y="9525"/>
                  </a:lnTo>
                  <a:lnTo>
                    <a:pt x="7288530" y="3901821"/>
                  </a:lnTo>
                  <a:lnTo>
                    <a:pt x="7283767" y="3901821"/>
                  </a:lnTo>
                  <a:lnTo>
                    <a:pt x="7279005" y="3906583"/>
                  </a:lnTo>
                  <a:close/>
                </a:path>
                <a:path w="7288530" h="3911600">
                  <a:moveTo>
                    <a:pt x="7288530" y="9525"/>
                  </a:moveTo>
                  <a:lnTo>
                    <a:pt x="7283767" y="9525"/>
                  </a:lnTo>
                  <a:lnTo>
                    <a:pt x="7279005" y="4762"/>
                  </a:lnTo>
                  <a:lnTo>
                    <a:pt x="7288530" y="4762"/>
                  </a:lnTo>
                  <a:lnTo>
                    <a:pt x="7288530" y="9525"/>
                  </a:lnTo>
                  <a:close/>
                </a:path>
                <a:path w="7288530" h="3911600">
                  <a:moveTo>
                    <a:pt x="9525" y="3906583"/>
                  </a:moveTo>
                  <a:lnTo>
                    <a:pt x="4762" y="3901821"/>
                  </a:lnTo>
                  <a:lnTo>
                    <a:pt x="9525" y="3901821"/>
                  </a:lnTo>
                  <a:lnTo>
                    <a:pt x="9525" y="3906583"/>
                  </a:lnTo>
                  <a:close/>
                </a:path>
                <a:path w="7288530" h="3911600">
                  <a:moveTo>
                    <a:pt x="7279005" y="3906583"/>
                  </a:moveTo>
                  <a:lnTo>
                    <a:pt x="9525" y="3906583"/>
                  </a:lnTo>
                  <a:lnTo>
                    <a:pt x="9525" y="3901821"/>
                  </a:lnTo>
                  <a:lnTo>
                    <a:pt x="7279005" y="3901821"/>
                  </a:lnTo>
                  <a:lnTo>
                    <a:pt x="7279005" y="3906583"/>
                  </a:lnTo>
                  <a:close/>
                </a:path>
                <a:path w="7288530" h="3911600">
                  <a:moveTo>
                    <a:pt x="7288530" y="3906583"/>
                  </a:moveTo>
                  <a:lnTo>
                    <a:pt x="7279005" y="3906583"/>
                  </a:lnTo>
                  <a:lnTo>
                    <a:pt x="7283767" y="3901821"/>
                  </a:lnTo>
                  <a:lnTo>
                    <a:pt x="7288530" y="3901821"/>
                  </a:lnTo>
                  <a:lnTo>
                    <a:pt x="7288530" y="3906583"/>
                  </a:lnTo>
                  <a:close/>
                </a:path>
              </a:pathLst>
            </a:custGeom>
            <a:solidFill>
              <a:srgbClr val="000000"/>
            </a:solidFill>
          </p:spPr>
          <p:txBody>
            <a:bodyPr wrap="square" lIns="0" tIns="0" rIns="0" bIns="0" rtlCol="0"/>
            <a:lstStyle/>
            <a:p/>
          </p:txBody>
        </p:sp>
        <p:pic>
          <p:nvPicPr>
            <p:cNvPr id="26" name="object 21"/>
            <p:cNvPicPr/>
            <p:nvPr/>
          </p:nvPicPr>
          <p:blipFill>
            <a:blip r:embed="rId3" cstate="print"/>
            <a:stretch>
              <a:fillRect/>
            </a:stretch>
          </p:blipFill>
          <p:spPr>
            <a:xfrm>
              <a:off x="3579876" y="2214372"/>
              <a:ext cx="7255764" cy="4035552"/>
            </a:xfrm>
            <a:prstGeom prst="rect">
              <a:avLst/>
            </a:prstGeom>
          </p:spPr>
        </p:pic>
        <p:sp>
          <p:nvSpPr>
            <p:cNvPr id="27" name="object 22"/>
            <p:cNvSpPr/>
            <p:nvPr/>
          </p:nvSpPr>
          <p:spPr>
            <a:xfrm>
              <a:off x="3570351" y="2204847"/>
              <a:ext cx="7275195" cy="4055110"/>
            </a:xfrm>
            <a:custGeom>
              <a:avLst/>
              <a:gdLst/>
              <a:ahLst/>
              <a:cxnLst/>
              <a:rect l="l" t="t" r="r" b="b"/>
              <a:pathLst>
                <a:path w="7275195" h="4055110">
                  <a:moveTo>
                    <a:pt x="7270051" y="4054602"/>
                  </a:moveTo>
                  <a:lnTo>
                    <a:pt x="4762" y="4054602"/>
                  </a:lnTo>
                  <a:lnTo>
                    <a:pt x="3289" y="4054373"/>
                  </a:lnTo>
                  <a:lnTo>
                    <a:pt x="1968" y="4053687"/>
                  </a:lnTo>
                  <a:lnTo>
                    <a:pt x="914" y="4052633"/>
                  </a:lnTo>
                  <a:lnTo>
                    <a:pt x="228" y="4051312"/>
                  </a:lnTo>
                  <a:lnTo>
                    <a:pt x="0" y="4049839"/>
                  </a:lnTo>
                  <a:lnTo>
                    <a:pt x="0" y="4762"/>
                  </a:lnTo>
                  <a:lnTo>
                    <a:pt x="4762" y="0"/>
                  </a:lnTo>
                  <a:lnTo>
                    <a:pt x="7270051" y="0"/>
                  </a:lnTo>
                  <a:lnTo>
                    <a:pt x="7274814" y="4762"/>
                  </a:lnTo>
                  <a:lnTo>
                    <a:pt x="9525" y="4762"/>
                  </a:lnTo>
                  <a:lnTo>
                    <a:pt x="4762" y="9525"/>
                  </a:lnTo>
                  <a:lnTo>
                    <a:pt x="9525" y="9525"/>
                  </a:lnTo>
                  <a:lnTo>
                    <a:pt x="9525" y="4045077"/>
                  </a:lnTo>
                  <a:lnTo>
                    <a:pt x="4762" y="4045077"/>
                  </a:lnTo>
                  <a:lnTo>
                    <a:pt x="9525" y="4049839"/>
                  </a:lnTo>
                  <a:lnTo>
                    <a:pt x="7274814" y="4049839"/>
                  </a:lnTo>
                  <a:lnTo>
                    <a:pt x="7274585" y="4051312"/>
                  </a:lnTo>
                  <a:lnTo>
                    <a:pt x="7273899" y="4052633"/>
                  </a:lnTo>
                  <a:lnTo>
                    <a:pt x="7272845" y="4053687"/>
                  </a:lnTo>
                  <a:lnTo>
                    <a:pt x="7271524" y="4054373"/>
                  </a:lnTo>
                  <a:lnTo>
                    <a:pt x="7270051" y="4054602"/>
                  </a:lnTo>
                  <a:close/>
                </a:path>
                <a:path w="7275195" h="4055110">
                  <a:moveTo>
                    <a:pt x="9525" y="9525"/>
                  </a:moveTo>
                  <a:lnTo>
                    <a:pt x="4762" y="9525"/>
                  </a:lnTo>
                  <a:lnTo>
                    <a:pt x="9525" y="4762"/>
                  </a:lnTo>
                  <a:lnTo>
                    <a:pt x="9525" y="9525"/>
                  </a:lnTo>
                  <a:close/>
                </a:path>
                <a:path w="7275195" h="4055110">
                  <a:moveTo>
                    <a:pt x="7265289" y="9525"/>
                  </a:moveTo>
                  <a:lnTo>
                    <a:pt x="9525" y="9525"/>
                  </a:lnTo>
                  <a:lnTo>
                    <a:pt x="9525" y="4762"/>
                  </a:lnTo>
                  <a:lnTo>
                    <a:pt x="7265289" y="4762"/>
                  </a:lnTo>
                  <a:lnTo>
                    <a:pt x="7265289" y="9525"/>
                  </a:lnTo>
                  <a:close/>
                </a:path>
                <a:path w="7275195" h="4055110">
                  <a:moveTo>
                    <a:pt x="7265289" y="4049839"/>
                  </a:moveTo>
                  <a:lnTo>
                    <a:pt x="7265289" y="4762"/>
                  </a:lnTo>
                  <a:lnTo>
                    <a:pt x="7270051" y="9525"/>
                  </a:lnTo>
                  <a:lnTo>
                    <a:pt x="7274814" y="9525"/>
                  </a:lnTo>
                  <a:lnTo>
                    <a:pt x="7274814" y="4045077"/>
                  </a:lnTo>
                  <a:lnTo>
                    <a:pt x="7270051" y="4045077"/>
                  </a:lnTo>
                  <a:lnTo>
                    <a:pt x="7265289" y="4049839"/>
                  </a:lnTo>
                  <a:close/>
                </a:path>
                <a:path w="7275195" h="4055110">
                  <a:moveTo>
                    <a:pt x="7274814" y="9525"/>
                  </a:moveTo>
                  <a:lnTo>
                    <a:pt x="7270051" y="9525"/>
                  </a:lnTo>
                  <a:lnTo>
                    <a:pt x="7265289" y="4762"/>
                  </a:lnTo>
                  <a:lnTo>
                    <a:pt x="7274814" y="4762"/>
                  </a:lnTo>
                  <a:lnTo>
                    <a:pt x="7274814" y="9525"/>
                  </a:lnTo>
                  <a:close/>
                </a:path>
                <a:path w="7275195" h="4055110">
                  <a:moveTo>
                    <a:pt x="9525" y="4049839"/>
                  </a:moveTo>
                  <a:lnTo>
                    <a:pt x="4762" y="4045077"/>
                  </a:lnTo>
                  <a:lnTo>
                    <a:pt x="9525" y="4045077"/>
                  </a:lnTo>
                  <a:lnTo>
                    <a:pt x="9525" y="4049839"/>
                  </a:lnTo>
                  <a:close/>
                </a:path>
                <a:path w="7275195" h="4055110">
                  <a:moveTo>
                    <a:pt x="7265289" y="4049839"/>
                  </a:moveTo>
                  <a:lnTo>
                    <a:pt x="9525" y="4049839"/>
                  </a:lnTo>
                  <a:lnTo>
                    <a:pt x="9525" y="4045077"/>
                  </a:lnTo>
                  <a:lnTo>
                    <a:pt x="7265289" y="4045077"/>
                  </a:lnTo>
                  <a:lnTo>
                    <a:pt x="7265289" y="4049839"/>
                  </a:lnTo>
                  <a:close/>
                </a:path>
                <a:path w="7275195" h="4055110">
                  <a:moveTo>
                    <a:pt x="7274814" y="4049839"/>
                  </a:moveTo>
                  <a:lnTo>
                    <a:pt x="7265289" y="4049839"/>
                  </a:lnTo>
                  <a:lnTo>
                    <a:pt x="7270051" y="4045077"/>
                  </a:lnTo>
                  <a:lnTo>
                    <a:pt x="7274814" y="4045077"/>
                  </a:lnTo>
                  <a:lnTo>
                    <a:pt x="7274814" y="4049839"/>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5353050" y="258396"/>
            <a:ext cx="3740150" cy="338554"/>
          </a:xfrm>
        </p:spPr>
        <p:txBody>
          <a:bodyPr/>
          <a:lstStyle/>
          <a:p>
            <a:r>
              <a:rPr sz="1600" b="1" dirty="0">
                <a:latin typeface="方正小标宋_GBK" panose="02000000000000000000" charset="-122"/>
                <a:ea typeface="方正小标宋_GBK" panose="02000000000000000000" charset="-122"/>
                <a:sym typeface="+mn-ea"/>
              </a:rPr>
              <a:t>预算支出相关信息表（财决附01表）</a:t>
            </a:r>
            <a:endParaRPr sz="16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91465" y="1418265"/>
            <a:ext cx="1141730" cy="2961640"/>
            <a:chOff x="-59027" y="1484313"/>
            <a:chExt cx="1511061" cy="5777627"/>
          </a:xfrm>
        </p:grpSpPr>
        <p:sp>
          <p:nvSpPr>
            <p:cNvPr id="13" name="矩形 12"/>
            <p:cNvSpPr/>
            <p:nvPr/>
          </p:nvSpPr>
          <p:spPr>
            <a:xfrm>
              <a:off x="-58187" y="1484313"/>
              <a:ext cx="1510221"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59027" y="3024105"/>
              <a:ext cx="151106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58187" y="6206507"/>
              <a:ext cx="151022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59027" y="4563897"/>
              <a:ext cx="151106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2"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15" name="TextBox 14"/>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45</a:t>
            </a:r>
            <a:r>
              <a:rPr lang="zh-CN" altLang="en-US" sz="1100" b="1" dirty="0"/>
              <a:t>页</a:t>
            </a:r>
            <a:endParaRPr lang="zh-CN" altLang="en-US" sz="1100" b="1" dirty="0"/>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1289" t="4174" r="12564" b="8384"/>
          <a:stretch>
            <a:fillRect/>
          </a:stretch>
        </p:blipFill>
        <p:spPr>
          <a:xfrm>
            <a:off x="1433195" y="878190"/>
            <a:ext cx="7642516" cy="4140777"/>
          </a:xfrm>
          <a:prstGeom prst="rect">
            <a:avLst/>
          </a:prstGeom>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预算支出相关信息表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（财决附01表）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55270" y="1418265"/>
            <a:ext cx="1177925" cy="2961640"/>
            <a:chOff x="-106931" y="1484313"/>
            <a:chExt cx="1558965" cy="5777627"/>
          </a:xfrm>
        </p:grpSpPr>
        <p:sp>
          <p:nvSpPr>
            <p:cNvPr id="13" name="矩形 12"/>
            <p:cNvSpPr/>
            <p:nvPr/>
          </p:nvSpPr>
          <p:spPr>
            <a:xfrm>
              <a:off x="-106931" y="1484313"/>
              <a:ext cx="1558965"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106931" y="3024105"/>
              <a:ext cx="155896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106091" y="6206507"/>
              <a:ext cx="1558124"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106931" y="4563897"/>
              <a:ext cx="155896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433195" y="753035"/>
            <a:ext cx="7791828" cy="375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eaLnBrk="1" hangingPunct="1">
              <a:lnSpc>
                <a:spcPct val="200000"/>
              </a:lnSpc>
              <a:spcBef>
                <a:spcPct val="0"/>
              </a:spcBef>
              <a:buClr>
                <a:srgbClr val="002060"/>
              </a:buClr>
            </a:pPr>
            <a:r>
              <a:rPr lang="zh-CN" altLang="en-US" sz="1400" b="1" dirty="0">
                <a:solidFill>
                  <a:srgbClr val="114F95"/>
                </a:solidFill>
                <a:latin typeface="微软雅黑" panose="020B0503020204020204" charset="-122"/>
                <a:ea typeface="微软雅黑" panose="020B0503020204020204" charset="-122"/>
                <a:sym typeface="+mn-ea"/>
              </a:rPr>
              <a:t>左侧财务会计补充信息（</a:t>
            </a:r>
            <a:r>
              <a:rPr lang="zh-CN" altLang="en-US" sz="1400" b="1" dirty="0">
                <a:solidFill>
                  <a:srgbClr val="FF0000"/>
                </a:solidFill>
                <a:latin typeface="微软雅黑" panose="020B0503020204020204" charset="-122"/>
                <a:ea typeface="微软雅黑" panose="020B0503020204020204" charset="-122"/>
                <a:sym typeface="+mn-ea"/>
              </a:rPr>
              <a:t>易错点！</a:t>
            </a:r>
            <a:r>
              <a:rPr lang="zh-CN" altLang="en-US" sz="1400" b="1" dirty="0">
                <a:solidFill>
                  <a:srgbClr val="114F95"/>
                </a:solidFill>
                <a:latin typeface="微软雅黑" panose="020B0503020204020204" charset="-122"/>
                <a:ea typeface="微软雅黑" panose="020B0503020204020204" charset="-122"/>
                <a:sym typeface="+mn-ea"/>
              </a:rPr>
              <a:t>）</a:t>
            </a:r>
            <a:endParaRPr lang="en-US" altLang="zh-CN" sz="1400" b="1" dirty="0">
              <a:solidFill>
                <a:srgbClr val="114F95"/>
              </a:solidFill>
              <a:latin typeface="微软雅黑" panose="020B0503020204020204" charset="-122"/>
              <a:ea typeface="微软雅黑" panose="020B0503020204020204" charset="-122"/>
              <a:sym typeface="+mn-ea"/>
            </a:endParaRPr>
          </a:p>
          <a:p>
            <a:pPr marL="800100" lvl="1" indent="-342900" eaLnBrk="1" hangingPunct="1">
              <a:lnSpc>
                <a:spcPct val="200000"/>
              </a:lnSpc>
              <a:buClr>
                <a:srgbClr val="002060"/>
              </a:buClr>
              <a:buFont typeface="+mj-lt"/>
              <a:buAutoNum type="arabicPeriod"/>
            </a:pPr>
            <a:r>
              <a:rPr lang="zh-CN" altLang="en-US" sz="1400" dirty="0">
                <a:solidFill>
                  <a:srgbClr val="114F95"/>
                </a:solidFill>
                <a:latin typeface="微软雅黑" panose="020B0503020204020204" charset="-122"/>
                <a:ea typeface="微软雅黑" panose="020B0503020204020204" charset="-122"/>
                <a:sym typeface="+mn-ea"/>
              </a:rPr>
              <a:t>货币资金：勿漏填</a:t>
            </a:r>
            <a:r>
              <a:rPr lang="en-US" altLang="zh-CN" sz="1400" dirty="0">
                <a:solidFill>
                  <a:srgbClr val="114F95"/>
                </a:solidFill>
                <a:latin typeface="微软雅黑" panose="020B0503020204020204" charset="-122"/>
                <a:ea typeface="微软雅黑" panose="020B0503020204020204" charset="-122"/>
                <a:sym typeface="+mn-ea"/>
              </a:rPr>
              <a:t>4</a:t>
            </a:r>
            <a:r>
              <a:rPr lang="zh-CN" altLang="en-US" sz="1400" dirty="0">
                <a:solidFill>
                  <a:srgbClr val="114F95"/>
                </a:solidFill>
                <a:latin typeface="微软雅黑" panose="020B0503020204020204" charset="-122"/>
                <a:ea typeface="微软雅黑" panose="020B0503020204020204" charset="-122"/>
                <a:sym typeface="+mn-ea"/>
              </a:rPr>
              <a:t>行的银行存款；</a:t>
            </a:r>
            <a:endParaRPr lang="en-US" altLang="zh-CN" sz="1400" dirty="0">
              <a:solidFill>
                <a:srgbClr val="114F95"/>
              </a:solidFill>
              <a:latin typeface="微软雅黑" panose="020B0503020204020204" charset="-122"/>
              <a:ea typeface="微软雅黑" panose="020B0503020204020204" charset="-122"/>
              <a:sym typeface="+mn-ea"/>
            </a:endParaRPr>
          </a:p>
          <a:p>
            <a:pPr marL="800100" lvl="1" indent="-342900" eaLnBrk="1" hangingPunct="1">
              <a:lnSpc>
                <a:spcPct val="200000"/>
              </a:lnSpc>
              <a:buClr>
                <a:srgbClr val="002060"/>
              </a:buClr>
              <a:buFont typeface="+mj-lt"/>
              <a:buAutoNum type="arabicPeriod"/>
            </a:pPr>
            <a:r>
              <a:rPr lang="zh-CN" altLang="en-US" sz="1400" dirty="0" smtClean="0">
                <a:solidFill>
                  <a:srgbClr val="114F95"/>
                </a:solidFill>
                <a:latin typeface="微软雅黑" panose="020B0503020204020204" charset="-122"/>
                <a:ea typeface="微软雅黑" panose="020B0503020204020204" charset="-122"/>
                <a:sym typeface="+mn-ea"/>
              </a:rPr>
              <a:t>固定资产：</a:t>
            </a:r>
            <a:endParaRPr lang="en-US" altLang="zh-CN" sz="1400" dirty="0" smtClean="0">
              <a:solidFill>
                <a:srgbClr val="114F95"/>
              </a:solidFill>
              <a:latin typeface="微软雅黑" panose="020B0503020204020204" charset="-122"/>
              <a:ea typeface="微软雅黑" panose="020B0503020204020204" charset="-122"/>
              <a:sym typeface="+mn-ea"/>
            </a:endParaRPr>
          </a:p>
          <a:p>
            <a:pPr marL="1257300" lvl="2" indent="-342900" eaLnBrk="1" hangingPunct="1">
              <a:lnSpc>
                <a:spcPct val="200000"/>
              </a:lnSpc>
              <a:buClr>
                <a:srgbClr val="002060"/>
              </a:buClr>
              <a:buFont typeface="+mj-ea"/>
              <a:buAutoNum type="circleNumDbPlain"/>
            </a:pPr>
            <a:r>
              <a:rPr lang="zh-CN" altLang="en-US" sz="1400" dirty="0" smtClean="0">
                <a:solidFill>
                  <a:srgbClr val="114F95"/>
                </a:solidFill>
                <a:latin typeface="微软雅黑" panose="020B0503020204020204" charset="-122"/>
                <a:ea typeface="微软雅黑" panose="020B0503020204020204" charset="-122"/>
                <a:sym typeface="+mn-ea"/>
              </a:rPr>
              <a:t>第</a:t>
            </a:r>
            <a:r>
              <a:rPr lang="en-US" altLang="zh-CN" sz="1400" dirty="0">
                <a:solidFill>
                  <a:srgbClr val="114F95"/>
                </a:solidFill>
                <a:latin typeface="微软雅黑" panose="020B0503020204020204" charset="-122"/>
                <a:ea typeface="微软雅黑" panose="020B0503020204020204" charset="-122"/>
                <a:sym typeface="+mn-ea"/>
              </a:rPr>
              <a:t>6</a:t>
            </a:r>
            <a:r>
              <a:rPr lang="zh-CN" altLang="en-US" sz="1400" dirty="0">
                <a:solidFill>
                  <a:srgbClr val="114F95"/>
                </a:solidFill>
                <a:latin typeface="微软雅黑" panose="020B0503020204020204" charset="-122"/>
                <a:ea typeface="微软雅黑" panose="020B0503020204020204" charset="-122"/>
                <a:sym typeface="+mn-ea"/>
              </a:rPr>
              <a:t>行、</a:t>
            </a:r>
            <a:r>
              <a:rPr lang="en-US" altLang="zh-CN" sz="1400" dirty="0">
                <a:solidFill>
                  <a:srgbClr val="114F95"/>
                </a:solidFill>
                <a:latin typeface="微软雅黑" panose="020B0503020204020204" charset="-122"/>
                <a:ea typeface="微软雅黑" panose="020B0503020204020204" charset="-122"/>
                <a:sym typeface="+mn-ea"/>
              </a:rPr>
              <a:t>17</a:t>
            </a:r>
            <a:r>
              <a:rPr lang="zh-CN" altLang="en-US" sz="1400" dirty="0">
                <a:solidFill>
                  <a:srgbClr val="114F95"/>
                </a:solidFill>
                <a:latin typeface="微软雅黑" panose="020B0503020204020204" charset="-122"/>
                <a:ea typeface="微软雅黑" panose="020B0503020204020204" charset="-122"/>
                <a:sym typeface="+mn-ea"/>
              </a:rPr>
              <a:t>行、</a:t>
            </a:r>
            <a:r>
              <a:rPr lang="en-US" altLang="zh-CN" sz="1400" dirty="0">
                <a:solidFill>
                  <a:srgbClr val="114F95"/>
                </a:solidFill>
                <a:latin typeface="微软雅黑" panose="020B0503020204020204" charset="-122"/>
                <a:ea typeface="微软雅黑" panose="020B0503020204020204" charset="-122"/>
                <a:sym typeface="+mn-ea"/>
              </a:rPr>
              <a:t>18</a:t>
            </a:r>
            <a:r>
              <a:rPr lang="zh-CN" altLang="en-US" sz="1400" dirty="0">
                <a:solidFill>
                  <a:srgbClr val="114F95"/>
                </a:solidFill>
                <a:latin typeface="微软雅黑" panose="020B0503020204020204" charset="-122"/>
                <a:ea typeface="微软雅黑" panose="020B0503020204020204" charset="-122"/>
                <a:sym typeface="+mn-ea"/>
              </a:rPr>
              <a:t>行填报单位</a:t>
            </a:r>
            <a:r>
              <a:rPr lang="zh-CN" altLang="en-US" sz="1400" dirty="0">
                <a:solidFill>
                  <a:srgbClr val="FF0000"/>
                </a:solidFill>
                <a:latin typeface="微软雅黑" panose="020B0503020204020204" charset="-122"/>
                <a:ea typeface="微软雅黑" panose="020B0503020204020204" charset="-122"/>
                <a:sym typeface="+mn-ea"/>
              </a:rPr>
              <a:t>全部 </a:t>
            </a:r>
            <a:r>
              <a:rPr lang="zh-CN" altLang="en-US" sz="1400" dirty="0">
                <a:solidFill>
                  <a:srgbClr val="114F95"/>
                </a:solidFill>
                <a:latin typeface="微软雅黑" panose="020B0503020204020204" charset="-122"/>
                <a:ea typeface="微软雅黑" panose="020B0503020204020204" charset="-122"/>
                <a:sym typeface="+mn-ea"/>
              </a:rPr>
              <a:t>固定资产信息</a:t>
            </a:r>
            <a:r>
              <a:rPr lang="zh-CN" altLang="en-US" sz="1400" dirty="0" smtClean="0">
                <a:solidFill>
                  <a:srgbClr val="114F95"/>
                </a:solidFill>
                <a:latin typeface="微软雅黑" panose="020B0503020204020204" charset="-122"/>
                <a:ea typeface="微软雅黑" panose="020B0503020204020204" charset="-122"/>
                <a:sym typeface="+mn-ea"/>
              </a:rPr>
              <a:t>；</a:t>
            </a:r>
            <a:endParaRPr lang="en-US" altLang="zh-CN" sz="1400" dirty="0">
              <a:solidFill>
                <a:srgbClr val="114F95"/>
              </a:solidFill>
              <a:latin typeface="微软雅黑" panose="020B0503020204020204" charset="-122"/>
              <a:ea typeface="微软雅黑" panose="020B0503020204020204" charset="-122"/>
              <a:sym typeface="+mn-ea"/>
            </a:endParaRPr>
          </a:p>
          <a:p>
            <a:pPr marL="1257300" lvl="2" indent="-342900" eaLnBrk="1" hangingPunct="1">
              <a:lnSpc>
                <a:spcPct val="200000"/>
              </a:lnSpc>
              <a:buClr>
                <a:srgbClr val="002060"/>
              </a:buClr>
              <a:buFont typeface="+mj-ea"/>
              <a:buAutoNum type="circleNumDbPlain"/>
            </a:pPr>
            <a:r>
              <a:rPr lang="zh-CN" altLang="en-US" sz="1400" dirty="0" smtClean="0">
                <a:solidFill>
                  <a:srgbClr val="114F95"/>
                </a:solidFill>
                <a:latin typeface="微软雅黑" panose="020B0503020204020204" charset="-122"/>
                <a:ea typeface="微软雅黑" panose="020B0503020204020204" charset="-122"/>
                <a:sym typeface="+mn-ea"/>
              </a:rPr>
              <a:t>其中</a:t>
            </a:r>
            <a:r>
              <a:rPr lang="zh-CN" altLang="en-US" sz="1400" dirty="0">
                <a:solidFill>
                  <a:srgbClr val="114F95"/>
                </a:solidFill>
                <a:latin typeface="微软雅黑" panose="020B0503020204020204" charset="-122"/>
                <a:ea typeface="微软雅黑" panose="020B0503020204020204" charset="-122"/>
                <a:sym typeface="+mn-ea"/>
              </a:rPr>
              <a:t>项的填列，房屋和车辆都填报</a:t>
            </a:r>
            <a:r>
              <a:rPr lang="zh-CN" altLang="en-US" sz="1400" dirty="0">
                <a:solidFill>
                  <a:srgbClr val="FF0000"/>
                </a:solidFill>
                <a:latin typeface="微软雅黑" panose="020B0503020204020204" charset="-122"/>
                <a:ea typeface="微软雅黑" panose="020B0503020204020204" charset="-122"/>
                <a:sym typeface="+mn-ea"/>
              </a:rPr>
              <a:t>“原值” </a:t>
            </a:r>
            <a:r>
              <a:rPr lang="zh-CN" altLang="en-US" sz="1400" dirty="0">
                <a:solidFill>
                  <a:srgbClr val="114F95"/>
                </a:solidFill>
                <a:latin typeface="微软雅黑" panose="020B0503020204020204" charset="-122"/>
                <a:ea typeface="微软雅黑" panose="020B0503020204020204" charset="-122"/>
                <a:sym typeface="+mn-ea"/>
              </a:rPr>
              <a:t>，而非净值；</a:t>
            </a:r>
            <a:endParaRPr lang="en-US" altLang="zh-CN" sz="1400" dirty="0">
              <a:solidFill>
                <a:srgbClr val="114F95"/>
              </a:solidFill>
              <a:latin typeface="微软雅黑" panose="020B0503020204020204" charset="-122"/>
              <a:ea typeface="微软雅黑" panose="020B0503020204020204" charset="-122"/>
              <a:sym typeface="+mn-ea"/>
            </a:endParaRPr>
          </a:p>
          <a:p>
            <a:pPr marL="800100" lvl="1" indent="-342900" eaLnBrk="1" hangingPunct="1">
              <a:lnSpc>
                <a:spcPct val="200000"/>
              </a:lnSpc>
              <a:buClr>
                <a:srgbClr val="002060"/>
              </a:buClr>
              <a:buFont typeface="+mj-lt"/>
              <a:buAutoNum type="arabicPeriod"/>
            </a:pPr>
            <a:r>
              <a:rPr lang="zh-CN" altLang="en-US" sz="1400" b="1" dirty="0">
                <a:solidFill>
                  <a:srgbClr val="FF0000"/>
                </a:solidFill>
                <a:latin typeface="宋体" panose="02010600030101010101" pitchFamily="2" charset="-122"/>
                <a:sym typeface="+mn-ea"/>
              </a:rPr>
              <a:t>填报原则</a:t>
            </a:r>
            <a:r>
              <a:rPr lang="zh-CN" altLang="en-US" sz="1400" b="1" dirty="0" smtClean="0">
                <a:solidFill>
                  <a:srgbClr val="FF0000"/>
                </a:solidFill>
                <a:latin typeface="宋体" panose="02010600030101010101" pitchFamily="2" charset="-122"/>
                <a:sym typeface="+mn-ea"/>
              </a:rPr>
              <a:t>：</a:t>
            </a:r>
            <a:endParaRPr lang="en-US" altLang="zh-CN" sz="1400" b="1" dirty="0">
              <a:solidFill>
                <a:srgbClr val="FF0000"/>
              </a:solidFill>
              <a:latin typeface="宋体" panose="02010600030101010101" pitchFamily="2" charset="-122"/>
              <a:sym typeface="+mn-ea"/>
            </a:endParaRPr>
          </a:p>
          <a:p>
            <a:pPr marL="1257300" lvl="2" indent="-342900" eaLnBrk="1" hangingPunct="1">
              <a:lnSpc>
                <a:spcPct val="200000"/>
              </a:lnSpc>
              <a:buClr>
                <a:srgbClr val="002060"/>
              </a:buClr>
              <a:buFont typeface="+mj-ea"/>
              <a:buAutoNum type="circleNumDbPlain"/>
            </a:pPr>
            <a:r>
              <a:rPr lang="zh-CN" altLang="en-US" sz="1400" b="1" dirty="0" smtClean="0">
                <a:solidFill>
                  <a:srgbClr val="114F95"/>
                </a:solidFill>
                <a:latin typeface="宋体" panose="02010600030101010101" pitchFamily="2" charset="-122"/>
                <a:sym typeface="+mn-ea"/>
              </a:rPr>
              <a:t>应</a:t>
            </a:r>
            <a:r>
              <a:rPr lang="zh-CN" altLang="en-US" sz="1400" b="1" dirty="0">
                <a:solidFill>
                  <a:srgbClr val="114F95"/>
                </a:solidFill>
                <a:latin typeface="宋体" panose="02010600030101010101" pitchFamily="2" charset="-122"/>
                <a:sym typeface="+mn-ea"/>
              </a:rPr>
              <a:t>与行政事业单位国有资产年度报告对应信息保持一致</a:t>
            </a:r>
            <a:r>
              <a:rPr lang="zh-CN" altLang="en-US" sz="1400" b="1" dirty="0" smtClean="0">
                <a:solidFill>
                  <a:srgbClr val="114F95"/>
                </a:solidFill>
                <a:latin typeface="宋体" panose="02010600030101010101" pitchFamily="2" charset="-122"/>
                <a:sym typeface="+mn-ea"/>
              </a:rPr>
              <a:t>；</a:t>
            </a:r>
            <a:endParaRPr lang="en-US" altLang="zh-CN" sz="1400" b="1" dirty="0">
              <a:solidFill>
                <a:srgbClr val="114F95"/>
              </a:solidFill>
              <a:latin typeface="宋体" panose="02010600030101010101" pitchFamily="2" charset="-122"/>
              <a:sym typeface="+mn-ea"/>
            </a:endParaRPr>
          </a:p>
          <a:p>
            <a:pPr marL="1257300" lvl="2" indent="-342900" eaLnBrk="1" hangingPunct="1">
              <a:lnSpc>
                <a:spcPct val="200000"/>
              </a:lnSpc>
              <a:buClr>
                <a:srgbClr val="002060"/>
              </a:buClr>
              <a:buFont typeface="+mj-ea"/>
              <a:buAutoNum type="circleNumDbPlain"/>
            </a:pPr>
            <a:r>
              <a:rPr lang="zh-CN" altLang="en-US" sz="1400" b="1" dirty="0" smtClean="0">
                <a:solidFill>
                  <a:srgbClr val="114F95"/>
                </a:solidFill>
                <a:latin typeface="宋体" panose="02010600030101010101" pitchFamily="2" charset="-122"/>
                <a:sym typeface="+mn-ea"/>
              </a:rPr>
              <a:t>应</a:t>
            </a:r>
            <a:r>
              <a:rPr lang="zh-CN" altLang="en-US" sz="1400" b="1" dirty="0">
                <a:solidFill>
                  <a:srgbClr val="114F95"/>
                </a:solidFill>
                <a:latin typeface="宋体" panose="02010600030101010101" pitchFamily="2" charset="-122"/>
                <a:sym typeface="+mn-ea"/>
              </a:rPr>
              <a:t>与单位财务会计账的资产负债表保持一致。</a:t>
            </a:r>
            <a:endParaRPr lang="zh-CN" altLang="en-US" sz="1400" b="1" dirty="0">
              <a:solidFill>
                <a:srgbClr val="114F95"/>
              </a:solidFill>
              <a:latin typeface="宋体" panose="02010600030101010101" pitchFamily="2" charset="-122"/>
              <a:sym typeface="+mn-ea"/>
            </a:endParaRPr>
          </a:p>
          <a:p>
            <a:pPr eaLnBrk="1" hangingPunct="1">
              <a:lnSpc>
                <a:spcPct val="200000"/>
              </a:lnSpc>
              <a:buClr>
                <a:srgbClr val="002060"/>
              </a:buClr>
            </a:pPr>
            <a:endParaRPr lang="en-US" altLang="zh-CN" dirty="0">
              <a:solidFill>
                <a:srgbClr val="FF0000"/>
              </a:solidFill>
              <a:latin typeface="微软雅黑" panose="020B0503020204020204" charset="-122"/>
              <a:ea typeface="微软雅黑" panose="020B0503020204020204" charset="-122"/>
              <a:sym typeface="+mn-ea"/>
            </a:endParaRPr>
          </a:p>
          <a:p>
            <a:pPr eaLnBrk="1" hangingPunct="1">
              <a:lnSpc>
                <a:spcPct val="150000"/>
              </a:lnSpc>
              <a:spcBef>
                <a:spcPct val="0"/>
              </a:spcBef>
              <a:buClr>
                <a:srgbClr val="002060"/>
              </a:buClr>
              <a:buFont typeface="Wingdings" panose="05000000000000000000" charset="0"/>
              <a:buChar char="Ø"/>
            </a:pPr>
            <a:endParaRPr lang="zh-CN" altLang="en-US" sz="1800" dirty="0">
              <a:solidFill>
                <a:srgbClr val="114F95"/>
              </a:solidFill>
              <a:latin typeface="微软雅黑" panose="020B0503020204020204" charset="-122"/>
              <a:ea typeface="微软雅黑" panose="020B0503020204020204" charset="-122"/>
              <a:sym typeface="+mn-ea"/>
            </a:endParaRPr>
          </a:p>
        </p:txBody>
      </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45</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预算支出相关信息表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（财决附01表）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55270" y="1418265"/>
            <a:ext cx="1177925" cy="2961640"/>
            <a:chOff x="-106931" y="1484313"/>
            <a:chExt cx="1558965" cy="5777627"/>
          </a:xfrm>
        </p:grpSpPr>
        <p:sp>
          <p:nvSpPr>
            <p:cNvPr id="13" name="矩形 12"/>
            <p:cNvSpPr/>
            <p:nvPr/>
          </p:nvSpPr>
          <p:spPr>
            <a:xfrm>
              <a:off x="-106931" y="1484313"/>
              <a:ext cx="1558965"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106931" y="3024105"/>
              <a:ext cx="155896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106091" y="6206507"/>
              <a:ext cx="1558124"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106931" y="4563897"/>
              <a:ext cx="155896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692910" y="1047114"/>
            <a:ext cx="6910070" cy="354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indent="-342900" eaLnBrk="1" hangingPunct="1">
              <a:lnSpc>
                <a:spcPct val="200000"/>
              </a:lnSpc>
              <a:spcBef>
                <a:spcPct val="0"/>
              </a:spcBef>
              <a:buClr>
                <a:srgbClr val="002060"/>
              </a:buClr>
              <a:buFont typeface="+mj-lt"/>
              <a:buAutoNum type="arabicPeriod" startAt="4"/>
            </a:pPr>
            <a:r>
              <a:rPr lang="zh-CN" altLang="en-US" sz="1400" b="1" dirty="0">
                <a:solidFill>
                  <a:srgbClr val="114F95"/>
                </a:solidFill>
                <a:latin typeface="微软雅黑" panose="020B0503020204020204" charset="-122"/>
                <a:ea typeface="微软雅黑" panose="020B0503020204020204" charset="-122"/>
                <a:sym typeface="+mn-ea"/>
              </a:rPr>
              <a:t>右侧预算会计信息（</a:t>
            </a:r>
            <a:r>
              <a:rPr lang="zh-CN" altLang="en-US" sz="1400" b="1" dirty="0">
                <a:solidFill>
                  <a:srgbClr val="FF0000"/>
                </a:solidFill>
                <a:latin typeface="微软雅黑" panose="020B0503020204020204" charset="-122"/>
                <a:ea typeface="微软雅黑" panose="020B0503020204020204" charset="-122"/>
                <a:sym typeface="+mn-ea"/>
              </a:rPr>
              <a:t>不能漏填！</a:t>
            </a:r>
            <a:r>
              <a:rPr lang="zh-CN" altLang="en-US" sz="1400" b="1" dirty="0">
                <a:solidFill>
                  <a:srgbClr val="114F95"/>
                </a:solidFill>
                <a:latin typeface="微软雅黑" panose="020B0503020204020204" charset="-122"/>
                <a:ea typeface="微软雅黑" panose="020B0503020204020204" charset="-122"/>
                <a:sym typeface="+mn-ea"/>
              </a:rPr>
              <a:t>）</a:t>
            </a:r>
            <a:endParaRPr lang="en-US" altLang="zh-CN" sz="1400" b="1"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200000"/>
              </a:lnSpc>
              <a:buClr>
                <a:srgbClr val="002060"/>
              </a:buClr>
              <a:buFont typeface="+mj-lt"/>
              <a:buAutoNum type="arabicPeriod" startAt="4"/>
            </a:pPr>
            <a:r>
              <a:rPr lang="zh-CN" altLang="en-US" sz="1400" dirty="0">
                <a:solidFill>
                  <a:srgbClr val="114F95"/>
                </a:solidFill>
                <a:latin typeface="微软雅黑" panose="020B0503020204020204" charset="-122"/>
                <a:ea typeface="微软雅黑" panose="020B0503020204020204" charset="-122"/>
                <a:sym typeface="+mn-ea"/>
              </a:rPr>
              <a:t>注意核实结转和结余的</a:t>
            </a:r>
            <a:r>
              <a:rPr lang="zh-CN" altLang="en-US" sz="1400" dirty="0">
                <a:solidFill>
                  <a:srgbClr val="FF0000"/>
                </a:solidFill>
                <a:latin typeface="微软雅黑" panose="020B0503020204020204" charset="-122"/>
                <a:ea typeface="微软雅黑" panose="020B0503020204020204" charset="-122"/>
                <a:sym typeface="+mn-ea"/>
              </a:rPr>
              <a:t>上下年变动</a:t>
            </a:r>
            <a:r>
              <a:rPr lang="zh-CN" altLang="en-US" sz="1400" dirty="0">
                <a:solidFill>
                  <a:srgbClr val="114F95"/>
                </a:solidFill>
                <a:latin typeface="微软雅黑" panose="020B0503020204020204" charset="-122"/>
                <a:ea typeface="微软雅黑" panose="020B0503020204020204" charset="-122"/>
                <a:sym typeface="+mn-ea"/>
              </a:rPr>
              <a:t>情况</a:t>
            </a:r>
            <a:r>
              <a:rPr lang="zh-CN" altLang="en-US" sz="1400" dirty="0" smtClean="0">
                <a:solidFill>
                  <a:srgbClr val="114F95"/>
                </a:solidFill>
                <a:latin typeface="微软雅黑" panose="020B0503020204020204" charset="-122"/>
                <a:ea typeface="微软雅黑" panose="020B0503020204020204" charset="-122"/>
                <a:sym typeface="+mn-ea"/>
              </a:rPr>
              <a:t>：</a:t>
            </a:r>
            <a:endParaRPr lang="en-US" altLang="zh-CN" sz="1400"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buClr>
                <a:srgbClr val="002060"/>
              </a:buClr>
            </a:pPr>
            <a:r>
              <a:rPr lang="zh-CN" altLang="en-US" sz="1400" dirty="0" smtClean="0">
                <a:solidFill>
                  <a:srgbClr val="114F95"/>
                </a:solidFill>
                <a:latin typeface="微软雅黑" panose="020B0503020204020204" charset="-122"/>
                <a:ea typeface="微软雅黑" panose="020B0503020204020204" charset="-122"/>
                <a:sym typeface="+mn-ea"/>
              </a:rPr>
              <a:t>年初</a:t>
            </a:r>
            <a:r>
              <a:rPr lang="zh-CN" altLang="en-US" sz="1400" dirty="0">
                <a:solidFill>
                  <a:srgbClr val="114F95"/>
                </a:solidFill>
                <a:latin typeface="微软雅黑" panose="020B0503020204020204" charset="-122"/>
                <a:ea typeface="微软雅黑" panose="020B0503020204020204" charset="-122"/>
                <a:sym typeface="+mn-ea"/>
              </a:rPr>
              <a:t>数</a:t>
            </a:r>
            <a:r>
              <a:rPr lang="en-US" altLang="zh-CN" sz="1400" dirty="0">
                <a:solidFill>
                  <a:srgbClr val="114F95"/>
                </a:solidFill>
                <a:latin typeface="微软雅黑" panose="020B0503020204020204" charset="-122"/>
                <a:ea typeface="微软雅黑" panose="020B0503020204020204" charset="-122"/>
                <a:sym typeface="+mn-ea"/>
              </a:rPr>
              <a:t>+</a:t>
            </a:r>
            <a:r>
              <a:rPr lang="zh-CN" altLang="en-US" sz="1400" dirty="0">
                <a:solidFill>
                  <a:srgbClr val="114F95"/>
                </a:solidFill>
                <a:latin typeface="微软雅黑" panose="020B0503020204020204" charset="-122"/>
                <a:ea typeface="微软雅黑" panose="020B0503020204020204" charset="-122"/>
                <a:sym typeface="+mn-ea"/>
              </a:rPr>
              <a:t>当年增加数</a:t>
            </a:r>
            <a:r>
              <a:rPr lang="en-US" altLang="zh-CN" sz="1400" dirty="0">
                <a:solidFill>
                  <a:srgbClr val="114F95"/>
                </a:solidFill>
                <a:latin typeface="微软雅黑" panose="020B0503020204020204" charset="-122"/>
                <a:ea typeface="微软雅黑" panose="020B0503020204020204" charset="-122"/>
                <a:sym typeface="+mn-ea"/>
              </a:rPr>
              <a:t>-</a:t>
            </a:r>
            <a:r>
              <a:rPr lang="zh-CN" altLang="en-US" sz="1400" dirty="0">
                <a:solidFill>
                  <a:srgbClr val="114F95"/>
                </a:solidFill>
                <a:latin typeface="微软雅黑" panose="020B0503020204020204" charset="-122"/>
                <a:ea typeface="微软雅黑" panose="020B0503020204020204" charset="-122"/>
                <a:sym typeface="+mn-ea"/>
              </a:rPr>
              <a:t>当年减少数</a:t>
            </a:r>
            <a:r>
              <a:rPr lang="en-US" altLang="zh-CN" sz="1400" dirty="0">
                <a:solidFill>
                  <a:srgbClr val="114F95"/>
                </a:solidFill>
                <a:latin typeface="微软雅黑" panose="020B0503020204020204" charset="-122"/>
                <a:ea typeface="微软雅黑" panose="020B0503020204020204" charset="-122"/>
                <a:sym typeface="+mn-ea"/>
              </a:rPr>
              <a:t>=</a:t>
            </a:r>
            <a:r>
              <a:rPr lang="zh-CN" altLang="en-US" sz="1400" dirty="0">
                <a:solidFill>
                  <a:srgbClr val="114F95"/>
                </a:solidFill>
                <a:latin typeface="微软雅黑" panose="020B0503020204020204" charset="-122"/>
                <a:ea typeface="微软雅黑" panose="020B0503020204020204" charset="-122"/>
                <a:sym typeface="+mn-ea"/>
              </a:rPr>
              <a:t>年末数</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200000"/>
              </a:lnSpc>
              <a:buClr>
                <a:srgbClr val="002060"/>
              </a:buClr>
              <a:buFont typeface="+mj-lt"/>
              <a:buAutoNum type="arabicPeriod" startAt="4"/>
            </a:pPr>
            <a:r>
              <a:rPr lang="zh-CN" altLang="en-US" sz="1400" b="1" dirty="0">
                <a:solidFill>
                  <a:srgbClr val="114F95"/>
                </a:solidFill>
                <a:latin typeface="微软雅黑" panose="020B0503020204020204" charset="-122"/>
                <a:ea typeface="微软雅黑" panose="020B0503020204020204" charset="-122"/>
                <a:sym typeface="+mn-ea"/>
              </a:rPr>
              <a:t>第</a:t>
            </a:r>
            <a:r>
              <a:rPr lang="en-US" altLang="zh-CN" sz="1400" b="1" dirty="0">
                <a:solidFill>
                  <a:srgbClr val="114F95"/>
                </a:solidFill>
                <a:latin typeface="微软雅黑" panose="020B0503020204020204" charset="-122"/>
                <a:ea typeface="微软雅黑" panose="020B0503020204020204" charset="-122"/>
                <a:sym typeface="+mn-ea"/>
              </a:rPr>
              <a:t>5</a:t>
            </a:r>
            <a:r>
              <a:rPr lang="zh-CN" altLang="en-US" sz="1400" b="1" dirty="0">
                <a:solidFill>
                  <a:srgbClr val="114F95"/>
                </a:solidFill>
                <a:latin typeface="微软雅黑" panose="020B0503020204020204" charset="-122"/>
                <a:ea typeface="微软雅黑" panose="020B0503020204020204" charset="-122"/>
                <a:sym typeface="+mn-ea"/>
              </a:rPr>
              <a:t>列的“年初数”</a:t>
            </a:r>
            <a:r>
              <a:rPr lang="zh-CN" altLang="en-US" sz="1400" b="1" dirty="0" smtClean="0">
                <a:solidFill>
                  <a:srgbClr val="114F95"/>
                </a:solidFill>
                <a:latin typeface="微软雅黑" panose="020B0503020204020204" charset="-122"/>
                <a:ea typeface="微软雅黑" panose="020B0503020204020204" charset="-122"/>
                <a:sym typeface="+mn-ea"/>
              </a:rPr>
              <a:t>：</a:t>
            </a:r>
            <a:endParaRPr lang="en-US" altLang="zh-CN" sz="1400" b="1"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buClr>
                <a:srgbClr val="002060"/>
              </a:buClr>
            </a:pPr>
            <a:r>
              <a:rPr lang="zh-CN" altLang="en-US" sz="1400" dirty="0" smtClean="0">
                <a:solidFill>
                  <a:srgbClr val="114F95"/>
                </a:solidFill>
                <a:latin typeface="微软雅黑" panose="020B0503020204020204" charset="-122"/>
                <a:ea typeface="微软雅黑" panose="020B0503020204020204" charset="-122"/>
                <a:sym typeface="+mn-ea"/>
              </a:rPr>
              <a:t>填</a:t>
            </a:r>
            <a:r>
              <a:rPr lang="zh-CN" altLang="en-US" sz="1400" dirty="0">
                <a:solidFill>
                  <a:srgbClr val="114F95"/>
                </a:solidFill>
                <a:latin typeface="微软雅黑" panose="020B0503020204020204" charset="-122"/>
                <a:ea typeface="微软雅黑" panose="020B0503020204020204" charset="-122"/>
                <a:sym typeface="+mn-ea"/>
              </a:rPr>
              <a:t>列</a:t>
            </a:r>
            <a:r>
              <a:rPr lang="zh-CN" altLang="en-US" sz="1400" dirty="0">
                <a:solidFill>
                  <a:srgbClr val="FF0000"/>
                </a:solidFill>
                <a:latin typeface="微软雅黑" panose="020B0503020204020204" charset="-122"/>
                <a:ea typeface="微软雅黑" panose="020B0503020204020204" charset="-122"/>
                <a:sym typeface="+mn-ea"/>
              </a:rPr>
              <a:t>调整变动后的“年初数”（如上缴存量后的余额） </a:t>
            </a:r>
            <a:r>
              <a:rPr lang="zh-CN" altLang="en-US" sz="1400" dirty="0">
                <a:solidFill>
                  <a:srgbClr val="114F95"/>
                </a:solidFill>
                <a:latin typeface="微软雅黑" panose="020B0503020204020204" charset="-122"/>
                <a:ea typeface="微软雅黑" panose="020B0503020204020204" charset="-122"/>
                <a:sym typeface="+mn-ea"/>
              </a:rPr>
              <a:t>，与各主表保持结转结余的一致性。</a:t>
            </a:r>
            <a:endParaRPr lang="en-US" altLang="zh-CN" sz="1400" dirty="0">
              <a:solidFill>
                <a:srgbClr val="114F95"/>
              </a:solidFill>
              <a:latin typeface="微软雅黑" panose="020B0503020204020204" charset="-122"/>
              <a:ea typeface="微软雅黑" panose="020B0503020204020204" charset="-122"/>
              <a:sym typeface="+mn-ea"/>
            </a:endParaRPr>
          </a:p>
          <a:p>
            <a:pPr marL="342900" lvl="1" indent="-342900" eaLnBrk="1" hangingPunct="1">
              <a:lnSpc>
                <a:spcPct val="200000"/>
              </a:lnSpc>
              <a:buClr>
                <a:srgbClr val="002060"/>
              </a:buClr>
              <a:buFont typeface="+mj-lt"/>
              <a:buAutoNum type="arabicPeriod" startAt="7"/>
            </a:pPr>
            <a:r>
              <a:rPr lang="zh-CN" altLang="en-US" sz="1400" b="1" dirty="0">
                <a:solidFill>
                  <a:srgbClr val="FF0000"/>
                </a:solidFill>
                <a:latin typeface="宋体" panose="02010600030101010101" pitchFamily="2" charset="-122"/>
                <a:sym typeface="+mn-ea"/>
              </a:rPr>
              <a:t>填报原则</a:t>
            </a:r>
            <a:r>
              <a:rPr lang="zh-CN" altLang="en-US" sz="1400" b="1" dirty="0" smtClean="0">
                <a:solidFill>
                  <a:srgbClr val="FF0000"/>
                </a:solidFill>
                <a:latin typeface="宋体" panose="02010600030101010101" pitchFamily="2" charset="-122"/>
                <a:sym typeface="+mn-ea"/>
              </a:rPr>
              <a:t>：</a:t>
            </a:r>
            <a:endParaRPr lang="en-US" altLang="zh-CN" sz="1400" b="1" dirty="0">
              <a:solidFill>
                <a:srgbClr val="FF0000"/>
              </a:solidFill>
              <a:latin typeface="宋体" panose="02010600030101010101" pitchFamily="2" charset="-122"/>
              <a:sym typeface="+mn-ea"/>
            </a:endParaRPr>
          </a:p>
          <a:p>
            <a:pPr marL="457200" lvl="2" eaLnBrk="1" hangingPunct="1">
              <a:lnSpc>
                <a:spcPct val="200000"/>
              </a:lnSpc>
              <a:buClr>
                <a:srgbClr val="002060"/>
              </a:buClr>
            </a:pPr>
            <a:r>
              <a:rPr lang="zh-CN" altLang="en-US" sz="1400" b="1" dirty="0" smtClean="0">
                <a:solidFill>
                  <a:srgbClr val="114F95"/>
                </a:solidFill>
                <a:latin typeface="宋体" panose="02010600030101010101" pitchFamily="2" charset="-122"/>
                <a:sym typeface="+mn-ea"/>
              </a:rPr>
              <a:t>应</a:t>
            </a:r>
            <a:r>
              <a:rPr lang="zh-CN" altLang="en-US" sz="1400" b="1" dirty="0">
                <a:solidFill>
                  <a:srgbClr val="114F95"/>
                </a:solidFill>
                <a:latin typeface="宋体" panose="02010600030101010101" pitchFamily="2" charset="-122"/>
                <a:sym typeface="+mn-ea"/>
              </a:rPr>
              <a:t>与单位的预算会计账保持一致。</a:t>
            </a:r>
            <a:endParaRPr lang="zh-CN" altLang="en-US" sz="1400" b="1" dirty="0">
              <a:solidFill>
                <a:srgbClr val="114F95"/>
              </a:solidFill>
              <a:latin typeface="宋体" panose="02010600030101010101" pitchFamily="2" charset="-122"/>
              <a:sym typeface="+mn-ea"/>
            </a:endParaRPr>
          </a:p>
          <a:p>
            <a:pPr eaLnBrk="1" hangingPunct="1">
              <a:lnSpc>
                <a:spcPct val="200000"/>
              </a:lnSpc>
              <a:buClr>
                <a:srgbClr val="002060"/>
              </a:buClr>
              <a:buFont typeface="Wingdings" panose="05000000000000000000" charset="0"/>
              <a:buChar char="Ø"/>
            </a:pPr>
            <a:endParaRPr lang="en-US" altLang="zh-CN" dirty="0">
              <a:solidFill>
                <a:srgbClr val="114F95"/>
              </a:solidFill>
              <a:latin typeface="微软雅黑" panose="020B0503020204020204" charset="-122"/>
              <a:ea typeface="微软雅黑" panose="020B0503020204020204" charset="-122"/>
              <a:sym typeface="+mn-ea"/>
            </a:endParaRPr>
          </a:p>
          <a:p>
            <a:pPr eaLnBrk="1" hangingPunct="1">
              <a:lnSpc>
                <a:spcPct val="200000"/>
              </a:lnSpc>
              <a:buClr>
                <a:srgbClr val="002060"/>
              </a:buClr>
              <a:buFont typeface="Wingdings" panose="05000000000000000000" charset="0"/>
              <a:buChar char="Ø"/>
            </a:pPr>
            <a:endParaRPr lang="zh-CN" altLang="en-US" dirty="0">
              <a:solidFill>
                <a:srgbClr val="114F95"/>
              </a:solidFill>
              <a:latin typeface="微软雅黑" panose="020B0503020204020204" charset="-122"/>
              <a:ea typeface="微软雅黑" panose="020B0503020204020204" charset="-122"/>
              <a:sym typeface="+mn-ea"/>
            </a:endParaRPr>
          </a:p>
        </p:txBody>
      </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45</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基本数字表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（财决附02表）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3" name="组合 2"/>
          <p:cNvGrpSpPr/>
          <p:nvPr/>
        </p:nvGrpSpPr>
        <p:grpSpPr>
          <a:xfrm>
            <a:off x="142875" y="1425250"/>
            <a:ext cx="1141730" cy="2961640"/>
            <a:chOff x="-59027" y="1484313"/>
            <a:chExt cx="1511061" cy="5777627"/>
          </a:xfrm>
        </p:grpSpPr>
        <p:sp>
          <p:nvSpPr>
            <p:cNvPr id="4" name="矩形 3"/>
            <p:cNvSpPr/>
            <p:nvPr/>
          </p:nvSpPr>
          <p:spPr>
            <a:xfrm>
              <a:off x="-58187" y="1484313"/>
              <a:ext cx="1510221" cy="108020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 name="矩形 6"/>
            <p:cNvSpPr/>
            <p:nvPr/>
          </p:nvSpPr>
          <p:spPr>
            <a:xfrm>
              <a:off x="-59027" y="3024105"/>
              <a:ext cx="151106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 name="矩形 7"/>
            <p:cNvSpPr/>
            <p:nvPr/>
          </p:nvSpPr>
          <p:spPr>
            <a:xfrm>
              <a:off x="-58187" y="6206507"/>
              <a:ext cx="151022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59027" y="4563897"/>
              <a:ext cx="151106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46</a:t>
            </a:r>
            <a:r>
              <a:rPr lang="zh-CN" altLang="en-US" sz="1100" b="1" dirty="0"/>
              <a:t>页</a:t>
            </a:r>
            <a:endParaRPr lang="zh-CN" altLang="en-US" sz="1100" b="1" dirty="0"/>
          </a:p>
        </p:txBody>
      </p:sp>
      <p:grpSp>
        <p:nvGrpSpPr>
          <p:cNvPr id="12" name="object 16"/>
          <p:cNvGrpSpPr/>
          <p:nvPr/>
        </p:nvGrpSpPr>
        <p:grpSpPr>
          <a:xfrm>
            <a:off x="1651437" y="1188621"/>
            <a:ext cx="6831330" cy="3630477"/>
            <a:chOff x="2118360" y="1522475"/>
            <a:chExt cx="9436735" cy="4097020"/>
          </a:xfrm>
        </p:grpSpPr>
        <p:pic>
          <p:nvPicPr>
            <p:cNvPr id="13" name="object 17"/>
            <p:cNvPicPr/>
            <p:nvPr/>
          </p:nvPicPr>
          <p:blipFill>
            <a:blip r:embed="rId1" cstate="print"/>
            <a:stretch>
              <a:fillRect/>
            </a:stretch>
          </p:blipFill>
          <p:spPr>
            <a:xfrm>
              <a:off x="2125980" y="1530095"/>
              <a:ext cx="9421368" cy="4081272"/>
            </a:xfrm>
            <a:prstGeom prst="rect">
              <a:avLst/>
            </a:prstGeom>
          </p:spPr>
        </p:pic>
        <p:sp>
          <p:nvSpPr>
            <p:cNvPr id="14" name="object 18"/>
            <p:cNvSpPr/>
            <p:nvPr/>
          </p:nvSpPr>
          <p:spPr>
            <a:xfrm>
              <a:off x="2118360" y="1522475"/>
              <a:ext cx="9436735" cy="4097020"/>
            </a:xfrm>
            <a:custGeom>
              <a:avLst/>
              <a:gdLst/>
              <a:ahLst/>
              <a:cxnLst/>
              <a:rect l="l" t="t" r="r" b="b"/>
              <a:pathLst>
                <a:path w="9436735" h="4097020">
                  <a:moveTo>
                    <a:pt x="9432798" y="4096512"/>
                  </a:moveTo>
                  <a:lnTo>
                    <a:pt x="3809" y="4096512"/>
                  </a:lnTo>
                  <a:lnTo>
                    <a:pt x="2349" y="4096219"/>
                  </a:lnTo>
                  <a:lnTo>
                    <a:pt x="1117" y="4095394"/>
                  </a:lnTo>
                  <a:lnTo>
                    <a:pt x="292" y="4094162"/>
                  </a:lnTo>
                  <a:lnTo>
                    <a:pt x="0" y="4092702"/>
                  </a:lnTo>
                  <a:lnTo>
                    <a:pt x="0" y="3810"/>
                  </a:lnTo>
                  <a:lnTo>
                    <a:pt x="292" y="2349"/>
                  </a:lnTo>
                  <a:lnTo>
                    <a:pt x="1117" y="1117"/>
                  </a:lnTo>
                  <a:lnTo>
                    <a:pt x="2349" y="292"/>
                  </a:lnTo>
                  <a:lnTo>
                    <a:pt x="3809" y="0"/>
                  </a:lnTo>
                  <a:lnTo>
                    <a:pt x="9432798" y="0"/>
                  </a:lnTo>
                  <a:lnTo>
                    <a:pt x="9434258" y="292"/>
                  </a:lnTo>
                  <a:lnTo>
                    <a:pt x="9435490" y="1117"/>
                  </a:lnTo>
                  <a:lnTo>
                    <a:pt x="9436315" y="2349"/>
                  </a:lnTo>
                  <a:lnTo>
                    <a:pt x="9436608" y="3810"/>
                  </a:lnTo>
                  <a:lnTo>
                    <a:pt x="7619" y="3810"/>
                  </a:lnTo>
                  <a:lnTo>
                    <a:pt x="3809" y="7620"/>
                  </a:lnTo>
                  <a:lnTo>
                    <a:pt x="7619" y="7620"/>
                  </a:lnTo>
                  <a:lnTo>
                    <a:pt x="7619" y="4088891"/>
                  </a:lnTo>
                  <a:lnTo>
                    <a:pt x="3809" y="4088891"/>
                  </a:lnTo>
                  <a:lnTo>
                    <a:pt x="7619" y="4092702"/>
                  </a:lnTo>
                  <a:lnTo>
                    <a:pt x="9436608" y="4092702"/>
                  </a:lnTo>
                  <a:lnTo>
                    <a:pt x="9436315" y="4094162"/>
                  </a:lnTo>
                  <a:lnTo>
                    <a:pt x="9435490" y="4095394"/>
                  </a:lnTo>
                  <a:lnTo>
                    <a:pt x="9434258" y="4096219"/>
                  </a:lnTo>
                  <a:lnTo>
                    <a:pt x="9432798" y="4096512"/>
                  </a:lnTo>
                  <a:close/>
                </a:path>
                <a:path w="9436735" h="4097020">
                  <a:moveTo>
                    <a:pt x="7619" y="7620"/>
                  </a:moveTo>
                  <a:lnTo>
                    <a:pt x="3809" y="7620"/>
                  </a:lnTo>
                  <a:lnTo>
                    <a:pt x="7619" y="3810"/>
                  </a:lnTo>
                  <a:lnTo>
                    <a:pt x="7619" y="7620"/>
                  </a:lnTo>
                  <a:close/>
                </a:path>
                <a:path w="9436735" h="4097020">
                  <a:moveTo>
                    <a:pt x="9428988" y="7620"/>
                  </a:moveTo>
                  <a:lnTo>
                    <a:pt x="7619" y="7620"/>
                  </a:lnTo>
                  <a:lnTo>
                    <a:pt x="7619" y="3810"/>
                  </a:lnTo>
                  <a:lnTo>
                    <a:pt x="9428988" y="3810"/>
                  </a:lnTo>
                  <a:lnTo>
                    <a:pt x="9428988" y="7620"/>
                  </a:lnTo>
                  <a:close/>
                </a:path>
                <a:path w="9436735" h="4097020">
                  <a:moveTo>
                    <a:pt x="9428988" y="4092702"/>
                  </a:moveTo>
                  <a:lnTo>
                    <a:pt x="9428988" y="3810"/>
                  </a:lnTo>
                  <a:lnTo>
                    <a:pt x="9432798" y="7620"/>
                  </a:lnTo>
                  <a:lnTo>
                    <a:pt x="9436608" y="7620"/>
                  </a:lnTo>
                  <a:lnTo>
                    <a:pt x="9436608" y="4088891"/>
                  </a:lnTo>
                  <a:lnTo>
                    <a:pt x="9432798" y="4088891"/>
                  </a:lnTo>
                  <a:lnTo>
                    <a:pt x="9428988" y="4092702"/>
                  </a:lnTo>
                  <a:close/>
                </a:path>
                <a:path w="9436735" h="4097020">
                  <a:moveTo>
                    <a:pt x="9436608" y="7620"/>
                  </a:moveTo>
                  <a:lnTo>
                    <a:pt x="9432798" y="7620"/>
                  </a:lnTo>
                  <a:lnTo>
                    <a:pt x="9428988" y="3810"/>
                  </a:lnTo>
                  <a:lnTo>
                    <a:pt x="9436608" y="3810"/>
                  </a:lnTo>
                  <a:lnTo>
                    <a:pt x="9436608" y="7620"/>
                  </a:lnTo>
                  <a:close/>
                </a:path>
                <a:path w="9436735" h="4097020">
                  <a:moveTo>
                    <a:pt x="7619" y="4092702"/>
                  </a:moveTo>
                  <a:lnTo>
                    <a:pt x="3809" y="4088891"/>
                  </a:lnTo>
                  <a:lnTo>
                    <a:pt x="7619" y="4088891"/>
                  </a:lnTo>
                  <a:lnTo>
                    <a:pt x="7619" y="4092702"/>
                  </a:lnTo>
                  <a:close/>
                </a:path>
                <a:path w="9436735" h="4097020">
                  <a:moveTo>
                    <a:pt x="9428988" y="4092702"/>
                  </a:moveTo>
                  <a:lnTo>
                    <a:pt x="7619" y="4092702"/>
                  </a:lnTo>
                  <a:lnTo>
                    <a:pt x="7619" y="4088891"/>
                  </a:lnTo>
                  <a:lnTo>
                    <a:pt x="9428988" y="4088891"/>
                  </a:lnTo>
                  <a:lnTo>
                    <a:pt x="9428988" y="4092702"/>
                  </a:lnTo>
                  <a:close/>
                </a:path>
                <a:path w="9436735" h="4097020">
                  <a:moveTo>
                    <a:pt x="9436608" y="4092702"/>
                  </a:moveTo>
                  <a:lnTo>
                    <a:pt x="9428988" y="4092702"/>
                  </a:lnTo>
                  <a:lnTo>
                    <a:pt x="9432798" y="4088891"/>
                  </a:lnTo>
                  <a:lnTo>
                    <a:pt x="9436608" y="4088891"/>
                  </a:lnTo>
                  <a:lnTo>
                    <a:pt x="9436608" y="4092702"/>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基本数字表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（财决附02表）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68966" name="Rectangle 3"/>
          <p:cNvSpPr txBox="1">
            <a:spLocks noChangeArrowheads="1"/>
          </p:cNvSpPr>
          <p:nvPr/>
        </p:nvSpPr>
        <p:spPr bwMode="auto">
          <a:xfrm>
            <a:off x="1284604" y="1145850"/>
            <a:ext cx="7735571" cy="348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indent="406400" eaLnBrk="1" hangingPunct="1">
              <a:lnSpc>
                <a:spcPct val="150000"/>
              </a:lnSpc>
              <a:buFont typeface="Wingdings" panose="05000000000000000000" pitchFamily="2" charset="2"/>
              <a:buChar char="Ø"/>
            </a:pPr>
            <a:r>
              <a:rPr lang="zh-CN" altLang="en-US" sz="1400" dirty="0">
                <a:solidFill>
                  <a:srgbClr val="114F95"/>
                </a:solidFill>
                <a:latin typeface="微软雅黑" panose="020B0503020204020204" charset="-122"/>
                <a:ea typeface="微软雅黑" panose="020B0503020204020204" charset="-122"/>
                <a:sym typeface="+mn-ea"/>
              </a:rPr>
              <a:t>单位同时使用两个以上支出功能分类科目开支人员经费的：</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15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sym typeface="+mn-ea"/>
              </a:rPr>
              <a:t>机构数：应填列在主要支出功能分类科目下</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15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sym typeface="+mn-ea"/>
              </a:rPr>
              <a:t>在职人员数：按实际开支基本工资的支出功能分类科目填列（</a:t>
            </a:r>
            <a:r>
              <a:rPr lang="zh-CN" altLang="en-US" sz="1400" dirty="0">
                <a:solidFill>
                  <a:srgbClr val="FF0000"/>
                </a:solidFill>
                <a:latin typeface="微软雅黑" panose="020B0503020204020204" charset="-122"/>
                <a:ea typeface="微软雅黑" panose="020B0503020204020204" charset="-122"/>
                <a:sym typeface="+mn-ea"/>
              </a:rPr>
              <a:t>人员与经费功能分类科目要对应！！！</a:t>
            </a:r>
            <a:r>
              <a:rPr lang="zh-CN" altLang="en-US" sz="1400" dirty="0" smtClean="0">
                <a:solidFill>
                  <a:srgbClr val="114F95"/>
                </a:solidFill>
                <a:latin typeface="微软雅黑" panose="020B0503020204020204" charset="-122"/>
                <a:ea typeface="微软雅黑" panose="020B0503020204020204" charset="-122"/>
                <a:sym typeface="+mn-ea"/>
              </a:rPr>
              <a:t>）</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15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sym typeface="+mn-ea"/>
              </a:rPr>
              <a:t>在职人员：填列编制部门核定的编制内、由单位人事部门管理的实有在职人员，含工勤编制人员。</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150000"/>
              </a:lnSpc>
              <a:buFont typeface="+mj-lt"/>
              <a:buAutoNum type="arabicPeriod"/>
            </a:pPr>
            <a:r>
              <a:rPr lang="zh-CN" sz="1400" dirty="0">
                <a:solidFill>
                  <a:srgbClr val="114F95"/>
                </a:solidFill>
                <a:latin typeface="微软雅黑" panose="020B0503020204020204" charset="-122"/>
                <a:ea typeface="微软雅黑" panose="020B0503020204020204" charset="-122"/>
                <a:sym typeface="+mn-ea"/>
              </a:rPr>
              <a:t>退休人员</a:t>
            </a:r>
            <a:r>
              <a:rPr lang="zh-CN" altLang="en-US" sz="1400" dirty="0">
                <a:solidFill>
                  <a:srgbClr val="114F95"/>
                </a:solidFill>
                <a:latin typeface="微软雅黑" panose="020B0503020204020204" charset="-122"/>
                <a:ea typeface="微软雅黑" panose="020B0503020204020204" charset="-122"/>
                <a:sym typeface="+mn-ea"/>
              </a:rPr>
              <a:t>：</a:t>
            </a:r>
            <a:r>
              <a:rPr lang="zh-CN" sz="1400" dirty="0">
                <a:ln>
                  <a:noFill/>
                </a:ln>
                <a:solidFill>
                  <a:srgbClr val="114F95"/>
                </a:solidFill>
                <a:effectLst/>
                <a:latin typeface="微软雅黑" panose="020B0503020204020204" charset="-122"/>
                <a:ea typeface="微软雅黑" panose="020B0503020204020204" charset="-122"/>
                <a:cs typeface="Times New Roman" panose="02020603050405020304" charset="0"/>
                <a:sym typeface="+mn-ea"/>
              </a:rPr>
              <a:t>从社会保险基金中统一发放基本养老金的，不在本表反映。</a:t>
            </a:r>
            <a:endParaRPr kumimoji="0" lang="en-US" altLang="zh-CN" sz="1400" i="0" u="none" strike="noStrike" cap="none" normalizeH="0" baseline="0" dirty="0">
              <a:ln>
                <a:noFill/>
              </a:ln>
              <a:solidFill>
                <a:srgbClr val="114F95"/>
              </a:solidFill>
              <a:effectLst/>
              <a:latin typeface="微软雅黑" panose="020B0503020204020204" charset="-122"/>
              <a:ea typeface="微软雅黑" panose="020B0503020204020204" charset="-122"/>
              <a:cs typeface="Times New Roman" panose="02020603050405020304" charset="0"/>
            </a:endParaRPr>
          </a:p>
          <a:p>
            <a:pPr marL="342900" indent="-342900" eaLnBrk="1" hangingPunct="1">
              <a:lnSpc>
                <a:spcPct val="15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sym typeface="+mn-ea"/>
              </a:rPr>
              <a:t>年末其他人员：填列由单位人事部门管理的聘用期</a:t>
            </a:r>
            <a:r>
              <a:rPr lang="en-US" sz="1400" dirty="0">
                <a:solidFill>
                  <a:srgbClr val="114F95"/>
                </a:solidFill>
                <a:latin typeface="微软雅黑" panose="020B0503020204020204" charset="-122"/>
                <a:ea typeface="微软雅黑" panose="020B0503020204020204" charset="-122"/>
                <a:sym typeface="+mn-ea"/>
              </a:rPr>
              <a:t>1</a:t>
            </a:r>
            <a:r>
              <a:rPr lang="zh-CN" altLang="en-US" sz="1400" dirty="0">
                <a:solidFill>
                  <a:srgbClr val="114F95"/>
                </a:solidFill>
                <a:latin typeface="微软雅黑" panose="020B0503020204020204" charset="-122"/>
                <a:ea typeface="微软雅黑" panose="020B0503020204020204" charset="-122"/>
                <a:sym typeface="+mn-ea"/>
              </a:rPr>
              <a:t>年以上的编制外聘用人员，</a:t>
            </a:r>
            <a:r>
              <a:rPr lang="zh-CN" altLang="en-US" sz="1400" dirty="0">
                <a:solidFill>
                  <a:srgbClr val="FF0000"/>
                </a:solidFill>
                <a:latin typeface="微软雅黑" panose="020B0503020204020204" charset="-122"/>
                <a:ea typeface="微软雅黑" panose="020B0503020204020204" charset="-122"/>
                <a:sym typeface="+mn-ea"/>
              </a:rPr>
              <a:t>不包括</a:t>
            </a:r>
            <a:r>
              <a:rPr lang="zh-CN" altLang="en-US" sz="1400" dirty="0">
                <a:solidFill>
                  <a:srgbClr val="114F95"/>
                </a:solidFill>
                <a:latin typeface="微软雅黑" panose="020B0503020204020204" charset="-122"/>
                <a:ea typeface="微软雅黑" panose="020B0503020204020204" charset="-122"/>
                <a:sym typeface="+mn-ea"/>
              </a:rPr>
              <a:t>工勤编制人员和临时工、短期劳务人员、劳务派遣人员等。</a:t>
            </a:r>
            <a:endParaRPr lang="zh-CN" altLang="en-US" sz="1400" dirty="0">
              <a:solidFill>
                <a:srgbClr val="114F95"/>
              </a:solidFill>
              <a:latin typeface="微软雅黑" panose="020B0503020204020204" charset="-122"/>
              <a:ea typeface="微软雅黑" panose="020B0503020204020204" charset="-122"/>
            </a:endParaRPr>
          </a:p>
        </p:txBody>
      </p:sp>
      <p:grpSp>
        <p:nvGrpSpPr>
          <p:cNvPr id="3" name="组合 2"/>
          <p:cNvGrpSpPr/>
          <p:nvPr/>
        </p:nvGrpSpPr>
        <p:grpSpPr>
          <a:xfrm>
            <a:off x="142875" y="1425250"/>
            <a:ext cx="1141730" cy="2961640"/>
            <a:chOff x="-59027" y="1484313"/>
            <a:chExt cx="1511061" cy="5777627"/>
          </a:xfrm>
        </p:grpSpPr>
        <p:sp>
          <p:nvSpPr>
            <p:cNvPr id="7" name="矩形 6"/>
            <p:cNvSpPr/>
            <p:nvPr/>
          </p:nvSpPr>
          <p:spPr>
            <a:xfrm>
              <a:off x="-58187" y="1484313"/>
              <a:ext cx="1510221" cy="1080208"/>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59027" y="3024105"/>
              <a:ext cx="151106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58187" y="6206507"/>
              <a:ext cx="1510221"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0" name="矩形 19"/>
            <p:cNvSpPr/>
            <p:nvPr/>
          </p:nvSpPr>
          <p:spPr>
            <a:xfrm>
              <a:off x="-59027" y="4563897"/>
              <a:ext cx="151106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46</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基本数字表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（财决附02表）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68966" name="Rectangle 3"/>
          <p:cNvSpPr txBox="1">
            <a:spLocks noChangeArrowheads="1"/>
          </p:cNvSpPr>
          <p:nvPr/>
        </p:nvSpPr>
        <p:spPr bwMode="auto">
          <a:xfrm>
            <a:off x="1673857" y="1181099"/>
            <a:ext cx="7060565" cy="383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indent="-342900" eaLnBrk="1" hangingPunct="1">
              <a:lnSpc>
                <a:spcPct val="150000"/>
              </a:lnSpc>
              <a:buFont typeface="+mj-lt"/>
              <a:buAutoNum type="arabicPeriod" startAt="6"/>
            </a:pPr>
            <a:r>
              <a:rPr lang="zh-CN" altLang="en-US" sz="1400" dirty="0">
                <a:solidFill>
                  <a:srgbClr val="114F95"/>
                </a:solidFill>
                <a:latin typeface="微软雅黑" panose="020B0503020204020204" charset="-122"/>
                <a:ea typeface="微软雅黑" panose="020B0503020204020204" charset="-122"/>
                <a:sym typeface="+mn-ea"/>
              </a:rPr>
              <a:t>年末学生人数：填列经国家批准按统一计划招收的各类全日制学生以及干部进修和培训等人数，</a:t>
            </a:r>
            <a:r>
              <a:rPr lang="zh-CN" altLang="en-US" sz="1400" dirty="0">
                <a:solidFill>
                  <a:srgbClr val="FF0000"/>
                </a:solidFill>
                <a:latin typeface="微软雅黑" panose="020B0503020204020204" charset="-122"/>
                <a:ea typeface="微软雅黑" panose="020B0503020204020204" charset="-122"/>
                <a:sym typeface="+mn-ea"/>
              </a:rPr>
              <a:t>不包括</a:t>
            </a:r>
            <a:r>
              <a:rPr lang="zh-CN" altLang="en-US" sz="1400" dirty="0">
                <a:solidFill>
                  <a:srgbClr val="114F95"/>
                </a:solidFill>
                <a:latin typeface="微软雅黑" panose="020B0503020204020204" charset="-122"/>
                <a:ea typeface="微软雅黑" panose="020B0503020204020204" charset="-122"/>
                <a:sym typeface="+mn-ea"/>
              </a:rPr>
              <a:t>学前教育（即幼儿园）学生数。</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150000"/>
              </a:lnSpc>
              <a:buFont typeface="+mj-lt"/>
              <a:buAutoNum type="arabicPeriod" startAt="6"/>
            </a:pPr>
            <a:r>
              <a:rPr lang="zh-CN" altLang="en-US" sz="1400" dirty="0">
                <a:solidFill>
                  <a:srgbClr val="114F95"/>
                </a:solidFill>
                <a:latin typeface="微软雅黑" panose="020B0503020204020204" charset="-122"/>
                <a:ea typeface="微软雅黑" panose="020B0503020204020204" charset="-122"/>
                <a:sym typeface="+mn-ea"/>
              </a:rPr>
              <a:t>年末遗属人员：填列按规定由单位开支抚恤金的烈士遗属和牺牲病故人员遗属，有遗属人员一般应列支“生活补助”。</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150000"/>
              </a:lnSpc>
              <a:buFont typeface="+mj-lt"/>
              <a:buAutoNum type="arabicPeriod" startAt="6"/>
            </a:pPr>
            <a:r>
              <a:rPr lang="zh-CN" altLang="en-US" sz="1400" dirty="0">
                <a:solidFill>
                  <a:srgbClr val="114F95"/>
                </a:solidFill>
                <a:latin typeface="微软雅黑" panose="020B0503020204020204" charset="-122"/>
                <a:ea typeface="微软雅黑" panose="020B0503020204020204" charset="-122"/>
                <a:sym typeface="+mn-ea"/>
              </a:rPr>
              <a:t>重点审核：</a:t>
            </a:r>
            <a:endParaRPr lang="en-US" altLang="zh-CN" sz="1400" dirty="0">
              <a:solidFill>
                <a:srgbClr val="114F95"/>
              </a:solidFill>
              <a:latin typeface="微软雅黑" panose="020B0503020204020204" charset="-122"/>
              <a:ea typeface="微软雅黑" panose="020B0503020204020204" charset="-122"/>
              <a:sym typeface="+mn-ea"/>
            </a:endParaRPr>
          </a:p>
          <a:p>
            <a:pPr eaLnBrk="1" hangingPunct="1">
              <a:lnSpc>
                <a:spcPct val="150000"/>
              </a:lnSpc>
            </a:pPr>
            <a:r>
              <a:rPr lang="en-US" altLang="zh-CN" sz="1400" dirty="0">
                <a:solidFill>
                  <a:srgbClr val="114F95"/>
                </a:solidFill>
                <a:latin typeface="微软雅黑" panose="020B0503020204020204" charset="-122"/>
                <a:ea typeface="微软雅黑" panose="020B0503020204020204" charset="-122"/>
                <a:sym typeface="+mn-ea"/>
              </a:rPr>
              <a:t>    </a:t>
            </a:r>
            <a:r>
              <a:rPr lang="zh-CN" altLang="en-US" sz="1400" dirty="0">
                <a:solidFill>
                  <a:srgbClr val="114F95"/>
                </a:solidFill>
                <a:latin typeface="微软雅黑" panose="020B0503020204020204" charset="-122"/>
                <a:ea typeface="微软雅黑" panose="020B0503020204020204" charset="-122"/>
                <a:sym typeface="+mn-ea"/>
              </a:rPr>
              <a:t>（</a:t>
            </a:r>
            <a:r>
              <a:rPr lang="en-US" altLang="zh-CN" sz="1400" dirty="0">
                <a:solidFill>
                  <a:srgbClr val="114F95"/>
                </a:solidFill>
                <a:latin typeface="微软雅黑" panose="020B0503020204020204" charset="-122"/>
                <a:ea typeface="微软雅黑" panose="020B0503020204020204" charset="-122"/>
                <a:sym typeface="+mn-ea"/>
              </a:rPr>
              <a:t>1</a:t>
            </a:r>
            <a:r>
              <a:rPr lang="zh-CN" altLang="en-US" sz="1400" dirty="0">
                <a:solidFill>
                  <a:srgbClr val="114F95"/>
                </a:solidFill>
                <a:latin typeface="微软雅黑" panose="020B0503020204020204" charset="-122"/>
                <a:ea typeface="微软雅黑" panose="020B0503020204020204" charset="-122"/>
                <a:sym typeface="+mn-ea"/>
              </a:rPr>
              <a:t>）行政运行功能科目：</a:t>
            </a:r>
            <a:r>
              <a:rPr lang="zh-CN" altLang="en-US" sz="1400" b="1" dirty="0">
                <a:solidFill>
                  <a:srgbClr val="FF0000"/>
                </a:solidFill>
                <a:latin typeface="微软雅黑" panose="020B0503020204020204" charset="-122"/>
                <a:ea typeface="微软雅黑" panose="020B0503020204020204" charset="-122"/>
                <a:sym typeface="+mn-ea"/>
              </a:rPr>
              <a:t>只能填报</a:t>
            </a:r>
            <a:r>
              <a:rPr lang="zh-CN" altLang="en-US" sz="1400" dirty="0">
                <a:solidFill>
                  <a:srgbClr val="114F95"/>
                </a:solidFill>
                <a:latin typeface="微软雅黑" panose="020B0503020204020204" charset="-122"/>
                <a:ea typeface="微软雅黑" panose="020B0503020204020204" charset="-122"/>
                <a:sym typeface="+mn-ea"/>
              </a:rPr>
              <a:t>行政、参公人员，</a:t>
            </a:r>
            <a:r>
              <a:rPr lang="zh-CN" altLang="en-US" sz="1400" b="1" dirty="0">
                <a:solidFill>
                  <a:srgbClr val="FF0000"/>
                </a:solidFill>
                <a:latin typeface="微软雅黑" panose="020B0503020204020204" charset="-122"/>
                <a:ea typeface="微软雅黑" panose="020B0503020204020204" charset="-122"/>
                <a:sym typeface="+mn-ea"/>
              </a:rPr>
              <a:t>不能</a:t>
            </a:r>
            <a:r>
              <a:rPr lang="zh-CN" altLang="en-US" sz="1400" dirty="0">
                <a:solidFill>
                  <a:srgbClr val="114F95"/>
                </a:solidFill>
                <a:latin typeface="微软雅黑" panose="020B0503020204020204" charset="-122"/>
                <a:ea typeface="微软雅黑" panose="020B0503020204020204" charset="-122"/>
                <a:sym typeface="+mn-ea"/>
              </a:rPr>
              <a:t>填非参公事业人员；</a:t>
            </a:r>
            <a:endParaRPr lang="en-US" altLang="zh-CN" sz="1400" dirty="0">
              <a:solidFill>
                <a:srgbClr val="114F95"/>
              </a:solidFill>
              <a:latin typeface="微软雅黑" panose="020B0503020204020204" charset="-122"/>
              <a:ea typeface="微软雅黑" panose="020B0503020204020204" charset="-122"/>
              <a:sym typeface="+mn-ea"/>
            </a:endParaRPr>
          </a:p>
          <a:p>
            <a:pPr eaLnBrk="1" hangingPunct="1">
              <a:lnSpc>
                <a:spcPct val="150000"/>
              </a:lnSpc>
            </a:pPr>
            <a:r>
              <a:rPr lang="en-US" altLang="zh-CN" sz="1400" dirty="0">
                <a:solidFill>
                  <a:srgbClr val="114F95"/>
                </a:solidFill>
                <a:latin typeface="微软雅黑" panose="020B0503020204020204" charset="-122"/>
                <a:ea typeface="微软雅黑" panose="020B0503020204020204" charset="-122"/>
                <a:sym typeface="+mn-ea"/>
              </a:rPr>
              <a:t>    </a:t>
            </a:r>
            <a:r>
              <a:rPr lang="zh-CN" altLang="en-US" sz="1400" dirty="0">
                <a:solidFill>
                  <a:srgbClr val="114F95"/>
                </a:solidFill>
                <a:latin typeface="微软雅黑" panose="020B0503020204020204" charset="-122"/>
                <a:ea typeface="微软雅黑" panose="020B0503020204020204" charset="-122"/>
                <a:sym typeface="+mn-ea"/>
              </a:rPr>
              <a:t>（</a:t>
            </a:r>
            <a:r>
              <a:rPr lang="en-US" altLang="zh-CN" sz="1400" dirty="0">
                <a:solidFill>
                  <a:srgbClr val="114F95"/>
                </a:solidFill>
                <a:latin typeface="微软雅黑" panose="020B0503020204020204" charset="-122"/>
                <a:ea typeface="微软雅黑" panose="020B0503020204020204" charset="-122"/>
                <a:sym typeface="+mn-ea"/>
              </a:rPr>
              <a:t>2</a:t>
            </a:r>
            <a:r>
              <a:rPr lang="zh-CN" altLang="en-US" sz="1400" dirty="0">
                <a:solidFill>
                  <a:srgbClr val="114F95"/>
                </a:solidFill>
                <a:latin typeface="微软雅黑" panose="020B0503020204020204" charset="-122"/>
                <a:ea typeface="微软雅黑" panose="020B0503020204020204" charset="-122"/>
                <a:sym typeface="+mn-ea"/>
              </a:rPr>
              <a:t>）事业运行功能科目：</a:t>
            </a:r>
            <a:r>
              <a:rPr lang="zh-CN" altLang="en-US" sz="1400" b="1" dirty="0">
                <a:solidFill>
                  <a:srgbClr val="FF0000"/>
                </a:solidFill>
                <a:latin typeface="微软雅黑" panose="020B0503020204020204" charset="-122"/>
                <a:ea typeface="微软雅黑" panose="020B0503020204020204" charset="-122"/>
                <a:sym typeface="+mn-ea"/>
              </a:rPr>
              <a:t>只能填报</a:t>
            </a:r>
            <a:r>
              <a:rPr lang="zh-CN" altLang="en-US" sz="1400" dirty="0">
                <a:solidFill>
                  <a:srgbClr val="114F95"/>
                </a:solidFill>
                <a:latin typeface="微软雅黑" panose="020B0503020204020204" charset="-122"/>
                <a:ea typeface="微软雅黑" panose="020B0503020204020204" charset="-122"/>
                <a:sym typeface="+mn-ea"/>
              </a:rPr>
              <a:t>非参公事业人员。</a:t>
            </a:r>
            <a:endParaRPr lang="en-US" altLang="zh-CN" sz="1400" dirty="0">
              <a:solidFill>
                <a:srgbClr val="114F95"/>
              </a:solidFill>
              <a:latin typeface="微软雅黑" panose="020B0503020204020204" charset="-122"/>
              <a:ea typeface="微软雅黑" panose="020B0503020204020204" charset="-122"/>
              <a:sym typeface="+mn-ea"/>
            </a:endParaRPr>
          </a:p>
          <a:p>
            <a:pPr eaLnBrk="1" hangingPunct="1">
              <a:lnSpc>
                <a:spcPct val="150000"/>
              </a:lnSpc>
            </a:pPr>
            <a:r>
              <a:rPr lang="en-US" altLang="zh-CN" sz="1400" dirty="0">
                <a:solidFill>
                  <a:srgbClr val="114F95"/>
                </a:solidFill>
                <a:latin typeface="微软雅黑" panose="020B0503020204020204" charset="-122"/>
                <a:ea typeface="微软雅黑" panose="020B0503020204020204" charset="-122"/>
                <a:sym typeface="+mn-ea"/>
              </a:rPr>
              <a:t>    </a:t>
            </a:r>
            <a:r>
              <a:rPr lang="zh-CN" altLang="en-US" sz="1400" dirty="0">
                <a:solidFill>
                  <a:srgbClr val="114F95"/>
                </a:solidFill>
                <a:latin typeface="微软雅黑" panose="020B0503020204020204" charset="-122"/>
                <a:ea typeface="微软雅黑" panose="020B0503020204020204" charset="-122"/>
                <a:sym typeface="+mn-ea"/>
              </a:rPr>
              <a:t>（</a:t>
            </a:r>
            <a:r>
              <a:rPr lang="en-US" altLang="zh-CN" sz="1400" dirty="0">
                <a:solidFill>
                  <a:srgbClr val="114F95"/>
                </a:solidFill>
                <a:latin typeface="微软雅黑" panose="020B0503020204020204" charset="-122"/>
                <a:ea typeface="微软雅黑" panose="020B0503020204020204" charset="-122"/>
                <a:sym typeface="+mn-ea"/>
              </a:rPr>
              <a:t>3</a:t>
            </a:r>
            <a:r>
              <a:rPr lang="zh-CN" altLang="en-US" sz="1400" dirty="0">
                <a:solidFill>
                  <a:srgbClr val="114F95"/>
                </a:solidFill>
                <a:latin typeface="微软雅黑" panose="020B0503020204020204" charset="-122"/>
                <a:ea typeface="微软雅黑" panose="020B0503020204020204" charset="-122"/>
                <a:sym typeface="+mn-ea"/>
              </a:rPr>
              <a:t>）功能分类科目必须与经费开支科目对应</a:t>
            </a:r>
            <a:r>
              <a:rPr lang="zh-CN" altLang="en-US" sz="1400" dirty="0" smtClean="0">
                <a:solidFill>
                  <a:srgbClr val="114F95"/>
                </a:solidFill>
                <a:latin typeface="微软雅黑" panose="020B0503020204020204" charset="-122"/>
                <a:ea typeface="微软雅黑" panose="020B0503020204020204" charset="-122"/>
                <a:sym typeface="+mn-ea"/>
              </a:rPr>
              <a:t>：例如基本工资</a:t>
            </a:r>
            <a:r>
              <a:rPr lang="zh-CN" altLang="en-US" sz="1400" dirty="0">
                <a:solidFill>
                  <a:srgbClr val="114F95"/>
                </a:solidFill>
                <a:latin typeface="微软雅黑" panose="020B0503020204020204" charset="-122"/>
                <a:ea typeface="微软雅黑" panose="020B0503020204020204" charset="-122"/>
                <a:sym typeface="+mn-ea"/>
              </a:rPr>
              <a:t>开支的主体科目上对应填列人员。</a:t>
            </a:r>
            <a:endParaRPr lang="en-US" altLang="zh-CN" sz="1400" dirty="0">
              <a:solidFill>
                <a:srgbClr val="114F95"/>
              </a:solidFill>
              <a:latin typeface="微软雅黑" panose="020B0503020204020204" charset="-122"/>
              <a:ea typeface="微软雅黑" panose="020B0503020204020204" charset="-122"/>
              <a:sym typeface="+mn-ea"/>
            </a:endParaRPr>
          </a:p>
          <a:p>
            <a:pPr eaLnBrk="1" hangingPunct="1">
              <a:lnSpc>
                <a:spcPct val="150000"/>
              </a:lnSpc>
            </a:pPr>
            <a:r>
              <a:rPr lang="en-US" altLang="zh-CN" sz="1400" dirty="0">
                <a:solidFill>
                  <a:srgbClr val="114F95"/>
                </a:solidFill>
                <a:latin typeface="微软雅黑" panose="020B0503020204020204" charset="-122"/>
                <a:ea typeface="微软雅黑" panose="020B0503020204020204" charset="-122"/>
                <a:sym typeface="+mn-ea"/>
              </a:rPr>
              <a:t>    </a:t>
            </a:r>
            <a:r>
              <a:rPr lang="zh-CN" altLang="en-US" sz="1400" dirty="0">
                <a:solidFill>
                  <a:srgbClr val="114F95"/>
                </a:solidFill>
                <a:latin typeface="微软雅黑" panose="020B0503020204020204" charset="-122"/>
                <a:ea typeface="微软雅黑" panose="020B0503020204020204" charset="-122"/>
                <a:sym typeface="+mn-ea"/>
              </a:rPr>
              <a:t>（</a:t>
            </a:r>
            <a:r>
              <a:rPr lang="en-US" altLang="zh-CN" sz="1400" dirty="0">
                <a:solidFill>
                  <a:srgbClr val="114F95"/>
                </a:solidFill>
                <a:latin typeface="微软雅黑" panose="020B0503020204020204" charset="-122"/>
                <a:ea typeface="微软雅黑" panose="020B0503020204020204" charset="-122"/>
                <a:sym typeface="+mn-ea"/>
              </a:rPr>
              <a:t>4</a:t>
            </a:r>
            <a:r>
              <a:rPr lang="zh-CN" altLang="en-US" sz="1400" dirty="0">
                <a:solidFill>
                  <a:srgbClr val="114F95"/>
                </a:solidFill>
                <a:latin typeface="微软雅黑" panose="020B0503020204020204" charset="-122"/>
                <a:ea typeface="微软雅黑" panose="020B0503020204020204" charset="-122"/>
                <a:sym typeface="+mn-ea"/>
              </a:rPr>
              <a:t>）若单位确有</a:t>
            </a:r>
            <a:r>
              <a:rPr lang="zh-CN" altLang="en-US" sz="1400" b="1" dirty="0">
                <a:solidFill>
                  <a:srgbClr val="FF0000"/>
                </a:solidFill>
                <a:latin typeface="微软雅黑" panose="020B0503020204020204" charset="-122"/>
                <a:ea typeface="微软雅黑" panose="020B0503020204020204" charset="-122"/>
                <a:sym typeface="+mn-ea"/>
              </a:rPr>
              <a:t>未领取</a:t>
            </a:r>
            <a:r>
              <a:rPr lang="zh-CN" altLang="en-US" sz="1400" dirty="0">
                <a:solidFill>
                  <a:srgbClr val="114F95"/>
                </a:solidFill>
                <a:latin typeface="微软雅黑" panose="020B0503020204020204" charset="-122"/>
                <a:ea typeface="微软雅黑" panose="020B0503020204020204" charset="-122"/>
                <a:sym typeface="+mn-ea"/>
              </a:rPr>
              <a:t>养老待遇的离退休人员，人员应列在开支离退休费的功能分类科目上，如</a:t>
            </a:r>
            <a:r>
              <a:rPr lang="en-US" altLang="zh-CN" sz="1400" dirty="0">
                <a:solidFill>
                  <a:srgbClr val="114F95"/>
                </a:solidFill>
                <a:latin typeface="微软雅黑" panose="020B0503020204020204" charset="-122"/>
                <a:ea typeface="微软雅黑" panose="020B0503020204020204" charset="-122"/>
                <a:sym typeface="+mn-ea"/>
              </a:rPr>
              <a:t>2080501</a:t>
            </a:r>
            <a:r>
              <a:rPr lang="zh-CN" altLang="en-US" sz="1400" dirty="0">
                <a:solidFill>
                  <a:srgbClr val="114F95"/>
                </a:solidFill>
                <a:latin typeface="微软雅黑" panose="020B0503020204020204" charset="-122"/>
                <a:ea typeface="微软雅黑" panose="020B0503020204020204" charset="-122"/>
                <a:sym typeface="+mn-ea"/>
              </a:rPr>
              <a:t>、</a:t>
            </a:r>
            <a:r>
              <a:rPr lang="en-US" altLang="zh-CN" sz="1400" dirty="0">
                <a:solidFill>
                  <a:srgbClr val="114F95"/>
                </a:solidFill>
                <a:latin typeface="微软雅黑" panose="020B0503020204020204" charset="-122"/>
                <a:ea typeface="微软雅黑" panose="020B0503020204020204" charset="-122"/>
                <a:sym typeface="+mn-ea"/>
              </a:rPr>
              <a:t>2080502</a:t>
            </a:r>
            <a:r>
              <a:rPr lang="zh-CN" altLang="en-US" sz="1400" dirty="0">
                <a:solidFill>
                  <a:srgbClr val="114F95"/>
                </a:solidFill>
                <a:latin typeface="微软雅黑" panose="020B0503020204020204" charset="-122"/>
                <a:ea typeface="微软雅黑" panose="020B0503020204020204" charset="-122"/>
                <a:sym typeface="+mn-ea"/>
              </a:rPr>
              <a:t>。</a:t>
            </a:r>
            <a:endParaRPr lang="en-US" altLang="zh-CN" sz="1400" dirty="0">
              <a:solidFill>
                <a:srgbClr val="114F95"/>
              </a:solidFill>
              <a:latin typeface="微软雅黑" panose="020B0503020204020204" charset="-122"/>
              <a:ea typeface="微软雅黑" panose="020B0503020204020204" charset="-122"/>
              <a:sym typeface="+mn-ea"/>
            </a:endParaRPr>
          </a:p>
        </p:txBody>
      </p:sp>
      <p:grpSp>
        <p:nvGrpSpPr>
          <p:cNvPr id="3" name="组合 2"/>
          <p:cNvGrpSpPr/>
          <p:nvPr/>
        </p:nvGrpSpPr>
        <p:grpSpPr>
          <a:xfrm>
            <a:off x="142875" y="1425250"/>
            <a:ext cx="1141730" cy="2961640"/>
            <a:chOff x="-59027" y="1484313"/>
            <a:chExt cx="1511061" cy="5777627"/>
          </a:xfrm>
        </p:grpSpPr>
        <p:sp>
          <p:nvSpPr>
            <p:cNvPr id="7" name="矩形 6"/>
            <p:cNvSpPr/>
            <p:nvPr/>
          </p:nvSpPr>
          <p:spPr>
            <a:xfrm>
              <a:off x="-58187" y="1484313"/>
              <a:ext cx="1510221" cy="1080208"/>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矩形 7"/>
            <p:cNvSpPr/>
            <p:nvPr/>
          </p:nvSpPr>
          <p:spPr>
            <a:xfrm>
              <a:off x="-59027" y="3024105"/>
              <a:ext cx="151106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矩形 8"/>
            <p:cNvSpPr/>
            <p:nvPr/>
          </p:nvSpPr>
          <p:spPr>
            <a:xfrm>
              <a:off x="-58187" y="6206507"/>
              <a:ext cx="1510221" cy="1055433"/>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0" name="矩形 19"/>
            <p:cNvSpPr/>
            <p:nvPr/>
          </p:nvSpPr>
          <p:spPr>
            <a:xfrm>
              <a:off x="-59027" y="4563897"/>
              <a:ext cx="151106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变动内容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46</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309884" y="318305"/>
            <a:ext cx="3587115" cy="398780"/>
          </a:xfrm>
        </p:spPr>
        <p:txBody>
          <a:bodyPr/>
          <a:lstStyle/>
          <a:p>
            <a:pPr algn="ctr"/>
            <a:r>
              <a:rPr lang="en-US" altLang="zh-CN" dirty="0">
                <a:solidFill>
                  <a:schemeClr val="tx1"/>
                </a:solidFill>
              </a:rPr>
              <a:t>《</a:t>
            </a:r>
            <a:r>
              <a:rPr lang="zh-CN" altLang="zh-CN" dirty="0">
                <a:solidFill>
                  <a:schemeClr val="tx1"/>
                </a:solidFill>
              </a:rPr>
              <a:t>预算法实施条例</a:t>
            </a:r>
            <a:r>
              <a:rPr lang="en-US" altLang="zh-CN" dirty="0">
                <a:solidFill>
                  <a:schemeClr val="tx1"/>
                </a:solidFill>
              </a:rPr>
              <a:t>》</a:t>
            </a:r>
            <a:endParaRPr lang="zh-CN" altLang="en-US" dirty="0">
              <a:solidFill>
                <a:schemeClr val="tx1"/>
              </a:solidFill>
            </a:endParaRPr>
          </a:p>
        </p:txBody>
      </p:sp>
      <p:sp>
        <p:nvSpPr>
          <p:cNvPr id="12297" name="文本框 53"/>
          <p:cNvSpPr txBox="1"/>
          <p:nvPr/>
        </p:nvSpPr>
        <p:spPr>
          <a:xfrm>
            <a:off x="739499" y="1104242"/>
            <a:ext cx="7346882" cy="646331"/>
          </a:xfrm>
          <a:prstGeom prst="rect">
            <a:avLst/>
          </a:prstGeom>
          <a:solidFill>
            <a:schemeClr val="accent1">
              <a:lumMod val="90000"/>
            </a:schemeClr>
          </a:solidFill>
          <a:ln w="9525">
            <a:noFill/>
          </a:ln>
        </p:spPr>
        <p:txBody>
          <a:bodyPr wrap="square" anchor="t" anchorCtr="0">
            <a:spAutoFit/>
          </a:bodyPr>
          <a:lstStyle/>
          <a:p>
            <a:r>
              <a:rPr lang="zh-CN" altLang="en-US" b="1" dirty="0"/>
              <a:t>第六条 各部门</a:t>
            </a:r>
            <a:r>
              <a:rPr lang="zh-CN" altLang="en-US" b="1" dirty="0">
                <a:solidFill>
                  <a:srgbClr val="FF0000"/>
                </a:solidFill>
              </a:rPr>
              <a:t>所属单位</a:t>
            </a:r>
            <a:r>
              <a:rPr lang="zh-CN" altLang="en-US" b="1" dirty="0"/>
              <a:t>的预算、决算及报表，应当在部门批复后</a:t>
            </a:r>
            <a:r>
              <a:rPr lang="en-US" altLang="zh-CN" b="1" dirty="0"/>
              <a:t>20</a:t>
            </a:r>
            <a:r>
              <a:rPr lang="zh-CN" altLang="en-US" b="1" dirty="0"/>
              <a:t>日内由单位向社会公开。</a:t>
            </a:r>
            <a:endParaRPr lang="zh-CN" altLang="zh-CN" b="1" dirty="0"/>
          </a:p>
        </p:txBody>
      </p:sp>
      <p:sp>
        <p:nvSpPr>
          <p:cNvPr id="21" name="文本框 20"/>
          <p:cNvSpPr txBox="1"/>
          <p:nvPr/>
        </p:nvSpPr>
        <p:spPr>
          <a:xfrm>
            <a:off x="711078" y="2082342"/>
            <a:ext cx="7353694" cy="646331"/>
          </a:xfrm>
          <a:prstGeom prst="rect">
            <a:avLst/>
          </a:prstGeom>
          <a:solidFill>
            <a:schemeClr val="accent1">
              <a:lumMod val="90000"/>
            </a:schemeClr>
          </a:solidFill>
        </p:spPr>
        <p:txBody>
          <a:bodyPr wrap="square" rtlCol="0">
            <a:spAutoFit/>
          </a:bodyPr>
          <a:lstStyle/>
          <a:p>
            <a:r>
              <a:rPr lang="zh-CN" altLang="en-US" b="1" dirty="0"/>
              <a:t>第八十二条 </a:t>
            </a:r>
            <a:r>
              <a:rPr lang="zh-CN" altLang="en-US" b="1" dirty="0">
                <a:solidFill>
                  <a:srgbClr val="FF0000"/>
                </a:solidFill>
              </a:rPr>
              <a:t>各部门</a:t>
            </a:r>
            <a:r>
              <a:rPr lang="zh-CN" altLang="en-US" b="1" dirty="0"/>
              <a:t>根据本级政府财政部门的部署，制定所属各单位决算草案的具体编制办法。</a:t>
            </a:r>
            <a:endParaRPr lang="zh-CN" altLang="zh-CN" b="1" dirty="0"/>
          </a:p>
        </p:txBody>
      </p:sp>
      <p:sp>
        <p:nvSpPr>
          <p:cNvPr id="22" name="文本框 21"/>
          <p:cNvSpPr txBox="1"/>
          <p:nvPr/>
        </p:nvSpPr>
        <p:spPr>
          <a:xfrm>
            <a:off x="711078" y="3034290"/>
            <a:ext cx="7403724" cy="1477328"/>
          </a:xfrm>
          <a:prstGeom prst="rect">
            <a:avLst/>
          </a:prstGeom>
          <a:solidFill>
            <a:schemeClr val="accent1">
              <a:lumMod val="90000"/>
            </a:schemeClr>
          </a:solidFill>
        </p:spPr>
        <p:txBody>
          <a:bodyPr wrap="square" rtlCol="0">
            <a:spAutoFit/>
          </a:bodyPr>
          <a:lstStyle/>
          <a:p>
            <a:r>
              <a:rPr lang="zh-CN" altLang="en-US" b="1" dirty="0"/>
              <a:t>第八十三条　各级政府财政部门、各部门、各单位在每一预算年度终了时，应当清理核实全年预算收入、支出数据和往来款项，做好决算</a:t>
            </a:r>
            <a:r>
              <a:rPr lang="zh-CN" altLang="en-US" b="1" dirty="0">
                <a:solidFill>
                  <a:srgbClr val="FF0000"/>
                </a:solidFill>
              </a:rPr>
              <a:t>数据对账</a:t>
            </a:r>
            <a:r>
              <a:rPr lang="zh-CN" altLang="en-US" b="1" dirty="0"/>
              <a:t>工作。</a:t>
            </a:r>
            <a:endParaRPr lang="zh-CN" altLang="en-US" b="1" dirty="0"/>
          </a:p>
          <a:p>
            <a:r>
              <a:rPr lang="zh-CN" altLang="en-US" b="1" dirty="0"/>
              <a:t>        决算各项数据应当以</a:t>
            </a:r>
            <a:r>
              <a:rPr lang="zh-CN" altLang="en-US" b="1" dirty="0">
                <a:solidFill>
                  <a:srgbClr val="FF0000"/>
                </a:solidFill>
              </a:rPr>
              <a:t>经核实的</a:t>
            </a:r>
            <a:r>
              <a:rPr lang="zh-CN" altLang="en-US" b="1" dirty="0"/>
              <a:t>各级政府、各部门、各单位会计数据为准，不得以估计数据替代，不得弄虚作假。</a:t>
            </a:r>
            <a:endParaRPr lang="zh-CN" altLang="en-US" b="1" dirty="0"/>
          </a:p>
        </p:txBody>
      </p:sp>
      <p:sp>
        <p:nvSpPr>
          <p:cNvPr id="7" name="文本框 45"/>
          <p:cNvSpPr txBox="1"/>
          <p:nvPr/>
        </p:nvSpPr>
        <p:spPr>
          <a:xfrm>
            <a:off x="247426" y="175939"/>
            <a:ext cx="3828842" cy="461665"/>
          </a:xfrm>
          <a:prstGeom prst="rect">
            <a:avLst/>
          </a:prstGeom>
          <a:noFill/>
        </p:spPr>
        <p:txBody>
          <a:bodyPr wrap="square">
            <a:spAutoFit/>
            <a:scene3d>
              <a:camera prst="orthographicFront"/>
              <a:lightRig rig="threePt" dir="t"/>
            </a:scene3d>
            <a:sp3d contourW="12700"/>
          </a:bodyPr>
          <a:lstStyle/>
          <a:p>
            <a:pPr algn="ctr" fontAlgn="auto">
              <a:spcBef>
                <a:spcPts val="0"/>
              </a:spcBef>
              <a:spcAft>
                <a:spcPts val="0"/>
              </a:spcAft>
              <a:defRPr/>
            </a:pPr>
            <a:r>
              <a:rPr lang="zh-CN" altLang="en-US" sz="2400" b="1" dirty="0">
                <a:solidFill>
                  <a:schemeClr val="tx1">
                    <a:lumMod val="85000"/>
                    <a:lumOff val="15000"/>
                  </a:schemeClr>
                </a:solidFill>
                <a:latin typeface="华文中宋" panose="02010600040101010101" pitchFamily="2" charset="-122"/>
                <a:ea typeface="华文中宋" panose="02010600040101010101" pitchFamily="2" charset="-122"/>
                <a:sym typeface="+mn-ea"/>
              </a:rPr>
              <a:t>（四）</a:t>
            </a:r>
            <a:r>
              <a:rPr lang="zh-CN" altLang="en-US" sz="2400" b="1" dirty="0" smtClean="0">
                <a:solidFill>
                  <a:schemeClr val="tx1">
                    <a:lumMod val="85000"/>
                    <a:lumOff val="15000"/>
                  </a:schemeClr>
                </a:solidFill>
                <a:latin typeface="华文中宋" panose="02010600040101010101" pitchFamily="2" charset="-122"/>
                <a:ea typeface="华文中宋" panose="02010600040101010101" pitchFamily="2" charset="-122"/>
                <a:sym typeface="+mn-ea"/>
              </a:rPr>
              <a:t>相关</a:t>
            </a:r>
            <a:r>
              <a:rPr lang="zh-CN" altLang="en-US" sz="2400" b="1" dirty="0">
                <a:solidFill>
                  <a:schemeClr val="tx1">
                    <a:lumMod val="85000"/>
                    <a:lumOff val="15000"/>
                  </a:schemeClr>
                </a:solidFill>
                <a:latin typeface="华文中宋" panose="02010600040101010101" pitchFamily="2" charset="-122"/>
                <a:ea typeface="华文中宋" panose="02010600040101010101" pitchFamily="2" charset="-122"/>
                <a:sym typeface="+mn-ea"/>
              </a:rPr>
              <a:t>法律法规</a:t>
            </a:r>
            <a:endParaRPr lang="zh-CN" altLang="en-US" sz="2400" b="1" dirty="0">
              <a:solidFill>
                <a:schemeClr val="tx1">
                  <a:lumMod val="85000"/>
                  <a:lumOff val="15000"/>
                </a:schemeClr>
              </a:solidFill>
              <a:latin typeface="华文中宋" panose="02010600040101010101" pitchFamily="2" charset="-122"/>
              <a:ea typeface="华文中宋" panose="020106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advTm="7473">
        <p14:pan dir="u"/>
      </p:transition>
    </mc:Choice>
    <mc:Fallback>
      <p:transition spd="slow" advTm="7473">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三、202</a:t>
            </a:r>
            <a:r>
              <a:rPr lang="en-US" altLang="zh-CN"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3</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年度部门决算编报要求</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5353050" y="243523"/>
            <a:ext cx="3740150" cy="368300"/>
          </a:xfrm>
        </p:spPr>
        <p:txBody>
          <a:bodyPr/>
          <a:lstStyle/>
          <a:p>
            <a:r>
              <a:rPr sz="1800" b="1" dirty="0">
                <a:latin typeface="方正小标宋_GBK" panose="02000000000000000000" charset="-122"/>
                <a:ea typeface="方正小标宋_GBK" panose="02000000000000000000" charset="-122"/>
                <a:sym typeface="+mn-ea"/>
              </a:rPr>
              <a:t>机构运行信息表（财决附03表）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9260"/>
            <a:chOff x="-78357" y="1484313"/>
            <a:chExt cx="1530391" cy="5792492"/>
          </a:xfrm>
        </p:grpSpPr>
        <p:sp>
          <p:nvSpPr>
            <p:cNvPr id="13" name="矩形 12"/>
            <p:cNvSpPr/>
            <p:nvPr/>
          </p:nvSpPr>
          <p:spPr>
            <a:xfrm>
              <a:off x="-78357" y="1484313"/>
              <a:ext cx="1530391"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21372"/>
              <a:ext cx="1485849"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47</a:t>
            </a:r>
            <a:r>
              <a:rPr lang="zh-CN" altLang="en-US" sz="1100" b="1" dirty="0"/>
              <a:t>页</a:t>
            </a:r>
            <a:endParaRPr lang="zh-CN" altLang="en-US" sz="1100" b="1" dirty="0"/>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6851" t="4983" r="8670" b="5859"/>
          <a:stretch>
            <a:fillRect/>
          </a:stretch>
        </p:blipFill>
        <p:spPr>
          <a:xfrm>
            <a:off x="1593273" y="830401"/>
            <a:ext cx="7128163" cy="4271179"/>
          </a:xfrm>
          <a:prstGeom prst="rect">
            <a:avLst/>
          </a:prstGeom>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机构运行信息表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（财决附03表）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85115" y="1418265"/>
            <a:ext cx="1148080" cy="2961640"/>
            <a:chOff x="-67431" y="1484313"/>
            <a:chExt cx="1519466" cy="5777627"/>
          </a:xfrm>
        </p:grpSpPr>
        <p:sp>
          <p:nvSpPr>
            <p:cNvPr id="13" name="矩形 12"/>
            <p:cNvSpPr/>
            <p:nvPr/>
          </p:nvSpPr>
          <p:spPr>
            <a:xfrm>
              <a:off x="-67431" y="1484313"/>
              <a:ext cx="1519465"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66591" y="3024105"/>
              <a:ext cx="151862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66591" y="6206507"/>
              <a:ext cx="1518625"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65750" y="4563897"/>
              <a:ext cx="1517785"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433194" y="1024495"/>
            <a:ext cx="7777862" cy="403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a:lnSpc>
                <a:spcPct val="200000"/>
              </a:lnSpc>
            </a:pPr>
            <a:r>
              <a:rPr lang="zh-CN" altLang="en-US" sz="1400" b="1" dirty="0">
                <a:solidFill>
                  <a:srgbClr val="FF0000"/>
                </a:solidFill>
                <a:latin typeface="微软雅黑" panose="020B0503020204020204" charset="-122"/>
                <a:ea typeface="微软雅黑" panose="020B0503020204020204" charset="-122"/>
                <a:sym typeface="+mn-ea"/>
              </a:rPr>
              <a:t>左侧相关经费支出：</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sym typeface="+mn-ea"/>
              </a:rPr>
              <a:t>“三公”经费相关经费：填列单位使用</a:t>
            </a:r>
            <a:r>
              <a:rPr lang="zh-CN" altLang="en-US" sz="1400" dirty="0">
                <a:solidFill>
                  <a:srgbClr val="FF0000"/>
                </a:solidFill>
                <a:latin typeface="微软雅黑" panose="020B0503020204020204" charset="-122"/>
                <a:ea typeface="微软雅黑" panose="020B0503020204020204" charset="-122"/>
                <a:sym typeface="+mn-ea"/>
              </a:rPr>
              <a:t>一般公共预算财政拨款和政府性基金预算财政拨款</a:t>
            </a:r>
            <a:r>
              <a:rPr lang="zh-CN" altLang="en-US" sz="1400" dirty="0">
                <a:solidFill>
                  <a:srgbClr val="114F95"/>
                </a:solidFill>
                <a:latin typeface="微软雅黑" panose="020B0503020204020204" charset="-122"/>
                <a:ea typeface="微软雅黑" panose="020B0503020204020204" charset="-122"/>
                <a:sym typeface="+mn-ea"/>
              </a:rPr>
              <a:t>安排的支出（</a:t>
            </a:r>
            <a:r>
              <a:rPr lang="en-US" altLang="zh-CN" sz="1400" dirty="0">
                <a:solidFill>
                  <a:srgbClr val="114F95"/>
                </a:solidFill>
                <a:latin typeface="微软雅黑" panose="020B0503020204020204" charset="-122"/>
                <a:ea typeface="微软雅黑" panose="020B0503020204020204" charset="-122"/>
                <a:sym typeface="+mn-ea"/>
              </a:rPr>
              <a:t>Z08</a:t>
            </a:r>
            <a:r>
              <a:rPr lang="zh-CN" altLang="en-US" sz="1400" dirty="0">
                <a:solidFill>
                  <a:srgbClr val="114F95"/>
                </a:solidFill>
                <a:latin typeface="微软雅黑" panose="020B0503020204020204" charset="-122"/>
                <a:ea typeface="微软雅黑" panose="020B0503020204020204" charset="-122"/>
                <a:sym typeface="+mn-ea"/>
              </a:rPr>
              <a:t>表</a:t>
            </a:r>
            <a:r>
              <a:rPr lang="en-US" altLang="zh-CN" sz="1400" dirty="0">
                <a:solidFill>
                  <a:srgbClr val="114F95"/>
                </a:solidFill>
                <a:latin typeface="微软雅黑" panose="020B0503020204020204" charset="-122"/>
                <a:ea typeface="微软雅黑" panose="020B0503020204020204" charset="-122"/>
                <a:sym typeface="+mn-ea"/>
              </a:rPr>
              <a:t>+Z10</a:t>
            </a:r>
            <a:r>
              <a:rPr lang="zh-CN" altLang="en-US" sz="1400" dirty="0">
                <a:solidFill>
                  <a:srgbClr val="114F95"/>
                </a:solidFill>
                <a:latin typeface="微软雅黑" panose="020B0503020204020204" charset="-122"/>
                <a:ea typeface="微软雅黑" panose="020B0503020204020204" charset="-122"/>
                <a:sym typeface="+mn-ea"/>
              </a:rPr>
              <a:t>表），但不包括教学科研人员因公出国（境）费及相关团组和人次；</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a:lnSpc>
                <a:spcPct val="200000"/>
              </a:lnSpc>
              <a:buFont typeface="+mj-lt"/>
              <a:buAutoNum type="arabicPeriod"/>
            </a:pPr>
            <a:r>
              <a:rPr lang="zh-CN" altLang="en-US" sz="1400" dirty="0">
                <a:solidFill>
                  <a:srgbClr val="FF0000"/>
                </a:solidFill>
                <a:latin typeface="微软雅黑" panose="020B0503020204020204" charset="-122"/>
                <a:ea typeface="微软雅黑" panose="020B0503020204020204" charset="-122"/>
                <a:sym typeface="+mn-ea"/>
              </a:rPr>
              <a:t>年初预算数：</a:t>
            </a:r>
            <a:r>
              <a:rPr lang="zh-CN" altLang="en-US" sz="1400" dirty="0">
                <a:solidFill>
                  <a:srgbClr val="114F95"/>
                </a:solidFill>
                <a:latin typeface="微软雅黑" panose="020B0503020204020204" charset="-122"/>
                <a:ea typeface="微软雅黑" panose="020B0503020204020204" charset="-122"/>
                <a:sym typeface="+mn-ea"/>
              </a:rPr>
              <a:t>按批复的年初预算数填报；</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a:lnSpc>
                <a:spcPct val="200000"/>
              </a:lnSpc>
              <a:buFont typeface="+mj-lt"/>
              <a:buAutoNum type="arabicPeriod"/>
            </a:pPr>
            <a:r>
              <a:rPr lang="zh-CN" altLang="en-US" sz="1400" dirty="0">
                <a:solidFill>
                  <a:srgbClr val="FF0000"/>
                </a:solidFill>
                <a:latin typeface="微软雅黑" panose="020B0503020204020204" charset="-122"/>
                <a:ea typeface="微软雅黑" panose="020B0503020204020204" charset="-122"/>
                <a:sym typeface="+mn-ea"/>
              </a:rPr>
              <a:t>全年预算数：</a:t>
            </a:r>
            <a:r>
              <a:rPr lang="en-US" altLang="zh-CN" sz="1400" dirty="0">
                <a:solidFill>
                  <a:srgbClr val="FF0000"/>
                </a:solidFill>
                <a:latin typeface="微软雅黑" panose="020B0503020204020204" charset="-122"/>
                <a:ea typeface="微软雅黑" panose="020B0503020204020204" charset="-122"/>
                <a:sym typeface="+mn-ea"/>
              </a:rPr>
              <a:t>=</a:t>
            </a:r>
            <a:r>
              <a:rPr lang="zh-CN" altLang="en-US" sz="1400" dirty="0">
                <a:solidFill>
                  <a:srgbClr val="114F95"/>
                </a:solidFill>
                <a:latin typeface="微软雅黑" panose="020B0503020204020204" charset="-122"/>
                <a:ea typeface="微软雅黑" panose="020B0503020204020204" charset="-122"/>
                <a:sym typeface="+mn-ea"/>
              </a:rPr>
              <a:t>批复的年初预算数</a:t>
            </a:r>
            <a:r>
              <a:rPr lang="en-US" altLang="zh-CN" sz="1400" dirty="0">
                <a:solidFill>
                  <a:srgbClr val="114F95"/>
                </a:solidFill>
                <a:latin typeface="微软雅黑" panose="020B0503020204020204" charset="-122"/>
                <a:ea typeface="微软雅黑" panose="020B0503020204020204" charset="-122"/>
                <a:sym typeface="+mn-ea"/>
              </a:rPr>
              <a:t>+</a:t>
            </a:r>
            <a:r>
              <a:rPr lang="zh-CN" altLang="en-US" sz="1400" dirty="0">
                <a:solidFill>
                  <a:srgbClr val="114F95"/>
                </a:solidFill>
                <a:latin typeface="微软雅黑" panose="020B0503020204020204" charset="-122"/>
                <a:ea typeface="微软雅黑" panose="020B0503020204020204" charset="-122"/>
                <a:sym typeface="+mn-ea"/>
              </a:rPr>
              <a:t>当年调增</a:t>
            </a:r>
            <a:r>
              <a:rPr lang="en-US" altLang="zh-CN" sz="1400" dirty="0">
                <a:solidFill>
                  <a:srgbClr val="114F95"/>
                </a:solidFill>
                <a:latin typeface="微软雅黑" panose="020B0503020204020204" charset="-122"/>
                <a:ea typeface="微软雅黑" panose="020B0503020204020204" charset="-122"/>
                <a:sym typeface="+mn-ea"/>
              </a:rPr>
              <a:t>-</a:t>
            </a:r>
            <a:r>
              <a:rPr lang="zh-CN" altLang="en-US" sz="1400" dirty="0">
                <a:solidFill>
                  <a:srgbClr val="114F95"/>
                </a:solidFill>
                <a:latin typeface="微软雅黑" panose="020B0503020204020204" charset="-122"/>
                <a:ea typeface="微软雅黑" panose="020B0503020204020204" charset="-122"/>
                <a:sym typeface="+mn-ea"/>
              </a:rPr>
              <a:t>当年调减，一般大于决算数（偶尔等于）</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a:lnSpc>
                <a:spcPct val="200000"/>
              </a:lnSpc>
              <a:buFont typeface="+mj-lt"/>
              <a:buAutoNum type="arabicPeriod"/>
            </a:pPr>
            <a:r>
              <a:rPr lang="en-US" altLang="zh-CN" sz="1400" dirty="0">
                <a:solidFill>
                  <a:srgbClr val="114F95"/>
                </a:solidFill>
                <a:latin typeface="微软雅黑" panose="020B0503020204020204" charset="-122"/>
                <a:ea typeface="微软雅黑" panose="020B0503020204020204" charset="-122"/>
                <a:sym typeface="+mn-ea"/>
              </a:rPr>
              <a:t>14</a:t>
            </a:r>
            <a:r>
              <a:rPr lang="zh-CN" altLang="en-US" sz="1400" dirty="0">
                <a:solidFill>
                  <a:srgbClr val="114F95"/>
                </a:solidFill>
                <a:latin typeface="微软雅黑" panose="020B0503020204020204" charset="-122"/>
                <a:ea typeface="微软雅黑" panose="020B0503020204020204" charset="-122"/>
                <a:sym typeface="+mn-ea"/>
              </a:rPr>
              <a:t>行和</a:t>
            </a:r>
            <a:r>
              <a:rPr lang="en-US" altLang="zh-CN" sz="1400" dirty="0">
                <a:solidFill>
                  <a:srgbClr val="114F95"/>
                </a:solidFill>
                <a:latin typeface="微软雅黑" panose="020B0503020204020204" charset="-122"/>
                <a:ea typeface="微软雅黑" panose="020B0503020204020204" charset="-122"/>
                <a:sym typeface="+mn-ea"/>
              </a:rPr>
              <a:t>15</a:t>
            </a:r>
            <a:r>
              <a:rPr lang="zh-CN" altLang="en-US" sz="1400" dirty="0">
                <a:solidFill>
                  <a:srgbClr val="114F95"/>
                </a:solidFill>
                <a:latin typeface="微软雅黑" panose="020B0503020204020204" charset="-122"/>
                <a:ea typeface="微软雅黑" panose="020B0503020204020204" charset="-122"/>
                <a:sym typeface="+mn-ea"/>
              </a:rPr>
              <a:t>行：公务用车购置数（辆）和公务用车保有量（辆）填列使用</a:t>
            </a:r>
            <a:r>
              <a:rPr lang="zh-CN" altLang="en-US" sz="1400" dirty="0">
                <a:solidFill>
                  <a:srgbClr val="FF0000"/>
                </a:solidFill>
                <a:latin typeface="微软雅黑" panose="020B0503020204020204" charset="-122"/>
                <a:ea typeface="微软雅黑" panose="020B0503020204020204" charset="-122"/>
                <a:sym typeface="+mn-ea"/>
              </a:rPr>
              <a:t>财政拨款</a:t>
            </a:r>
            <a:r>
              <a:rPr lang="zh-CN" altLang="en-US" sz="1400" dirty="0">
                <a:solidFill>
                  <a:srgbClr val="114F95"/>
                </a:solidFill>
                <a:latin typeface="微软雅黑" panose="020B0503020204020204" charset="-122"/>
                <a:ea typeface="微软雅黑" panose="020B0503020204020204" charset="-122"/>
                <a:sym typeface="+mn-ea"/>
              </a:rPr>
              <a:t>负担费用所对应的车辆情况。</a:t>
            </a:r>
            <a:endParaRPr lang="en-US" altLang="zh-CN" sz="1400" dirty="0">
              <a:solidFill>
                <a:srgbClr val="114F95"/>
              </a:solidFill>
              <a:latin typeface="微软雅黑" panose="020B0503020204020204" charset="-122"/>
              <a:ea typeface="微软雅黑" panose="020B0503020204020204" charset="-122"/>
              <a:sym typeface="+mn-ea"/>
            </a:endParaRPr>
          </a:p>
          <a:p>
            <a:pPr marL="342900" indent="-342900">
              <a:lnSpc>
                <a:spcPct val="200000"/>
              </a:lnSpc>
              <a:buFont typeface="+mj-lt"/>
              <a:buAutoNum type="arabicPeriod"/>
            </a:pPr>
            <a:r>
              <a:rPr lang="zh-CN" altLang="en-US" sz="1400" dirty="0">
                <a:solidFill>
                  <a:srgbClr val="114F95"/>
                </a:solidFill>
                <a:latin typeface="微软雅黑" panose="020B0503020204020204" charset="-122"/>
                <a:ea typeface="微软雅黑" panose="020B0503020204020204" charset="-122"/>
                <a:sym typeface="+mn-ea"/>
              </a:rPr>
              <a:t>会议费和培训费：财政拨款支出。</a:t>
            </a:r>
            <a:endParaRPr sz="1400" dirty="0">
              <a:solidFill>
                <a:srgbClr val="114F95"/>
              </a:solidFill>
              <a:latin typeface="微软雅黑" panose="020B0503020204020204" charset="-122"/>
              <a:ea typeface="微软雅黑" panose="020B0503020204020204" charset="-122"/>
              <a:sym typeface="+mn-ea"/>
            </a:endParaRPr>
          </a:p>
        </p:txBody>
      </p:sp>
      <p:sp>
        <p:nvSpPr>
          <p:cNvPr id="12" name="TextBox 11"/>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45</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机构运行信息表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（财决附03表）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1640"/>
            <a:chOff x="-78357" y="1484313"/>
            <a:chExt cx="1530391" cy="5777627"/>
          </a:xfrm>
        </p:grpSpPr>
        <p:sp>
          <p:nvSpPr>
            <p:cNvPr id="13" name="矩形 12"/>
            <p:cNvSpPr/>
            <p:nvPr/>
          </p:nvSpPr>
          <p:spPr>
            <a:xfrm>
              <a:off x="-78357" y="1484313"/>
              <a:ext cx="1530391"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06507"/>
              <a:ext cx="1530391"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633220" y="951222"/>
            <a:ext cx="6910070" cy="359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lvl="0" eaLnBrk="1" hangingPunct="1">
              <a:lnSpc>
                <a:spcPct val="200000"/>
              </a:lnSpc>
              <a:spcBef>
                <a:spcPts val="0"/>
              </a:spcBef>
            </a:pPr>
            <a:r>
              <a:rPr lang="zh-CN" altLang="en-US" sz="1400" b="1" dirty="0">
                <a:solidFill>
                  <a:srgbClr val="FF0000"/>
                </a:solidFill>
                <a:latin typeface="微软雅黑" panose="020B0503020204020204" charset="-122"/>
                <a:ea typeface="微软雅黑" panose="020B0503020204020204" charset="-122"/>
                <a:sym typeface="+mn-ea"/>
              </a:rPr>
              <a:t>      右侧相关信息</a:t>
            </a:r>
            <a:endParaRPr lang="zh-CN" altLang="en-US" sz="1400" b="1" dirty="0">
              <a:solidFill>
                <a:srgbClr val="FF0000"/>
              </a:solidFill>
              <a:latin typeface="微软雅黑" panose="020B0503020204020204" charset="-122"/>
              <a:ea typeface="微软雅黑" panose="020B0503020204020204" charset="-122"/>
              <a:sym typeface="+mn-ea"/>
            </a:endParaRPr>
          </a:p>
          <a:p>
            <a:pPr marR="0" lvl="0" indent="-457200" defTabSz="914400" eaLnBrk="1" hangingPunct="1">
              <a:lnSpc>
                <a:spcPct val="200000"/>
              </a:lnSpc>
              <a:spcBef>
                <a:spcPts val="0"/>
              </a:spcBef>
              <a:buClrTx/>
              <a:buSzTx/>
              <a:buFont typeface="+mj-lt"/>
              <a:buAutoNum type="arabicPeriod" startAt="6"/>
            </a:pPr>
            <a:r>
              <a:rPr lang="zh-CN" altLang="en-US" sz="1200" b="1" dirty="0" smtClean="0">
                <a:solidFill>
                  <a:srgbClr val="114F95"/>
                </a:solidFill>
                <a:latin typeface="微软雅黑" panose="020B0503020204020204" charset="-122"/>
                <a:ea typeface="微软雅黑" panose="020B0503020204020204" charset="-122"/>
                <a:sym typeface="+mn-ea"/>
              </a:rPr>
              <a:t>机关</a:t>
            </a:r>
            <a:r>
              <a:rPr lang="zh-CN" altLang="en-US" sz="1200" b="1" dirty="0">
                <a:solidFill>
                  <a:srgbClr val="114F95"/>
                </a:solidFill>
                <a:latin typeface="微软雅黑" panose="020B0503020204020204" charset="-122"/>
                <a:ea typeface="微软雅黑" panose="020B0503020204020204" charset="-122"/>
                <a:sym typeface="+mn-ea"/>
              </a:rPr>
              <a:t>运行经费：</a:t>
            </a:r>
            <a:r>
              <a:rPr lang="zh-CN" altLang="en-US" sz="1200" dirty="0">
                <a:solidFill>
                  <a:srgbClr val="114F95"/>
                </a:solidFill>
                <a:latin typeface="微软雅黑" panose="020B0503020204020204" charset="-122"/>
                <a:ea typeface="微软雅黑" panose="020B0503020204020204" charset="-122"/>
                <a:sym typeface="+mn-ea"/>
              </a:rPr>
              <a:t>填列</a:t>
            </a:r>
            <a:r>
              <a:rPr lang="zh-CN" altLang="en-US" sz="1200" dirty="0">
                <a:solidFill>
                  <a:srgbClr val="FF0000"/>
                </a:solidFill>
                <a:latin typeface="微软雅黑" panose="020B0503020204020204" charset="-122"/>
                <a:ea typeface="微软雅黑" panose="020B0503020204020204" charset="-122"/>
                <a:sym typeface="+mn-ea"/>
              </a:rPr>
              <a:t>行政单位</a:t>
            </a:r>
            <a:r>
              <a:rPr lang="zh-CN" altLang="en-US" sz="1200" dirty="0">
                <a:solidFill>
                  <a:srgbClr val="114F95"/>
                </a:solidFill>
                <a:latin typeface="微软雅黑" panose="020B0503020204020204" charset="-122"/>
                <a:ea typeface="微软雅黑" panose="020B0503020204020204" charset="-122"/>
                <a:sym typeface="+mn-ea"/>
              </a:rPr>
              <a:t>和</a:t>
            </a:r>
            <a:r>
              <a:rPr lang="zh-CN" altLang="en-US" sz="1200" dirty="0">
                <a:solidFill>
                  <a:srgbClr val="FF0000"/>
                </a:solidFill>
                <a:latin typeface="微软雅黑" panose="020B0503020204020204" charset="-122"/>
                <a:ea typeface="微软雅黑" panose="020B0503020204020204" charset="-122"/>
                <a:sym typeface="+mn-ea"/>
              </a:rPr>
              <a:t>参公事业单位</a:t>
            </a:r>
            <a:r>
              <a:rPr lang="zh-CN" altLang="en-US" sz="1200" dirty="0">
                <a:solidFill>
                  <a:srgbClr val="114F95"/>
                </a:solidFill>
                <a:latin typeface="微软雅黑" panose="020B0503020204020204" charset="-122"/>
                <a:ea typeface="微软雅黑" panose="020B0503020204020204" charset="-122"/>
                <a:sym typeface="+mn-ea"/>
              </a:rPr>
              <a:t>使用</a:t>
            </a:r>
            <a:r>
              <a:rPr lang="zh-CN" altLang="en-US" sz="1200" dirty="0">
                <a:solidFill>
                  <a:srgbClr val="FF0000"/>
                </a:solidFill>
                <a:latin typeface="微软雅黑" panose="020B0503020204020204" charset="-122"/>
                <a:ea typeface="微软雅黑" panose="020B0503020204020204" charset="-122"/>
                <a:sym typeface="+mn-ea"/>
              </a:rPr>
              <a:t>财政拨款</a:t>
            </a:r>
            <a:r>
              <a:rPr lang="zh-CN" altLang="en-US" sz="1200" dirty="0">
                <a:solidFill>
                  <a:srgbClr val="114F95"/>
                </a:solidFill>
                <a:latin typeface="微软雅黑" panose="020B0503020204020204" charset="-122"/>
                <a:ea typeface="微软雅黑" panose="020B0503020204020204" charset="-122"/>
                <a:sym typeface="+mn-ea"/>
              </a:rPr>
              <a:t>安排的基本支出中的日常公用经费支出（同</a:t>
            </a:r>
            <a:r>
              <a:rPr lang="en-US" altLang="zh-CN" sz="1200" dirty="0">
                <a:solidFill>
                  <a:srgbClr val="114F95"/>
                </a:solidFill>
                <a:latin typeface="微软雅黑" panose="020B0503020204020204" charset="-122"/>
                <a:ea typeface="微软雅黑" panose="020B0503020204020204" charset="-122"/>
                <a:sym typeface="+mn-ea"/>
              </a:rPr>
              <a:t>Z07</a:t>
            </a:r>
            <a:r>
              <a:rPr lang="zh-CN" altLang="en-US" sz="1200" dirty="0">
                <a:solidFill>
                  <a:srgbClr val="114F95"/>
                </a:solidFill>
                <a:latin typeface="微软雅黑" panose="020B0503020204020204" charset="-122"/>
                <a:ea typeface="微软雅黑" panose="020B0503020204020204" charset="-122"/>
                <a:sym typeface="+mn-ea"/>
              </a:rPr>
              <a:t>表</a:t>
            </a:r>
            <a:r>
              <a:rPr lang="en-US" altLang="zh-CN" sz="1200" dirty="0">
                <a:solidFill>
                  <a:srgbClr val="114F95"/>
                </a:solidFill>
                <a:latin typeface="微软雅黑" panose="020B0503020204020204" charset="-122"/>
                <a:ea typeface="微软雅黑" panose="020B0503020204020204" charset="-122"/>
                <a:sym typeface="+mn-ea"/>
              </a:rPr>
              <a:t>1</a:t>
            </a:r>
            <a:r>
              <a:rPr lang="zh-CN" altLang="en-US" sz="1200" dirty="0">
                <a:solidFill>
                  <a:srgbClr val="114F95"/>
                </a:solidFill>
                <a:latin typeface="微软雅黑" panose="020B0503020204020204" charset="-122"/>
                <a:ea typeface="微软雅黑" panose="020B0503020204020204" charset="-122"/>
                <a:sym typeface="+mn-ea"/>
              </a:rPr>
              <a:t>行</a:t>
            </a:r>
            <a:r>
              <a:rPr lang="en-US" altLang="zh-CN" sz="1200" dirty="0">
                <a:solidFill>
                  <a:srgbClr val="114F95"/>
                </a:solidFill>
                <a:latin typeface="微软雅黑" panose="020B0503020204020204" charset="-122"/>
                <a:ea typeface="微软雅黑" panose="020B0503020204020204" charset="-122"/>
                <a:sym typeface="+mn-ea"/>
              </a:rPr>
              <a:t>10</a:t>
            </a:r>
            <a:r>
              <a:rPr lang="zh-CN" altLang="en-US" sz="1200" dirty="0">
                <a:solidFill>
                  <a:srgbClr val="114F95"/>
                </a:solidFill>
                <a:latin typeface="微软雅黑" panose="020B0503020204020204" charset="-122"/>
                <a:ea typeface="微软雅黑" panose="020B0503020204020204" charset="-122"/>
                <a:sym typeface="+mn-ea"/>
              </a:rPr>
              <a:t>栏</a:t>
            </a:r>
            <a:r>
              <a:rPr lang="en-US" altLang="zh-CN" sz="1200" dirty="0">
                <a:solidFill>
                  <a:srgbClr val="114F95"/>
                </a:solidFill>
                <a:latin typeface="微软雅黑" panose="020B0503020204020204" charset="-122"/>
                <a:ea typeface="微软雅黑" panose="020B0503020204020204" charset="-122"/>
                <a:sym typeface="+mn-ea"/>
              </a:rPr>
              <a:t>+Z09</a:t>
            </a:r>
            <a:r>
              <a:rPr lang="zh-CN" altLang="en-US" sz="1200" dirty="0">
                <a:solidFill>
                  <a:srgbClr val="114F95"/>
                </a:solidFill>
                <a:latin typeface="微软雅黑" panose="020B0503020204020204" charset="-122"/>
                <a:ea typeface="微软雅黑" panose="020B0503020204020204" charset="-122"/>
                <a:sym typeface="+mn-ea"/>
              </a:rPr>
              <a:t>表</a:t>
            </a:r>
            <a:r>
              <a:rPr lang="en-US" altLang="zh-CN" sz="1200" dirty="0">
                <a:solidFill>
                  <a:srgbClr val="114F95"/>
                </a:solidFill>
                <a:latin typeface="微软雅黑" panose="020B0503020204020204" charset="-122"/>
                <a:ea typeface="微软雅黑" panose="020B0503020204020204" charset="-122"/>
                <a:sym typeface="+mn-ea"/>
              </a:rPr>
              <a:t>1</a:t>
            </a:r>
            <a:r>
              <a:rPr lang="zh-CN" altLang="en-US" sz="1200" dirty="0">
                <a:solidFill>
                  <a:srgbClr val="114F95"/>
                </a:solidFill>
                <a:latin typeface="微软雅黑" panose="020B0503020204020204" charset="-122"/>
                <a:ea typeface="微软雅黑" panose="020B0503020204020204" charset="-122"/>
                <a:sym typeface="+mn-ea"/>
              </a:rPr>
              <a:t>行</a:t>
            </a:r>
            <a:r>
              <a:rPr lang="en-US" altLang="zh-CN" sz="1200" dirty="0">
                <a:solidFill>
                  <a:srgbClr val="114F95"/>
                </a:solidFill>
                <a:latin typeface="微软雅黑" panose="020B0503020204020204" charset="-122"/>
                <a:ea typeface="微软雅黑" panose="020B0503020204020204" charset="-122"/>
                <a:sym typeface="+mn-ea"/>
              </a:rPr>
              <a:t>10</a:t>
            </a:r>
            <a:r>
              <a:rPr lang="zh-CN" altLang="en-US" sz="1200" dirty="0">
                <a:solidFill>
                  <a:srgbClr val="114F95"/>
                </a:solidFill>
                <a:latin typeface="微软雅黑" panose="020B0503020204020204" charset="-122"/>
                <a:ea typeface="微软雅黑" panose="020B0503020204020204" charset="-122"/>
                <a:sym typeface="+mn-ea"/>
              </a:rPr>
              <a:t>栏）。</a:t>
            </a:r>
            <a:endParaRPr lang="en-US" altLang="zh-CN" sz="1200" dirty="0">
              <a:solidFill>
                <a:srgbClr val="114F95"/>
              </a:solidFill>
              <a:latin typeface="微软雅黑" panose="020B0503020204020204" charset="-122"/>
              <a:ea typeface="微软雅黑" panose="020B0503020204020204" charset="-122"/>
              <a:sym typeface="+mn-ea"/>
            </a:endParaRPr>
          </a:p>
          <a:p>
            <a:pPr lvl="0" indent="-457200" eaLnBrk="1" hangingPunct="1">
              <a:lnSpc>
                <a:spcPct val="200000"/>
              </a:lnSpc>
              <a:spcBef>
                <a:spcPts val="0"/>
              </a:spcBef>
              <a:buFont typeface="+mj-lt"/>
              <a:buAutoNum type="arabicPeriod" startAt="6"/>
            </a:pPr>
            <a:r>
              <a:rPr lang="zh-CN" altLang="en-US" sz="1200" b="1" dirty="0" smtClean="0">
                <a:solidFill>
                  <a:srgbClr val="114F95"/>
                </a:solidFill>
                <a:latin typeface="微软雅黑" panose="020B0503020204020204" charset="-122"/>
                <a:ea typeface="微软雅黑" panose="020B0503020204020204" charset="-122"/>
                <a:sym typeface="+mn-ea"/>
              </a:rPr>
              <a:t>资产</a:t>
            </a:r>
            <a:r>
              <a:rPr lang="zh-CN" altLang="en-US" sz="1200" b="1" dirty="0">
                <a:solidFill>
                  <a:srgbClr val="114F95"/>
                </a:solidFill>
                <a:latin typeface="微软雅黑" panose="020B0503020204020204" charset="-122"/>
                <a:ea typeface="微软雅黑" panose="020B0503020204020204" charset="-122"/>
                <a:sym typeface="+mn-ea"/>
              </a:rPr>
              <a:t>信息：</a:t>
            </a:r>
            <a:endParaRPr lang="en-US" altLang="zh-CN" sz="1200" b="1" dirty="0">
              <a:solidFill>
                <a:srgbClr val="114F95"/>
              </a:solidFill>
              <a:latin typeface="微软雅黑" panose="020B0503020204020204" charset="-122"/>
              <a:ea typeface="微软雅黑" panose="020B0503020204020204" charset="-122"/>
              <a:sym typeface="+mn-ea"/>
            </a:endParaRPr>
          </a:p>
          <a:p>
            <a:pPr marL="685800" lvl="1" indent="-228600" eaLnBrk="1" hangingPunct="1">
              <a:lnSpc>
                <a:spcPct val="200000"/>
              </a:lnSpc>
              <a:spcBef>
                <a:spcPts val="0"/>
              </a:spcBef>
              <a:buFont typeface="+mj-ea"/>
              <a:buAutoNum type="circleNumDbPlain"/>
            </a:pPr>
            <a:r>
              <a:rPr lang="zh-CN" altLang="en-US" sz="1200" dirty="0" smtClean="0">
                <a:solidFill>
                  <a:srgbClr val="114F95"/>
                </a:solidFill>
                <a:latin typeface="微软雅黑" panose="020B0503020204020204" charset="-122"/>
                <a:ea typeface="微软雅黑" panose="020B0503020204020204" charset="-122"/>
                <a:sym typeface="+mn-ea"/>
              </a:rPr>
              <a:t>车辆</a:t>
            </a:r>
            <a:r>
              <a:rPr lang="zh-CN" altLang="en-US" sz="1200" dirty="0">
                <a:solidFill>
                  <a:srgbClr val="114F95"/>
                </a:solidFill>
                <a:latin typeface="微软雅黑" panose="020B0503020204020204" charset="-122"/>
                <a:ea typeface="微软雅黑" panose="020B0503020204020204" charset="-122"/>
                <a:sym typeface="+mn-ea"/>
              </a:rPr>
              <a:t>数</a:t>
            </a:r>
            <a:r>
              <a:rPr lang="zh-CN" altLang="en-US" sz="1200" dirty="0" smtClean="0">
                <a:solidFill>
                  <a:srgbClr val="114F95"/>
                </a:solidFill>
                <a:latin typeface="微软雅黑" panose="020B0503020204020204" charset="-122"/>
                <a:ea typeface="微软雅黑" panose="020B0503020204020204" charset="-122"/>
                <a:sym typeface="+mn-ea"/>
              </a:rPr>
              <a:t>：</a:t>
            </a:r>
            <a:endParaRPr lang="en-US" altLang="zh-CN" sz="1200" dirty="0">
              <a:solidFill>
                <a:srgbClr val="114F95"/>
              </a:solidFill>
              <a:latin typeface="微软雅黑" panose="020B0503020204020204" charset="-122"/>
              <a:ea typeface="微软雅黑" panose="020B0503020204020204" charset="-122"/>
              <a:sym typeface="+mn-ea"/>
            </a:endParaRPr>
          </a:p>
          <a:p>
            <a:pPr marL="1200150" lvl="2" indent="-285750" eaLnBrk="1" hangingPunct="1">
              <a:lnSpc>
                <a:spcPct val="200000"/>
              </a:lnSpc>
              <a:spcBef>
                <a:spcPts val="0"/>
              </a:spcBef>
              <a:buFont typeface="+mj-lt"/>
              <a:buAutoNum type="romanUcPeriod"/>
            </a:pPr>
            <a:r>
              <a:rPr lang="en-US" altLang="zh-CN" sz="1200" dirty="0" smtClean="0">
                <a:solidFill>
                  <a:srgbClr val="114F95"/>
                </a:solidFill>
                <a:latin typeface="微软雅黑" panose="020B0503020204020204" charset="-122"/>
                <a:ea typeface="微软雅黑" panose="020B0503020204020204" charset="-122"/>
                <a:sym typeface="+mn-ea"/>
              </a:rPr>
              <a:t>29</a:t>
            </a:r>
            <a:r>
              <a:rPr lang="zh-CN" altLang="en-US" sz="1200" dirty="0" smtClean="0">
                <a:solidFill>
                  <a:srgbClr val="114F95"/>
                </a:solidFill>
                <a:latin typeface="微软雅黑" panose="020B0503020204020204" charset="-122"/>
                <a:ea typeface="微软雅黑" panose="020B0503020204020204" charset="-122"/>
                <a:sym typeface="+mn-ea"/>
              </a:rPr>
              <a:t>行</a:t>
            </a:r>
            <a:r>
              <a:rPr lang="zh-CN" altLang="en-US" sz="1200" dirty="0">
                <a:solidFill>
                  <a:srgbClr val="114F95"/>
                </a:solidFill>
                <a:latin typeface="微软雅黑" panose="020B0503020204020204" charset="-122"/>
                <a:ea typeface="微软雅黑" panose="020B0503020204020204" charset="-122"/>
                <a:sym typeface="+mn-ea"/>
              </a:rPr>
              <a:t>等于</a:t>
            </a:r>
            <a:r>
              <a:rPr lang="en-US" altLang="zh-CN" sz="1200" dirty="0">
                <a:solidFill>
                  <a:srgbClr val="114F95"/>
                </a:solidFill>
                <a:latin typeface="微软雅黑" panose="020B0503020204020204" charset="-122"/>
                <a:ea typeface="微软雅黑" panose="020B0503020204020204" charset="-122"/>
                <a:sym typeface="+mn-ea"/>
              </a:rPr>
              <a:t>F01</a:t>
            </a:r>
            <a:r>
              <a:rPr lang="zh-CN" altLang="en-US" sz="1200" dirty="0">
                <a:solidFill>
                  <a:srgbClr val="114F95"/>
                </a:solidFill>
                <a:latin typeface="微软雅黑" panose="020B0503020204020204" charset="-122"/>
                <a:ea typeface="微软雅黑" panose="020B0503020204020204" charset="-122"/>
                <a:sym typeface="+mn-ea"/>
              </a:rPr>
              <a:t>表的</a:t>
            </a:r>
            <a:r>
              <a:rPr lang="en-US" altLang="zh-CN" sz="1200" dirty="0">
                <a:solidFill>
                  <a:srgbClr val="114F95"/>
                </a:solidFill>
                <a:latin typeface="微软雅黑" panose="020B0503020204020204" charset="-122"/>
                <a:ea typeface="微软雅黑" panose="020B0503020204020204" charset="-122"/>
                <a:sym typeface="+mn-ea"/>
              </a:rPr>
              <a:t>11</a:t>
            </a:r>
            <a:r>
              <a:rPr lang="zh-CN" altLang="en-US" sz="1200" dirty="0">
                <a:solidFill>
                  <a:srgbClr val="114F95"/>
                </a:solidFill>
                <a:latin typeface="微软雅黑" panose="020B0503020204020204" charset="-122"/>
                <a:ea typeface="微软雅黑" panose="020B0503020204020204" charset="-122"/>
                <a:sym typeface="+mn-ea"/>
              </a:rPr>
              <a:t>行</a:t>
            </a:r>
            <a:r>
              <a:rPr lang="en-US" altLang="zh-CN" sz="1200" dirty="0">
                <a:solidFill>
                  <a:srgbClr val="114F95"/>
                </a:solidFill>
                <a:latin typeface="微软雅黑" panose="020B0503020204020204" charset="-122"/>
                <a:ea typeface="微软雅黑" panose="020B0503020204020204" charset="-122"/>
                <a:sym typeface="+mn-ea"/>
              </a:rPr>
              <a:t>3</a:t>
            </a:r>
            <a:r>
              <a:rPr lang="zh-CN" altLang="en-US" sz="1200" dirty="0">
                <a:solidFill>
                  <a:srgbClr val="114F95"/>
                </a:solidFill>
                <a:latin typeface="微软雅黑" panose="020B0503020204020204" charset="-122"/>
                <a:ea typeface="微软雅黑" panose="020B0503020204020204" charset="-122"/>
                <a:sym typeface="+mn-ea"/>
              </a:rPr>
              <a:t>栏</a:t>
            </a:r>
            <a:r>
              <a:rPr lang="zh-CN" altLang="en-US" sz="1200" dirty="0" smtClean="0">
                <a:solidFill>
                  <a:srgbClr val="114F95"/>
                </a:solidFill>
                <a:latin typeface="微软雅黑" panose="020B0503020204020204" charset="-122"/>
                <a:ea typeface="微软雅黑" panose="020B0503020204020204" charset="-122"/>
                <a:sym typeface="+mn-ea"/>
              </a:rPr>
              <a:t>；</a:t>
            </a:r>
            <a:endParaRPr lang="en-US" altLang="zh-CN" sz="1200" dirty="0">
              <a:solidFill>
                <a:srgbClr val="114F95"/>
              </a:solidFill>
              <a:latin typeface="微软雅黑" panose="020B0503020204020204" charset="-122"/>
              <a:ea typeface="微软雅黑" panose="020B0503020204020204" charset="-122"/>
              <a:sym typeface="+mn-ea"/>
            </a:endParaRPr>
          </a:p>
          <a:p>
            <a:pPr marL="1200150" lvl="2" indent="-285750" eaLnBrk="1" hangingPunct="1">
              <a:lnSpc>
                <a:spcPct val="200000"/>
              </a:lnSpc>
              <a:spcBef>
                <a:spcPts val="0"/>
              </a:spcBef>
              <a:buFont typeface="+mj-lt"/>
              <a:buAutoNum type="romanUcPeriod"/>
            </a:pPr>
            <a:r>
              <a:rPr lang="zh-CN" altLang="en-US" sz="1200" dirty="0" smtClean="0">
                <a:solidFill>
                  <a:srgbClr val="FF0000"/>
                </a:solidFill>
                <a:latin typeface="微软雅黑" panose="020B0503020204020204" charset="-122"/>
                <a:ea typeface="微软雅黑" panose="020B0503020204020204" charset="-122"/>
                <a:sym typeface="+mn-ea"/>
              </a:rPr>
              <a:t>不</a:t>
            </a:r>
            <a:r>
              <a:rPr lang="zh-CN" altLang="en-US" sz="1200" dirty="0">
                <a:solidFill>
                  <a:srgbClr val="FF0000"/>
                </a:solidFill>
                <a:latin typeface="微软雅黑" panose="020B0503020204020204" charset="-122"/>
                <a:ea typeface="微软雅黑" panose="020B0503020204020204" charset="-122"/>
                <a:sym typeface="+mn-ea"/>
              </a:rPr>
              <a:t>含</a:t>
            </a:r>
            <a:r>
              <a:rPr lang="zh-CN" altLang="en-US" sz="1200" dirty="0">
                <a:solidFill>
                  <a:srgbClr val="114F95"/>
                </a:solidFill>
                <a:latin typeface="微软雅黑" panose="020B0503020204020204" charset="-122"/>
                <a:ea typeface="微软雅黑" panose="020B0503020204020204" charset="-122"/>
                <a:sym typeface="+mn-ea"/>
              </a:rPr>
              <a:t>摩托车、电动自行车、轮椅车、非机动车辆等</a:t>
            </a:r>
            <a:r>
              <a:rPr lang="zh-CN" altLang="en-US" sz="1200" dirty="0" smtClean="0">
                <a:solidFill>
                  <a:srgbClr val="114F95"/>
                </a:solidFill>
                <a:latin typeface="微软雅黑" panose="020B0503020204020204" charset="-122"/>
                <a:ea typeface="微软雅黑" panose="020B0503020204020204" charset="-122"/>
                <a:sym typeface="+mn-ea"/>
              </a:rPr>
              <a:t>；</a:t>
            </a:r>
            <a:endParaRPr lang="en-US" altLang="zh-CN" sz="1200" dirty="0">
              <a:solidFill>
                <a:srgbClr val="114F95"/>
              </a:solidFill>
              <a:latin typeface="微软雅黑" panose="020B0503020204020204" charset="-122"/>
              <a:ea typeface="微软雅黑" panose="020B0503020204020204" charset="-122"/>
              <a:sym typeface="+mn-ea"/>
            </a:endParaRPr>
          </a:p>
          <a:p>
            <a:pPr marL="1200150" lvl="2" indent="-285750" eaLnBrk="1" hangingPunct="1">
              <a:lnSpc>
                <a:spcPct val="200000"/>
              </a:lnSpc>
              <a:spcBef>
                <a:spcPts val="0"/>
              </a:spcBef>
              <a:buFont typeface="+mj-lt"/>
              <a:buAutoNum type="romanUcPeriod"/>
            </a:pPr>
            <a:r>
              <a:rPr lang="zh-CN" altLang="en-US" sz="1200" dirty="0" smtClean="0">
                <a:solidFill>
                  <a:srgbClr val="114F95"/>
                </a:solidFill>
                <a:latin typeface="微软雅黑" panose="020B0503020204020204" charset="-122"/>
                <a:ea typeface="微软雅黑" panose="020B0503020204020204" charset="-122"/>
                <a:sym typeface="+mn-ea"/>
              </a:rPr>
              <a:t>与</a:t>
            </a:r>
            <a:r>
              <a:rPr lang="zh-CN" altLang="en-US" sz="1200" dirty="0">
                <a:solidFill>
                  <a:srgbClr val="114F95"/>
                </a:solidFill>
                <a:latin typeface="微软雅黑" panose="020B0503020204020204" charset="-122"/>
                <a:ea typeface="微软雅黑" panose="020B0503020204020204" charset="-122"/>
                <a:sym typeface="+mn-ea"/>
              </a:rPr>
              <a:t>资产系统一致。</a:t>
            </a:r>
            <a:endParaRPr lang="en-US" altLang="zh-CN" sz="1200" dirty="0">
              <a:solidFill>
                <a:srgbClr val="114F95"/>
              </a:solidFill>
              <a:latin typeface="微软雅黑" panose="020B0503020204020204" charset="-122"/>
              <a:ea typeface="微软雅黑" panose="020B0503020204020204" charset="-122"/>
              <a:sym typeface="+mn-ea"/>
            </a:endParaRPr>
          </a:p>
          <a:p>
            <a:pPr marL="685800" lvl="1" indent="-228600" eaLnBrk="1" hangingPunct="1">
              <a:lnSpc>
                <a:spcPct val="200000"/>
              </a:lnSpc>
              <a:spcBef>
                <a:spcPts val="0"/>
              </a:spcBef>
              <a:buFont typeface="+mj-ea"/>
              <a:buAutoNum type="circleNumDbPlain"/>
            </a:pPr>
            <a:r>
              <a:rPr lang="zh-CN" altLang="en-US" sz="1200" dirty="0" smtClean="0">
                <a:solidFill>
                  <a:srgbClr val="114F95"/>
                </a:solidFill>
                <a:latin typeface="微软雅黑" panose="020B0503020204020204" charset="-122"/>
                <a:ea typeface="微软雅黑" panose="020B0503020204020204" charset="-122"/>
                <a:sym typeface="+mn-ea"/>
              </a:rPr>
              <a:t>单价</a:t>
            </a:r>
            <a:r>
              <a:rPr lang="en-US" altLang="zh-CN" sz="1200" dirty="0">
                <a:solidFill>
                  <a:srgbClr val="114F95"/>
                </a:solidFill>
                <a:latin typeface="微软雅黑" panose="020B0503020204020204" charset="-122"/>
                <a:ea typeface="微软雅黑" panose="020B0503020204020204" charset="-122"/>
                <a:sym typeface="+mn-ea"/>
              </a:rPr>
              <a:t>100</a:t>
            </a:r>
            <a:r>
              <a:rPr lang="zh-CN" altLang="en-US" sz="1200" dirty="0">
                <a:solidFill>
                  <a:srgbClr val="114F95"/>
                </a:solidFill>
                <a:latin typeface="微软雅黑" panose="020B0503020204020204" charset="-122"/>
                <a:ea typeface="微软雅黑" panose="020B0503020204020204" charset="-122"/>
                <a:sym typeface="+mn-ea"/>
              </a:rPr>
              <a:t>万元以上设备数量（台</a:t>
            </a:r>
            <a:r>
              <a:rPr lang="en-US" altLang="zh-CN" sz="1200" dirty="0">
                <a:solidFill>
                  <a:srgbClr val="114F95"/>
                </a:solidFill>
                <a:latin typeface="微软雅黑" panose="020B0503020204020204" charset="-122"/>
                <a:ea typeface="微软雅黑" panose="020B0503020204020204" charset="-122"/>
                <a:sym typeface="+mn-ea"/>
              </a:rPr>
              <a:t>/</a:t>
            </a:r>
            <a:r>
              <a:rPr lang="zh-CN" altLang="en-US" sz="1200" dirty="0">
                <a:solidFill>
                  <a:srgbClr val="114F95"/>
                </a:solidFill>
                <a:latin typeface="微软雅黑" panose="020B0503020204020204" charset="-122"/>
                <a:ea typeface="微软雅黑" panose="020B0503020204020204" charset="-122"/>
                <a:sym typeface="+mn-ea"/>
              </a:rPr>
              <a:t>套）：不漏填，与资产系统一致</a:t>
            </a:r>
            <a:endParaRPr lang="en-US" altLang="zh-CN" sz="1200" dirty="0">
              <a:solidFill>
                <a:srgbClr val="114F95"/>
              </a:solidFill>
              <a:latin typeface="微软雅黑" panose="020B0503020204020204" charset="-122"/>
              <a:ea typeface="微软雅黑" panose="020B0503020204020204" charset="-122"/>
            </a:endParaRPr>
          </a:p>
        </p:txBody>
      </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47</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sz="1800" b="1" dirty="0" err="1">
                <a:latin typeface="方正小标宋_GBK" panose="02000000000000000000" charset="-122"/>
                <a:ea typeface="方正小标宋_GBK" panose="02000000000000000000" charset="-122"/>
                <a:sym typeface="+mn-ea"/>
              </a:rPr>
              <a:t>机构运行信息表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（财决附03表）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dirty="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1640"/>
            <a:chOff x="-78357" y="1484313"/>
            <a:chExt cx="1530391" cy="5777627"/>
          </a:xfrm>
        </p:grpSpPr>
        <p:sp>
          <p:nvSpPr>
            <p:cNvPr id="13" name="矩形 12"/>
            <p:cNvSpPr/>
            <p:nvPr/>
          </p:nvSpPr>
          <p:spPr>
            <a:xfrm>
              <a:off x="-78357" y="1484313"/>
              <a:ext cx="1530391"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06507"/>
              <a:ext cx="1530391"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633220" y="951222"/>
            <a:ext cx="6910070" cy="359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lvl="0" eaLnBrk="1" hangingPunct="1">
              <a:lnSpc>
                <a:spcPct val="200000"/>
              </a:lnSpc>
              <a:spcBef>
                <a:spcPts val="0"/>
              </a:spcBef>
            </a:pPr>
            <a:r>
              <a:rPr lang="zh-CN" altLang="en-US" sz="1400" b="1" dirty="0">
                <a:solidFill>
                  <a:srgbClr val="FF0000"/>
                </a:solidFill>
                <a:latin typeface="微软雅黑" panose="020B0503020204020204" charset="-122"/>
                <a:ea typeface="微软雅黑" panose="020B0503020204020204" charset="-122"/>
                <a:sym typeface="+mn-ea"/>
              </a:rPr>
              <a:t>      右侧相关信息</a:t>
            </a:r>
            <a:endParaRPr lang="zh-CN" altLang="en-US" sz="1400" b="1" dirty="0">
              <a:solidFill>
                <a:srgbClr val="FF0000"/>
              </a:solidFill>
              <a:latin typeface="微软雅黑" panose="020B0503020204020204" charset="-122"/>
              <a:ea typeface="微软雅黑" panose="020B0503020204020204" charset="-122"/>
              <a:sym typeface="+mn-ea"/>
            </a:endParaRPr>
          </a:p>
          <a:p>
            <a:pPr indent="-457200" eaLnBrk="1" hangingPunct="1">
              <a:lnSpc>
                <a:spcPct val="200000"/>
              </a:lnSpc>
              <a:spcBef>
                <a:spcPts val="0"/>
              </a:spcBef>
              <a:buFont typeface="+mj-lt"/>
              <a:buAutoNum type="arabicPeriod" startAt="8"/>
            </a:pPr>
            <a:r>
              <a:rPr lang="zh-CN" altLang="en-US" sz="1200" b="1" dirty="0" smtClean="0">
                <a:solidFill>
                  <a:srgbClr val="114F95"/>
                </a:solidFill>
                <a:latin typeface="微软雅黑" panose="020B0503020204020204" charset="-122"/>
                <a:ea typeface="微软雅黑" panose="020B0503020204020204" charset="-122"/>
                <a:sym typeface="+mn-ea"/>
              </a:rPr>
              <a:t>政府</a:t>
            </a:r>
            <a:r>
              <a:rPr lang="zh-CN" altLang="en-US" sz="1200" b="1" dirty="0">
                <a:solidFill>
                  <a:srgbClr val="114F95"/>
                </a:solidFill>
                <a:latin typeface="微软雅黑" panose="020B0503020204020204" charset="-122"/>
                <a:ea typeface="微软雅黑" panose="020B0503020204020204" charset="-122"/>
                <a:sym typeface="+mn-ea"/>
              </a:rPr>
              <a:t>采购支出信息：</a:t>
            </a:r>
            <a:endParaRPr lang="en-US" altLang="zh-CN" sz="1200" b="1"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zh-CN" altLang="en-US" sz="1200" dirty="0" smtClean="0">
                <a:solidFill>
                  <a:srgbClr val="114F95"/>
                </a:solidFill>
                <a:latin typeface="微软雅黑" panose="020B0503020204020204" charset="-122"/>
                <a:ea typeface="微软雅黑" panose="020B0503020204020204" charset="-122"/>
                <a:sym typeface="+mn-ea"/>
              </a:rPr>
              <a:t>填</a:t>
            </a:r>
            <a:r>
              <a:rPr lang="zh-CN" altLang="en-US" sz="1200" dirty="0">
                <a:solidFill>
                  <a:srgbClr val="114F95"/>
                </a:solidFill>
                <a:latin typeface="微软雅黑" panose="020B0503020204020204" charset="-122"/>
                <a:ea typeface="微软雅黑" panose="020B0503020204020204" charset="-122"/>
                <a:sym typeface="+mn-ea"/>
              </a:rPr>
              <a:t>列单位纳入部门预算范围的各项政府采购支出情况，</a:t>
            </a:r>
            <a:r>
              <a:rPr lang="zh-CN" altLang="en-US" sz="1200" dirty="0">
                <a:solidFill>
                  <a:srgbClr val="FF0000"/>
                </a:solidFill>
                <a:latin typeface="微软雅黑" panose="020B0503020204020204" charset="-122"/>
                <a:ea typeface="微软雅黑" panose="020B0503020204020204" charset="-122"/>
                <a:sym typeface="+mn-ea"/>
              </a:rPr>
              <a:t>数据从政府采购信息相关统计报表中提取</a:t>
            </a:r>
            <a:r>
              <a:rPr lang="zh-CN" altLang="en-US" sz="1200" dirty="0">
                <a:solidFill>
                  <a:srgbClr val="114F95"/>
                </a:solidFill>
                <a:latin typeface="微软雅黑" panose="020B0503020204020204" charset="-122"/>
                <a:ea typeface="微软雅黑" panose="020B0503020204020204" charset="-122"/>
                <a:sym typeface="+mn-ea"/>
              </a:rPr>
              <a:t>。（</a:t>
            </a:r>
            <a:r>
              <a:rPr lang="en-US" altLang="zh-CN" sz="1200" dirty="0">
                <a:solidFill>
                  <a:srgbClr val="114F95"/>
                </a:solidFill>
                <a:latin typeface="微软雅黑" panose="020B0503020204020204" charset="-122"/>
                <a:ea typeface="微软雅黑" panose="020B0503020204020204" charset="-122"/>
                <a:sym typeface="+mn-ea"/>
              </a:rPr>
              <a:t> 40</a:t>
            </a:r>
            <a:r>
              <a:rPr lang="zh-CN" altLang="en-US" sz="1200" dirty="0">
                <a:solidFill>
                  <a:srgbClr val="114F95"/>
                </a:solidFill>
                <a:latin typeface="微软雅黑" panose="020B0503020204020204" charset="-122"/>
                <a:ea typeface="微软雅黑" panose="020B0503020204020204" charset="-122"/>
                <a:sym typeface="+mn-ea"/>
              </a:rPr>
              <a:t>行</a:t>
            </a:r>
            <a:r>
              <a:rPr lang="en-US" altLang="zh-CN" sz="1200" dirty="0">
                <a:solidFill>
                  <a:srgbClr val="114F95"/>
                </a:solidFill>
                <a:latin typeface="微软雅黑" panose="020B0503020204020204" charset="-122"/>
                <a:ea typeface="微软雅黑" panose="020B0503020204020204" charset="-122"/>
                <a:sym typeface="+mn-ea"/>
              </a:rPr>
              <a:t>&gt;=44</a:t>
            </a:r>
            <a:r>
              <a:rPr lang="zh-CN" altLang="en-US" sz="1200" dirty="0">
                <a:solidFill>
                  <a:srgbClr val="114F95"/>
                </a:solidFill>
                <a:latin typeface="微软雅黑" panose="020B0503020204020204" charset="-122"/>
                <a:ea typeface="微软雅黑" panose="020B0503020204020204" charset="-122"/>
                <a:sym typeface="+mn-ea"/>
              </a:rPr>
              <a:t>行）</a:t>
            </a:r>
            <a:endParaRPr lang="en-US" altLang="zh-CN" sz="1200" dirty="0">
              <a:solidFill>
                <a:srgbClr val="114F95"/>
              </a:solidFill>
              <a:latin typeface="微软雅黑" panose="020B0503020204020204" charset="-122"/>
              <a:ea typeface="微软雅黑" panose="020B0503020204020204" charset="-122"/>
              <a:sym typeface="+mn-ea"/>
            </a:endParaRPr>
          </a:p>
          <a:p>
            <a:pPr indent="-457200" eaLnBrk="1" hangingPunct="1">
              <a:lnSpc>
                <a:spcPct val="200000"/>
              </a:lnSpc>
              <a:spcBef>
                <a:spcPts val="0"/>
              </a:spcBef>
              <a:buFont typeface="+mj-lt"/>
              <a:buAutoNum type="arabicPeriod" startAt="9"/>
            </a:pPr>
            <a:r>
              <a:rPr lang="zh-CN" altLang="en-US" sz="1200" b="1" dirty="0" smtClean="0">
                <a:solidFill>
                  <a:srgbClr val="114F95"/>
                </a:solidFill>
                <a:latin typeface="微软雅黑" panose="020B0503020204020204" charset="-122"/>
                <a:ea typeface="微软雅黑" panose="020B0503020204020204" charset="-122"/>
                <a:sym typeface="+mn-ea"/>
              </a:rPr>
              <a:t>由</a:t>
            </a:r>
            <a:r>
              <a:rPr lang="zh-CN" altLang="en-US" sz="1200" b="1" dirty="0">
                <a:solidFill>
                  <a:srgbClr val="114F95"/>
                </a:solidFill>
                <a:latin typeface="微软雅黑" panose="020B0503020204020204" charset="-122"/>
                <a:ea typeface="微软雅黑" panose="020B0503020204020204" charset="-122"/>
                <a:sym typeface="+mn-ea"/>
              </a:rPr>
              <a:t>养老保险基金发放养老金的离退休人员（人）</a:t>
            </a:r>
            <a:r>
              <a:rPr lang="zh-CN" altLang="en-US" sz="1200" dirty="0">
                <a:solidFill>
                  <a:srgbClr val="114F95"/>
                </a:solidFill>
                <a:latin typeface="微软雅黑" panose="020B0503020204020204" charset="-122"/>
                <a:ea typeface="微软雅黑" panose="020B0503020204020204" charset="-122"/>
                <a:sym typeface="+mn-ea"/>
              </a:rPr>
              <a:t>：</a:t>
            </a:r>
            <a:endParaRPr lang="en-US" altLang="zh-CN" sz="1200" dirty="0">
              <a:solidFill>
                <a:srgbClr val="114F95"/>
              </a:solidFill>
              <a:latin typeface="微软雅黑" panose="020B0503020204020204" charset="-122"/>
              <a:ea typeface="微软雅黑" panose="020B0503020204020204" charset="-122"/>
              <a:sym typeface="+mn-ea"/>
            </a:endParaRPr>
          </a:p>
          <a:p>
            <a:pPr marL="685800" lvl="1" indent="-228600" eaLnBrk="1" hangingPunct="1">
              <a:lnSpc>
                <a:spcPct val="200000"/>
              </a:lnSpc>
              <a:spcBef>
                <a:spcPts val="0"/>
              </a:spcBef>
              <a:buFont typeface="+mj-ea"/>
              <a:buAutoNum type="circleNumDbPlain"/>
            </a:pPr>
            <a:r>
              <a:rPr lang="zh-CN" altLang="en-US" sz="1200" dirty="0" smtClean="0">
                <a:solidFill>
                  <a:srgbClr val="114F95"/>
                </a:solidFill>
                <a:latin typeface="微软雅黑" panose="020B0503020204020204" charset="-122"/>
                <a:ea typeface="微软雅黑" panose="020B0503020204020204" charset="-122"/>
                <a:sym typeface="+mn-ea"/>
              </a:rPr>
              <a:t>填</a:t>
            </a:r>
            <a:r>
              <a:rPr lang="zh-CN" altLang="en-US" sz="1200" dirty="0">
                <a:solidFill>
                  <a:srgbClr val="114F95"/>
                </a:solidFill>
                <a:latin typeface="微软雅黑" panose="020B0503020204020204" charset="-122"/>
                <a:ea typeface="微软雅黑" panose="020B0503020204020204" charset="-122"/>
                <a:sym typeface="+mn-ea"/>
              </a:rPr>
              <a:t>列领取社保待遇的单位离退休人员数量，与</a:t>
            </a:r>
            <a:r>
              <a:rPr lang="en-US" altLang="zh-CN" sz="1200" dirty="0">
                <a:solidFill>
                  <a:srgbClr val="114F95"/>
                </a:solidFill>
                <a:latin typeface="微软雅黑" panose="020B0503020204020204" charset="-122"/>
                <a:ea typeface="微软雅黑" panose="020B0503020204020204" charset="-122"/>
                <a:sym typeface="+mn-ea"/>
              </a:rPr>
              <a:t>F02</a:t>
            </a:r>
            <a:r>
              <a:rPr lang="zh-CN" altLang="en-US" sz="1200" dirty="0">
                <a:solidFill>
                  <a:srgbClr val="114F95"/>
                </a:solidFill>
                <a:latin typeface="微软雅黑" panose="020B0503020204020204" charset="-122"/>
                <a:ea typeface="微软雅黑" panose="020B0503020204020204" charset="-122"/>
                <a:sym typeface="+mn-ea"/>
              </a:rPr>
              <a:t>表不重复反映；</a:t>
            </a:r>
            <a:endParaRPr lang="en-US" altLang="zh-CN" sz="1200" dirty="0">
              <a:solidFill>
                <a:srgbClr val="114F95"/>
              </a:solidFill>
              <a:latin typeface="微软雅黑" panose="020B0503020204020204" charset="-122"/>
              <a:ea typeface="微软雅黑" panose="020B0503020204020204" charset="-122"/>
              <a:sym typeface="+mn-ea"/>
            </a:endParaRPr>
          </a:p>
          <a:p>
            <a:pPr marL="685800" lvl="1" indent="-228600" eaLnBrk="1" hangingPunct="1">
              <a:lnSpc>
                <a:spcPct val="200000"/>
              </a:lnSpc>
              <a:spcBef>
                <a:spcPts val="0"/>
              </a:spcBef>
              <a:buFont typeface="+mj-ea"/>
              <a:buAutoNum type="circleNumDbPlain"/>
            </a:pPr>
            <a:r>
              <a:rPr lang="en-US" altLang="zh-CN" sz="1200" dirty="0" smtClean="0">
                <a:solidFill>
                  <a:srgbClr val="114F95"/>
                </a:solidFill>
                <a:latin typeface="微软雅黑" panose="020B0503020204020204" charset="-122"/>
                <a:ea typeface="微软雅黑" panose="020B0503020204020204" charset="-122"/>
                <a:sym typeface="+mn-ea"/>
              </a:rPr>
              <a:t>46</a:t>
            </a:r>
            <a:r>
              <a:rPr lang="zh-CN" altLang="en-US" sz="1200" dirty="0">
                <a:solidFill>
                  <a:srgbClr val="114F95"/>
                </a:solidFill>
                <a:latin typeface="微软雅黑" panose="020B0503020204020204" charset="-122"/>
                <a:ea typeface="微软雅黑" panose="020B0503020204020204" charset="-122"/>
                <a:sym typeface="+mn-ea"/>
              </a:rPr>
              <a:t>行</a:t>
            </a:r>
            <a:r>
              <a:rPr lang="en-US" altLang="zh-CN" sz="1200" dirty="0">
                <a:solidFill>
                  <a:srgbClr val="114F95"/>
                </a:solidFill>
                <a:latin typeface="微软雅黑" panose="020B0503020204020204" charset="-122"/>
                <a:ea typeface="微软雅黑" panose="020B0503020204020204" charset="-122"/>
                <a:sym typeface="+mn-ea"/>
              </a:rPr>
              <a:t>=47</a:t>
            </a:r>
            <a:r>
              <a:rPr lang="zh-CN" altLang="en-US" sz="1200" dirty="0">
                <a:solidFill>
                  <a:srgbClr val="114F95"/>
                </a:solidFill>
                <a:latin typeface="微软雅黑" panose="020B0503020204020204" charset="-122"/>
                <a:ea typeface="微软雅黑" panose="020B0503020204020204" charset="-122"/>
                <a:sym typeface="+mn-ea"/>
              </a:rPr>
              <a:t>行</a:t>
            </a:r>
            <a:r>
              <a:rPr lang="en-US" altLang="zh-CN" sz="1200" dirty="0">
                <a:solidFill>
                  <a:srgbClr val="114F95"/>
                </a:solidFill>
                <a:latin typeface="微软雅黑" panose="020B0503020204020204" charset="-122"/>
                <a:ea typeface="微软雅黑" panose="020B0503020204020204" charset="-122"/>
                <a:sym typeface="+mn-ea"/>
              </a:rPr>
              <a:t>+48</a:t>
            </a:r>
            <a:r>
              <a:rPr lang="zh-CN" altLang="en-US" sz="1200" dirty="0">
                <a:solidFill>
                  <a:srgbClr val="114F95"/>
                </a:solidFill>
                <a:latin typeface="微软雅黑" panose="020B0503020204020204" charset="-122"/>
                <a:ea typeface="微软雅黑" panose="020B0503020204020204" charset="-122"/>
                <a:sym typeface="+mn-ea"/>
              </a:rPr>
              <a:t>行</a:t>
            </a:r>
            <a:r>
              <a:rPr lang="en-US" altLang="zh-CN" sz="1200" dirty="0">
                <a:solidFill>
                  <a:srgbClr val="114F95"/>
                </a:solidFill>
                <a:latin typeface="微软雅黑" panose="020B0503020204020204" charset="-122"/>
                <a:ea typeface="微软雅黑" panose="020B0503020204020204" charset="-122"/>
                <a:sym typeface="+mn-ea"/>
              </a:rPr>
              <a:t>+49</a:t>
            </a:r>
            <a:r>
              <a:rPr lang="zh-CN" altLang="en-US" sz="1200" dirty="0">
                <a:solidFill>
                  <a:srgbClr val="114F95"/>
                </a:solidFill>
                <a:latin typeface="微软雅黑" panose="020B0503020204020204" charset="-122"/>
                <a:ea typeface="微软雅黑" panose="020B0503020204020204" charset="-122"/>
                <a:sym typeface="+mn-ea"/>
              </a:rPr>
              <a:t>行</a:t>
            </a:r>
            <a:endParaRPr lang="en-US" altLang="zh-CN" sz="1200" dirty="0">
              <a:solidFill>
                <a:srgbClr val="114F95"/>
              </a:solidFill>
              <a:latin typeface="微软雅黑" panose="020B0503020204020204" charset="-122"/>
              <a:ea typeface="微软雅黑" panose="020B0503020204020204" charset="-122"/>
              <a:sym typeface="+mn-ea"/>
            </a:endParaRPr>
          </a:p>
          <a:p>
            <a:pPr eaLnBrk="1" hangingPunct="1">
              <a:lnSpc>
                <a:spcPct val="200000"/>
              </a:lnSpc>
              <a:spcBef>
                <a:spcPts val="0"/>
              </a:spcBef>
            </a:pPr>
            <a:r>
              <a:rPr lang="en-US" sz="1200" dirty="0">
                <a:solidFill>
                  <a:srgbClr val="114F95"/>
                </a:solidFill>
                <a:latin typeface="微软雅黑" panose="020B0503020204020204" charset="-122"/>
                <a:ea typeface="微软雅黑" panose="020B0503020204020204" charset="-122"/>
                <a:sym typeface="+mn-ea"/>
              </a:rPr>
              <a:t> </a:t>
            </a:r>
            <a:endParaRPr sz="1200" dirty="0">
              <a:solidFill>
                <a:srgbClr val="114F95"/>
              </a:solidFill>
              <a:latin typeface="微软雅黑" panose="020B0503020204020204" charset="-122"/>
              <a:ea typeface="微软雅黑" panose="020B0503020204020204" charset="-122"/>
              <a:sym typeface="+mn-ea"/>
            </a:endParaRPr>
          </a:p>
        </p:txBody>
      </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47</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三、202</a:t>
            </a:r>
            <a:r>
              <a:rPr lang="en-US" altLang="zh-CN"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3</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年度部门决算编报要求</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5353050" y="258396"/>
            <a:ext cx="3740150" cy="338554"/>
          </a:xfrm>
        </p:spPr>
        <p:txBody>
          <a:bodyPr/>
          <a:lstStyle/>
          <a:p>
            <a:r>
              <a:rPr sz="1600" b="1" dirty="0">
                <a:latin typeface="方正小标宋_GBK" panose="02000000000000000000" charset="-122"/>
                <a:ea typeface="方正小标宋_GBK" panose="02000000000000000000" charset="-122"/>
                <a:sym typeface="+mn-ea"/>
              </a:rPr>
              <a:t>非税收入征缴情况表（财决附04表）</a:t>
            </a:r>
            <a:endParaRPr sz="16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3" name="组合 2"/>
          <p:cNvGrpSpPr/>
          <p:nvPr/>
        </p:nvGrpSpPr>
        <p:grpSpPr>
          <a:xfrm>
            <a:off x="276860" y="1418265"/>
            <a:ext cx="1156335" cy="2969260"/>
            <a:chOff x="-78357" y="1484313"/>
            <a:chExt cx="1530391" cy="5792492"/>
          </a:xfrm>
        </p:grpSpPr>
        <p:sp>
          <p:nvSpPr>
            <p:cNvPr id="4" name="矩形 3"/>
            <p:cNvSpPr/>
            <p:nvPr/>
          </p:nvSpPr>
          <p:spPr>
            <a:xfrm>
              <a:off x="-78357" y="1484313"/>
              <a:ext cx="1530391"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 name="矩形 7"/>
            <p:cNvSpPr/>
            <p:nvPr/>
          </p:nvSpPr>
          <p:spPr>
            <a:xfrm>
              <a:off x="-78357" y="6221372"/>
              <a:ext cx="1485849"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48</a:t>
            </a:r>
            <a:r>
              <a:rPr lang="zh-CN" altLang="en-US" sz="1100" b="1" dirty="0"/>
              <a:t>页</a:t>
            </a:r>
            <a:endParaRPr lang="zh-CN" altLang="en-US" sz="1100" b="1" dirty="0"/>
          </a:p>
        </p:txBody>
      </p:sp>
      <p:grpSp>
        <p:nvGrpSpPr>
          <p:cNvPr id="12" name="object 16"/>
          <p:cNvGrpSpPr/>
          <p:nvPr/>
        </p:nvGrpSpPr>
        <p:grpSpPr>
          <a:xfrm>
            <a:off x="1707641" y="1115159"/>
            <a:ext cx="6510530" cy="3549030"/>
            <a:chOff x="2448686" y="1064894"/>
            <a:chExt cx="7695565" cy="5182870"/>
          </a:xfrm>
        </p:grpSpPr>
        <p:pic>
          <p:nvPicPr>
            <p:cNvPr id="13" name="object 17"/>
            <p:cNvPicPr/>
            <p:nvPr/>
          </p:nvPicPr>
          <p:blipFill>
            <a:blip r:embed="rId1" cstate="print"/>
            <a:stretch>
              <a:fillRect/>
            </a:stretch>
          </p:blipFill>
          <p:spPr>
            <a:xfrm>
              <a:off x="2458211" y="1074419"/>
              <a:ext cx="7676388" cy="5163312"/>
            </a:xfrm>
            <a:prstGeom prst="rect">
              <a:avLst/>
            </a:prstGeom>
          </p:spPr>
        </p:pic>
        <p:sp>
          <p:nvSpPr>
            <p:cNvPr id="15" name="object 18"/>
            <p:cNvSpPr/>
            <p:nvPr/>
          </p:nvSpPr>
          <p:spPr>
            <a:xfrm>
              <a:off x="2448686" y="1064894"/>
              <a:ext cx="7695565" cy="5182870"/>
            </a:xfrm>
            <a:custGeom>
              <a:avLst/>
              <a:gdLst/>
              <a:ahLst/>
              <a:cxnLst/>
              <a:rect l="l" t="t" r="r" b="b"/>
              <a:pathLst>
                <a:path w="7695565" h="5182870">
                  <a:moveTo>
                    <a:pt x="7690675" y="5182362"/>
                  </a:moveTo>
                  <a:lnTo>
                    <a:pt x="4762" y="5182362"/>
                  </a:lnTo>
                  <a:lnTo>
                    <a:pt x="3289" y="5182133"/>
                  </a:lnTo>
                  <a:lnTo>
                    <a:pt x="1968" y="5181447"/>
                  </a:lnTo>
                  <a:lnTo>
                    <a:pt x="914" y="5180393"/>
                  </a:lnTo>
                  <a:lnTo>
                    <a:pt x="228" y="5179072"/>
                  </a:lnTo>
                  <a:lnTo>
                    <a:pt x="0" y="5177599"/>
                  </a:lnTo>
                  <a:lnTo>
                    <a:pt x="0" y="4762"/>
                  </a:lnTo>
                  <a:lnTo>
                    <a:pt x="4762" y="0"/>
                  </a:lnTo>
                  <a:lnTo>
                    <a:pt x="7690675" y="0"/>
                  </a:lnTo>
                  <a:lnTo>
                    <a:pt x="7695438" y="4762"/>
                  </a:lnTo>
                  <a:lnTo>
                    <a:pt x="9525" y="4762"/>
                  </a:lnTo>
                  <a:lnTo>
                    <a:pt x="4762" y="9524"/>
                  </a:lnTo>
                  <a:lnTo>
                    <a:pt x="9525" y="9524"/>
                  </a:lnTo>
                  <a:lnTo>
                    <a:pt x="9525" y="5172837"/>
                  </a:lnTo>
                  <a:lnTo>
                    <a:pt x="4762" y="5172837"/>
                  </a:lnTo>
                  <a:lnTo>
                    <a:pt x="9525" y="5177599"/>
                  </a:lnTo>
                  <a:lnTo>
                    <a:pt x="7695438" y="5177599"/>
                  </a:lnTo>
                  <a:lnTo>
                    <a:pt x="7695209" y="5179072"/>
                  </a:lnTo>
                  <a:lnTo>
                    <a:pt x="7694523" y="5180393"/>
                  </a:lnTo>
                  <a:lnTo>
                    <a:pt x="7693469" y="5181447"/>
                  </a:lnTo>
                  <a:lnTo>
                    <a:pt x="7692148" y="5182133"/>
                  </a:lnTo>
                  <a:lnTo>
                    <a:pt x="7690675" y="5182362"/>
                  </a:lnTo>
                  <a:close/>
                </a:path>
                <a:path w="7695565" h="5182870">
                  <a:moveTo>
                    <a:pt x="9525" y="9524"/>
                  </a:moveTo>
                  <a:lnTo>
                    <a:pt x="4762" y="9524"/>
                  </a:lnTo>
                  <a:lnTo>
                    <a:pt x="9525" y="4762"/>
                  </a:lnTo>
                  <a:lnTo>
                    <a:pt x="9525" y="9524"/>
                  </a:lnTo>
                  <a:close/>
                </a:path>
                <a:path w="7695565" h="5182870">
                  <a:moveTo>
                    <a:pt x="7685913" y="9524"/>
                  </a:moveTo>
                  <a:lnTo>
                    <a:pt x="9525" y="9524"/>
                  </a:lnTo>
                  <a:lnTo>
                    <a:pt x="9525" y="4762"/>
                  </a:lnTo>
                  <a:lnTo>
                    <a:pt x="7685913" y="4762"/>
                  </a:lnTo>
                  <a:lnTo>
                    <a:pt x="7685913" y="9524"/>
                  </a:lnTo>
                  <a:close/>
                </a:path>
                <a:path w="7695565" h="5182870">
                  <a:moveTo>
                    <a:pt x="7685913" y="5177599"/>
                  </a:moveTo>
                  <a:lnTo>
                    <a:pt x="7685913" y="4762"/>
                  </a:lnTo>
                  <a:lnTo>
                    <a:pt x="7690675" y="9524"/>
                  </a:lnTo>
                  <a:lnTo>
                    <a:pt x="7695438" y="9524"/>
                  </a:lnTo>
                  <a:lnTo>
                    <a:pt x="7695438" y="5172837"/>
                  </a:lnTo>
                  <a:lnTo>
                    <a:pt x="7690675" y="5172837"/>
                  </a:lnTo>
                  <a:lnTo>
                    <a:pt x="7685913" y="5177599"/>
                  </a:lnTo>
                  <a:close/>
                </a:path>
                <a:path w="7695565" h="5182870">
                  <a:moveTo>
                    <a:pt x="7695438" y="9524"/>
                  </a:moveTo>
                  <a:lnTo>
                    <a:pt x="7690675" y="9524"/>
                  </a:lnTo>
                  <a:lnTo>
                    <a:pt x="7685913" y="4762"/>
                  </a:lnTo>
                  <a:lnTo>
                    <a:pt x="7695438" y="4762"/>
                  </a:lnTo>
                  <a:lnTo>
                    <a:pt x="7695438" y="9524"/>
                  </a:lnTo>
                  <a:close/>
                </a:path>
                <a:path w="7695565" h="5182870">
                  <a:moveTo>
                    <a:pt x="9525" y="5177599"/>
                  </a:moveTo>
                  <a:lnTo>
                    <a:pt x="4762" y="5172837"/>
                  </a:lnTo>
                  <a:lnTo>
                    <a:pt x="9525" y="5172837"/>
                  </a:lnTo>
                  <a:lnTo>
                    <a:pt x="9525" y="5177599"/>
                  </a:lnTo>
                  <a:close/>
                </a:path>
                <a:path w="7695565" h="5182870">
                  <a:moveTo>
                    <a:pt x="7685913" y="5177599"/>
                  </a:moveTo>
                  <a:lnTo>
                    <a:pt x="9525" y="5177599"/>
                  </a:lnTo>
                  <a:lnTo>
                    <a:pt x="9525" y="5172837"/>
                  </a:lnTo>
                  <a:lnTo>
                    <a:pt x="7685913" y="5172837"/>
                  </a:lnTo>
                  <a:lnTo>
                    <a:pt x="7685913" y="5177599"/>
                  </a:lnTo>
                  <a:close/>
                </a:path>
                <a:path w="7695565" h="5182870">
                  <a:moveTo>
                    <a:pt x="7695438" y="5177599"/>
                  </a:moveTo>
                  <a:lnTo>
                    <a:pt x="7685913" y="5177599"/>
                  </a:lnTo>
                  <a:lnTo>
                    <a:pt x="7690675" y="5172837"/>
                  </a:lnTo>
                  <a:lnTo>
                    <a:pt x="7695438" y="5172837"/>
                  </a:lnTo>
                  <a:lnTo>
                    <a:pt x="7695438" y="5177599"/>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lang="zh-CN" altLang="en-US" b="1" dirty="0">
                <a:latin typeface="方正小标宋_GBK" panose="02000000000000000000" charset="-122"/>
                <a:ea typeface="方正小标宋_GBK" panose="02000000000000000000" charset="-122"/>
                <a:sym typeface="+mn-ea"/>
              </a:rPr>
              <a:t>非税收入征缴情况表</a:t>
            </a:r>
            <a:endParaRPr lang="en-US" altLang="zh-CN" b="1" dirty="0">
              <a:latin typeface="方正小标宋_GBK" panose="02000000000000000000" charset="-122"/>
              <a:ea typeface="方正小标宋_GBK" panose="02000000000000000000" charset="-122"/>
              <a:sym typeface="+mn-ea"/>
            </a:endParaRPr>
          </a:p>
          <a:p>
            <a:pPr algn="ctr"/>
            <a:r>
              <a:rPr lang="zh-CN" altLang="en-US" b="1" dirty="0">
                <a:latin typeface="方正小标宋_GBK" panose="02000000000000000000" charset="-122"/>
                <a:ea typeface="方正小标宋_GBK" panose="02000000000000000000" charset="-122"/>
                <a:sym typeface="+mn-ea"/>
              </a:rPr>
              <a:t>（财决附</a:t>
            </a:r>
            <a:r>
              <a:rPr lang="en-US" altLang="zh-CN" b="1" dirty="0">
                <a:latin typeface="方正小标宋_GBK" panose="02000000000000000000" charset="-122"/>
                <a:ea typeface="方正小标宋_GBK" panose="02000000000000000000" charset="-122"/>
                <a:sym typeface="+mn-ea"/>
              </a:rPr>
              <a:t>04</a:t>
            </a:r>
            <a:r>
              <a:rPr lang="zh-CN" altLang="en-US" b="1" dirty="0">
                <a:latin typeface="方正小标宋_GBK" panose="02000000000000000000" charset="-122"/>
                <a:ea typeface="方正小标宋_GBK" panose="02000000000000000000" charset="-122"/>
                <a:sym typeface="+mn-ea"/>
              </a:rPr>
              <a:t>表）</a:t>
            </a:r>
            <a:endParaRPr lang="zh-CN" altLang="en-US"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1640"/>
            <a:chOff x="-78357" y="1484313"/>
            <a:chExt cx="1530391" cy="5777627"/>
          </a:xfrm>
        </p:grpSpPr>
        <p:sp>
          <p:nvSpPr>
            <p:cNvPr id="13" name="矩形 12"/>
            <p:cNvSpPr/>
            <p:nvPr/>
          </p:nvSpPr>
          <p:spPr>
            <a:xfrm>
              <a:off x="-78357" y="1484313"/>
              <a:ext cx="1530391"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06507"/>
              <a:ext cx="1530391"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633220" y="981075"/>
            <a:ext cx="7415530" cy="387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lvl="0" indent="-457200" eaLnBrk="1" hangingPunct="1">
              <a:lnSpc>
                <a:spcPct val="200000"/>
              </a:lnSpc>
              <a:spcBef>
                <a:spcPts val="0"/>
              </a:spcBef>
              <a:buFont typeface="+mj-lt"/>
              <a:buAutoNum type="arabicPeriod"/>
            </a:pPr>
            <a:r>
              <a:rPr lang="zh-CN" altLang="en-US" sz="1200" b="1" dirty="0">
                <a:solidFill>
                  <a:srgbClr val="114F95"/>
                </a:solidFill>
                <a:latin typeface="微软雅黑" panose="020B0503020204020204" charset="-122"/>
                <a:ea typeface="微软雅黑" panose="020B0503020204020204" charset="-122"/>
                <a:sym typeface="+mn-ea"/>
              </a:rPr>
              <a:t>提前梳理非税</a:t>
            </a:r>
            <a:r>
              <a:rPr lang="zh-CN" altLang="en-US" sz="1200" b="1" dirty="0">
                <a:solidFill>
                  <a:srgbClr val="FF0000"/>
                </a:solidFill>
                <a:latin typeface="微软雅黑" panose="020B0503020204020204" charset="-122"/>
                <a:ea typeface="微软雅黑" panose="020B0503020204020204" charset="-122"/>
                <a:sym typeface="+mn-ea"/>
              </a:rPr>
              <a:t>科目</a:t>
            </a:r>
            <a:r>
              <a:rPr lang="zh-CN" altLang="en-US" sz="1200" b="1" dirty="0">
                <a:solidFill>
                  <a:srgbClr val="114F95"/>
                </a:solidFill>
                <a:latin typeface="微软雅黑" panose="020B0503020204020204" charset="-122"/>
                <a:ea typeface="微软雅黑" panose="020B0503020204020204" charset="-122"/>
                <a:sym typeface="+mn-ea"/>
              </a:rPr>
              <a:t>：</a:t>
            </a:r>
            <a:endParaRPr lang="en-US" altLang="zh-CN" sz="1200" b="1" dirty="0">
              <a:solidFill>
                <a:srgbClr val="114F95"/>
              </a:solidFill>
              <a:latin typeface="微软雅黑" panose="020B0503020204020204" charset="-122"/>
              <a:ea typeface="微软雅黑" panose="020B0503020204020204" charset="-122"/>
              <a:sym typeface="+mn-ea"/>
            </a:endParaRPr>
          </a:p>
          <a:p>
            <a:pPr marL="800100" lvl="1" indent="-342900" eaLnBrk="1" hangingPunct="1">
              <a:lnSpc>
                <a:spcPct val="200000"/>
              </a:lnSpc>
              <a:spcBef>
                <a:spcPts val="0"/>
              </a:spcBef>
              <a:buFont typeface="+mj-ea"/>
              <a:buAutoNum type="circleNumDbPlain"/>
            </a:pPr>
            <a:r>
              <a:rPr lang="zh-CN" altLang="en-US" sz="1200" dirty="0" smtClean="0">
                <a:solidFill>
                  <a:srgbClr val="114F95"/>
                </a:solidFill>
                <a:latin typeface="微软雅黑" panose="020B0503020204020204" charset="-122"/>
                <a:ea typeface="微软雅黑" panose="020B0503020204020204" charset="-122"/>
                <a:sym typeface="+mn-ea"/>
              </a:rPr>
              <a:t>行政</a:t>
            </a:r>
            <a:r>
              <a:rPr lang="zh-CN" altLang="en-US" sz="1200" dirty="0">
                <a:solidFill>
                  <a:srgbClr val="114F95"/>
                </a:solidFill>
                <a:latin typeface="微软雅黑" panose="020B0503020204020204" charset="-122"/>
                <a:ea typeface="微软雅黑" panose="020B0503020204020204" charset="-122"/>
                <a:sym typeface="+mn-ea"/>
              </a:rPr>
              <a:t>单位、事业单位缴库专用科目：</a:t>
            </a:r>
            <a:r>
              <a:rPr lang="en-US" altLang="zh-CN" sz="1200" dirty="0">
                <a:solidFill>
                  <a:srgbClr val="114F95"/>
                </a:solidFill>
                <a:latin typeface="微软雅黑" panose="020B0503020204020204" charset="-122"/>
                <a:ea typeface="微软雅黑" panose="020B0503020204020204" charset="-122"/>
                <a:sym typeface="+mn-ea"/>
              </a:rPr>
              <a:t>1030601</a:t>
            </a:r>
            <a:r>
              <a:rPr lang="zh-CN" altLang="en-US" sz="1200" dirty="0">
                <a:solidFill>
                  <a:srgbClr val="114F95"/>
                </a:solidFill>
                <a:latin typeface="微软雅黑" panose="020B0503020204020204" charset="-122"/>
                <a:ea typeface="微软雅黑" panose="020B0503020204020204" charset="-122"/>
                <a:sym typeface="+mn-ea"/>
              </a:rPr>
              <a:t>行政单位国有资产出租、出借收入、</a:t>
            </a:r>
            <a:r>
              <a:rPr lang="en-US" altLang="zh-CN" sz="1200" dirty="0">
                <a:solidFill>
                  <a:srgbClr val="114F95"/>
                </a:solidFill>
                <a:latin typeface="微软雅黑" panose="020B0503020204020204" charset="-122"/>
                <a:ea typeface="微软雅黑" panose="020B0503020204020204" charset="-122"/>
                <a:sym typeface="+mn-ea"/>
              </a:rPr>
              <a:t>1030602</a:t>
            </a:r>
            <a:r>
              <a:rPr lang="zh-CN" altLang="en-US" sz="1200" dirty="0">
                <a:solidFill>
                  <a:srgbClr val="114F95"/>
                </a:solidFill>
                <a:latin typeface="微软雅黑" panose="020B0503020204020204" charset="-122"/>
                <a:ea typeface="微软雅黑" panose="020B0503020204020204" charset="-122"/>
                <a:sym typeface="+mn-ea"/>
              </a:rPr>
              <a:t>行政单位国有资产处置收入、</a:t>
            </a:r>
            <a:r>
              <a:rPr lang="en-US" altLang="zh-CN" sz="1200" dirty="0">
                <a:solidFill>
                  <a:srgbClr val="114F95"/>
                </a:solidFill>
                <a:latin typeface="微软雅黑" panose="020B0503020204020204" charset="-122"/>
                <a:ea typeface="微软雅黑" panose="020B0503020204020204" charset="-122"/>
                <a:sym typeface="+mn-ea"/>
              </a:rPr>
              <a:t> 1030603</a:t>
            </a:r>
            <a:r>
              <a:rPr lang="zh-CN" altLang="en-US" sz="1200" dirty="0">
                <a:solidFill>
                  <a:srgbClr val="114F95"/>
                </a:solidFill>
                <a:latin typeface="微软雅黑" panose="020B0503020204020204" charset="-122"/>
                <a:ea typeface="微软雅黑" panose="020B0503020204020204" charset="-122"/>
                <a:sym typeface="+mn-ea"/>
              </a:rPr>
              <a:t>事业单位国有资产出租、出借收入、</a:t>
            </a:r>
            <a:r>
              <a:rPr lang="en-US" altLang="zh-CN" sz="1200" dirty="0">
                <a:solidFill>
                  <a:srgbClr val="114F95"/>
                </a:solidFill>
                <a:latin typeface="微软雅黑" panose="020B0503020204020204" charset="-122"/>
                <a:ea typeface="微软雅黑" panose="020B0503020204020204" charset="-122"/>
                <a:sym typeface="+mn-ea"/>
              </a:rPr>
              <a:t>1030604</a:t>
            </a:r>
            <a:r>
              <a:rPr lang="zh-CN" altLang="en-US" sz="1200" dirty="0">
                <a:solidFill>
                  <a:srgbClr val="114F95"/>
                </a:solidFill>
                <a:latin typeface="微软雅黑" panose="020B0503020204020204" charset="-122"/>
                <a:ea typeface="微软雅黑" panose="020B0503020204020204" charset="-122"/>
                <a:sym typeface="+mn-ea"/>
              </a:rPr>
              <a:t>事业单位国有资产处置收入；</a:t>
            </a:r>
            <a:endParaRPr lang="en-US" altLang="zh-CN" sz="1200" dirty="0">
              <a:solidFill>
                <a:srgbClr val="114F95"/>
              </a:solidFill>
              <a:latin typeface="微软雅黑" panose="020B0503020204020204" charset="-122"/>
              <a:ea typeface="微软雅黑" panose="020B0503020204020204" charset="-122"/>
              <a:sym typeface="+mn-ea"/>
            </a:endParaRPr>
          </a:p>
          <a:p>
            <a:pPr marL="800100" lvl="1" indent="-342900" eaLnBrk="1" hangingPunct="1">
              <a:lnSpc>
                <a:spcPct val="200000"/>
              </a:lnSpc>
              <a:spcBef>
                <a:spcPts val="0"/>
              </a:spcBef>
              <a:buFont typeface="+mj-ea"/>
              <a:buAutoNum type="circleNumDbPlain"/>
            </a:pPr>
            <a:r>
              <a:rPr lang="en-US" altLang="zh-CN" sz="1200" dirty="0" smtClean="0">
                <a:solidFill>
                  <a:srgbClr val="114F95"/>
                </a:solidFill>
                <a:latin typeface="微软雅黑" panose="020B0503020204020204" charset="-122"/>
                <a:ea typeface="微软雅黑" panose="020B0503020204020204" charset="-122"/>
                <a:sym typeface="+mn-ea"/>
              </a:rPr>
              <a:t>1039999</a:t>
            </a:r>
            <a:r>
              <a:rPr lang="zh-CN" altLang="en-US" sz="1200" dirty="0">
                <a:solidFill>
                  <a:srgbClr val="114F95"/>
                </a:solidFill>
                <a:latin typeface="微软雅黑" panose="020B0503020204020204" charset="-122"/>
                <a:ea typeface="微软雅黑" panose="020B0503020204020204" charset="-122"/>
                <a:sym typeface="+mn-ea"/>
              </a:rPr>
              <a:t>其他收入：核实科目是否正确，填报说明中说明；</a:t>
            </a:r>
            <a:endParaRPr lang="en-US" altLang="zh-CN" sz="1200" dirty="0">
              <a:solidFill>
                <a:srgbClr val="114F95"/>
              </a:solidFill>
              <a:latin typeface="微软雅黑" panose="020B0503020204020204" charset="-122"/>
              <a:ea typeface="微软雅黑" panose="020B0503020204020204" charset="-122"/>
              <a:sym typeface="+mn-ea"/>
            </a:endParaRPr>
          </a:p>
          <a:p>
            <a:pPr indent="-457200" eaLnBrk="1" hangingPunct="1">
              <a:lnSpc>
                <a:spcPct val="200000"/>
              </a:lnSpc>
              <a:spcBef>
                <a:spcPts val="0"/>
              </a:spcBef>
              <a:buFont typeface="+mj-lt"/>
              <a:buAutoNum type="arabicPeriod"/>
            </a:pPr>
            <a:r>
              <a:rPr lang="zh-CN" altLang="en-US" sz="1200" b="1" dirty="0">
                <a:solidFill>
                  <a:srgbClr val="114F95"/>
                </a:solidFill>
                <a:latin typeface="微软雅黑" panose="020B0503020204020204" charset="-122"/>
                <a:ea typeface="微软雅黑" panose="020B0503020204020204" charset="-122"/>
                <a:sym typeface="+mn-ea"/>
              </a:rPr>
              <a:t>及时缴纳</a:t>
            </a:r>
            <a:r>
              <a:rPr lang="zh-CN" altLang="en-US" sz="1200" dirty="0">
                <a:solidFill>
                  <a:srgbClr val="114F95"/>
                </a:solidFill>
                <a:latin typeface="微软雅黑" panose="020B0503020204020204" charset="-122"/>
                <a:ea typeface="微软雅黑" panose="020B0503020204020204" charset="-122"/>
                <a:sym typeface="+mn-ea"/>
              </a:rPr>
              <a:t>：应缴财政性资金的利息等；</a:t>
            </a:r>
            <a:endParaRPr lang="en-US" altLang="zh-CN" sz="1200" dirty="0">
              <a:solidFill>
                <a:srgbClr val="114F95"/>
              </a:solidFill>
              <a:latin typeface="微软雅黑" panose="020B0503020204020204" charset="-122"/>
              <a:ea typeface="微软雅黑" panose="020B0503020204020204" charset="-122"/>
              <a:sym typeface="+mn-ea"/>
            </a:endParaRPr>
          </a:p>
          <a:p>
            <a:pPr marL="0" lvl="1" indent="-457200" eaLnBrk="1" hangingPunct="1">
              <a:lnSpc>
                <a:spcPct val="200000"/>
              </a:lnSpc>
              <a:spcBef>
                <a:spcPts val="0"/>
              </a:spcBef>
              <a:buFont typeface="+mj-lt"/>
              <a:buAutoNum type="arabicPeriod" startAt="3"/>
            </a:pPr>
            <a:r>
              <a:rPr lang="zh-CN" altLang="en-US" sz="1200" b="1" dirty="0">
                <a:solidFill>
                  <a:srgbClr val="114F95"/>
                </a:solidFill>
                <a:latin typeface="微软雅黑" panose="020B0503020204020204" charset="-122"/>
                <a:ea typeface="微软雅黑" panose="020B0503020204020204" charset="-122"/>
                <a:sym typeface="+mn-ea"/>
              </a:rPr>
              <a:t>及时对账：</a:t>
            </a:r>
            <a:r>
              <a:rPr lang="zh-CN" altLang="en-US" sz="1200" dirty="0">
                <a:solidFill>
                  <a:srgbClr val="114F95"/>
                </a:solidFill>
                <a:latin typeface="微软雅黑" panose="020B0503020204020204" charset="-122"/>
                <a:ea typeface="微软雅黑" panose="020B0503020204020204" charset="-122"/>
                <a:sym typeface="+mn-ea"/>
              </a:rPr>
              <a:t>准确、及时完成与综合处非税对账，包括科目、金额等；</a:t>
            </a:r>
            <a:endParaRPr lang="en-US" altLang="zh-CN" sz="1200" b="1" dirty="0">
              <a:solidFill>
                <a:srgbClr val="114F95"/>
              </a:solidFill>
              <a:latin typeface="微软雅黑" panose="020B0503020204020204" charset="-122"/>
              <a:ea typeface="微软雅黑" panose="020B0503020204020204" charset="-122"/>
              <a:sym typeface="+mn-ea"/>
            </a:endParaRPr>
          </a:p>
          <a:p>
            <a:pPr marL="0" lvl="1" indent="-457200" eaLnBrk="1" hangingPunct="1">
              <a:lnSpc>
                <a:spcPct val="200000"/>
              </a:lnSpc>
              <a:spcBef>
                <a:spcPts val="0"/>
              </a:spcBef>
              <a:buFont typeface="+mj-lt"/>
              <a:buAutoNum type="arabicPeriod" startAt="3"/>
            </a:pPr>
            <a:r>
              <a:rPr lang="zh-CN" altLang="en-US" sz="1200" b="1" dirty="0">
                <a:solidFill>
                  <a:srgbClr val="114F95"/>
                </a:solidFill>
                <a:latin typeface="微软雅黑" panose="020B0503020204020204" charset="-122"/>
                <a:ea typeface="微软雅黑" panose="020B0503020204020204" charset="-122"/>
                <a:sym typeface="+mn-ea"/>
              </a:rPr>
              <a:t>右侧“纳入财政专户管理”：</a:t>
            </a:r>
            <a:r>
              <a:rPr lang="zh-CN" altLang="en-US" sz="1200" dirty="0">
                <a:solidFill>
                  <a:srgbClr val="114F95"/>
                </a:solidFill>
                <a:latin typeface="微软雅黑" panose="020B0503020204020204" charset="-122"/>
                <a:ea typeface="微软雅黑" panose="020B0503020204020204" charset="-122"/>
                <a:sym typeface="+mn-ea"/>
              </a:rPr>
              <a:t>仅指</a:t>
            </a:r>
            <a:r>
              <a:rPr lang="zh-CN" altLang="en-US" sz="1200" dirty="0">
                <a:solidFill>
                  <a:srgbClr val="FF0000"/>
                </a:solidFill>
                <a:latin typeface="微软雅黑" panose="020B0503020204020204" charset="-122"/>
                <a:ea typeface="微软雅黑" panose="020B0503020204020204" charset="-122"/>
                <a:sym typeface="+mn-ea"/>
              </a:rPr>
              <a:t>教育收费专户</a:t>
            </a:r>
            <a:r>
              <a:rPr lang="zh-CN" altLang="en-US" sz="1200" dirty="0">
                <a:solidFill>
                  <a:srgbClr val="114F95"/>
                </a:solidFill>
                <a:latin typeface="微软雅黑" panose="020B0503020204020204" charset="-122"/>
                <a:ea typeface="微软雅黑" panose="020B0503020204020204" charset="-122"/>
                <a:sym typeface="+mn-ea"/>
              </a:rPr>
              <a:t>资金，除教育单位，其他单位不涉及</a:t>
            </a:r>
            <a:r>
              <a:rPr lang="zh-CN" altLang="en-US" sz="1200" dirty="0" smtClean="0">
                <a:solidFill>
                  <a:srgbClr val="114F95"/>
                </a:solidFill>
                <a:latin typeface="微软雅黑" panose="020B0503020204020204" charset="-122"/>
                <a:ea typeface="微软雅黑" panose="020B0503020204020204" charset="-122"/>
                <a:sym typeface="+mn-ea"/>
              </a:rPr>
              <a:t>。</a:t>
            </a:r>
            <a:endParaRPr lang="en-US" altLang="zh-CN" sz="1200" dirty="0" smtClean="0">
              <a:solidFill>
                <a:srgbClr val="114F95"/>
              </a:solidFill>
              <a:latin typeface="微软雅黑" panose="020B0503020204020204" charset="-122"/>
              <a:ea typeface="微软雅黑" panose="020B0503020204020204" charset="-122"/>
              <a:sym typeface="+mn-ea"/>
            </a:endParaRPr>
          </a:p>
          <a:p>
            <a:pPr marL="0" lvl="1" indent="-457200" eaLnBrk="1" hangingPunct="1">
              <a:lnSpc>
                <a:spcPct val="200000"/>
              </a:lnSpc>
              <a:spcBef>
                <a:spcPts val="0"/>
              </a:spcBef>
              <a:buFont typeface="+mj-lt"/>
              <a:buAutoNum type="arabicPeriod" startAt="3"/>
            </a:pPr>
            <a:r>
              <a:rPr lang="zh-CN" altLang="en-US" sz="1200" dirty="0" smtClean="0">
                <a:solidFill>
                  <a:srgbClr val="114F95"/>
                </a:solidFill>
                <a:latin typeface="微软雅黑" panose="020B0503020204020204" charset="-122"/>
                <a:ea typeface="微软雅黑" panose="020B0503020204020204" charset="-122"/>
                <a:sym typeface="+mn-ea"/>
              </a:rPr>
              <a:t>仅反映</a:t>
            </a:r>
            <a:r>
              <a:rPr lang="zh-CN" altLang="en-US" sz="1200" b="1" dirty="0" smtClean="0">
                <a:solidFill>
                  <a:srgbClr val="FF0000"/>
                </a:solidFill>
                <a:latin typeface="微软雅黑" panose="020B0503020204020204" charset="-122"/>
                <a:ea typeface="微软雅黑" panose="020B0503020204020204" charset="-122"/>
                <a:sym typeface="+mn-ea"/>
              </a:rPr>
              <a:t>当年</a:t>
            </a:r>
            <a:r>
              <a:rPr lang="zh-CN" altLang="en-US" sz="1200" dirty="0" smtClean="0">
                <a:solidFill>
                  <a:srgbClr val="114F95"/>
                </a:solidFill>
                <a:latin typeface="微软雅黑" panose="020B0503020204020204" charset="-122"/>
                <a:ea typeface="微软雅黑" panose="020B0503020204020204" charset="-122"/>
                <a:sym typeface="+mn-ea"/>
              </a:rPr>
              <a:t>退库、调库的资金。</a:t>
            </a:r>
            <a:endParaRPr lang="en-US" altLang="zh-CN" sz="1200" dirty="0">
              <a:solidFill>
                <a:srgbClr val="114F95"/>
              </a:solidFill>
              <a:latin typeface="微软雅黑" panose="020B0503020204020204" charset="-122"/>
              <a:ea typeface="微软雅黑" panose="020B0503020204020204" charset="-122"/>
              <a:sym typeface="+mn-ea"/>
            </a:endParaRPr>
          </a:p>
          <a:p>
            <a:pPr marL="0" lvl="1" eaLnBrk="1" hangingPunct="1">
              <a:lnSpc>
                <a:spcPct val="200000"/>
              </a:lnSpc>
              <a:spcBef>
                <a:spcPts val="0"/>
              </a:spcBef>
            </a:pPr>
            <a:r>
              <a:rPr lang="zh-CN" altLang="en-US" sz="1200" dirty="0">
                <a:solidFill>
                  <a:srgbClr val="FF0000"/>
                </a:solidFill>
                <a:latin typeface="微软雅黑" panose="020B0503020204020204" charset="-122"/>
                <a:ea typeface="微软雅黑" panose="020B0503020204020204" charset="-122"/>
                <a:sym typeface="+mn-ea"/>
              </a:rPr>
              <a:t>温馨提示：务必保证应缴及时缴，科目正确，金额准确。</a:t>
            </a:r>
            <a:endParaRPr sz="1200" dirty="0">
              <a:solidFill>
                <a:srgbClr val="FF0000"/>
              </a:solidFill>
              <a:latin typeface="微软雅黑" panose="020B0503020204020204" charset="-122"/>
              <a:ea typeface="微软雅黑" panose="020B0503020204020204" charset="-122"/>
              <a:sym typeface="+mn-ea"/>
            </a:endParaRPr>
          </a:p>
        </p:txBody>
      </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48</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5353050" y="105093"/>
            <a:ext cx="3740150" cy="645160"/>
          </a:xfrm>
        </p:spPr>
        <p:txBody>
          <a:bodyPr/>
          <a:lstStyle/>
          <a:p>
            <a:pPr algn="ctr"/>
            <a:r>
              <a:rPr sz="1800" b="1" dirty="0" err="1">
                <a:latin typeface="方正小标宋_GBK" panose="02000000000000000000" charset="-122"/>
                <a:ea typeface="方正小标宋_GBK" panose="02000000000000000000" charset="-122"/>
                <a:sym typeface="+mn-ea"/>
              </a:rPr>
              <a:t>基本支出分项目收入支出情况表</a:t>
            </a:r>
            <a:endParaRPr lang="en-US" sz="1800" b="1" dirty="0">
              <a:latin typeface="方正小标宋_GBK" panose="02000000000000000000" charset="-122"/>
              <a:ea typeface="方正小标宋_GBK" panose="02000000000000000000" charset="-122"/>
              <a:sym typeface="+mn-ea"/>
            </a:endParaRPr>
          </a:p>
          <a:p>
            <a:pPr algn="ctr"/>
            <a:r>
              <a:rPr sz="1800" b="1" dirty="0">
                <a:latin typeface="方正小标宋_GBK" panose="02000000000000000000" charset="-122"/>
                <a:ea typeface="方正小标宋_GBK" panose="02000000000000000000" charset="-122"/>
                <a:sym typeface="+mn-ea"/>
              </a:rPr>
              <a:t>（财决附0</a:t>
            </a:r>
            <a:r>
              <a:rPr lang="en-US" sz="1800" b="1" dirty="0">
                <a:latin typeface="方正小标宋_GBK" panose="02000000000000000000" charset="-122"/>
                <a:ea typeface="方正小标宋_GBK" panose="02000000000000000000" charset="-122"/>
                <a:sym typeface="+mn-ea"/>
              </a:rPr>
              <a:t>5</a:t>
            </a:r>
            <a:r>
              <a:rPr sz="1800" b="1" dirty="0">
                <a:latin typeface="方正小标宋_GBK" panose="02000000000000000000" charset="-122"/>
                <a:ea typeface="方正小标宋_GBK" panose="02000000000000000000" charset="-122"/>
                <a:sym typeface="+mn-ea"/>
              </a:rPr>
              <a:t>表）</a:t>
            </a:r>
            <a:endParaRPr sz="1800"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9260"/>
            <a:chOff x="-78357" y="1484313"/>
            <a:chExt cx="1530391" cy="5792492"/>
          </a:xfrm>
        </p:grpSpPr>
        <p:sp>
          <p:nvSpPr>
            <p:cNvPr id="13" name="矩形 12"/>
            <p:cNvSpPr/>
            <p:nvPr/>
          </p:nvSpPr>
          <p:spPr>
            <a:xfrm>
              <a:off x="-78357" y="1484313"/>
              <a:ext cx="1530391" cy="1080208"/>
            </a:xfrm>
            <a:prstGeom prst="rect">
              <a:avLst/>
            </a:prstGeom>
            <a:solidFill>
              <a:srgbClr val="207CBC"/>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21372"/>
              <a:ext cx="1485849"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1D1D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5" name="标题 4"/>
          <p:cNvSpPr txBox="1"/>
          <p:nvPr/>
        </p:nvSpPr>
        <p:spPr>
          <a:xfrm>
            <a:off x="142875" y="308189"/>
            <a:ext cx="4303395" cy="415498"/>
          </a:xfrm>
          <a:prstGeom prst="rect">
            <a:avLst/>
          </a:prstGeom>
          <a:noFill/>
          <a:ln w="9525">
            <a:noFill/>
          </a:ln>
        </p:spPr>
        <p:txBody>
          <a:bodyPr wrap="square" anchor="ctr" anchorCtr="0">
            <a:spAutoFit/>
            <a:scene3d>
              <a:camera prst="orthographicFront"/>
              <a:lightRig rig="threePt" dir="t"/>
            </a:scene3d>
            <a:sp3d contourW="12700"/>
          </a:bodyPr>
          <a:lstStyle>
            <a:lvl1pPr marL="0" marR="0" algn="l" defTabSz="914400" rtl="0" eaLnBrk="1" fontAlgn="auto" latinLnBrk="0" hangingPunct="1">
              <a:lnSpc>
                <a:spcPct val="100000"/>
              </a:lnSpc>
              <a:spcBef>
                <a:spcPts val="0"/>
              </a:spcBef>
              <a:spcAft>
                <a:spcPts val="0"/>
              </a:spcAft>
              <a:buClrTx/>
              <a:buSzTx/>
              <a:buFontTx/>
              <a:buNone/>
              <a:defRPr sz="2000" b="1" kern="1200">
                <a:solidFill>
                  <a:schemeClr val="bg1"/>
                </a:solidFill>
                <a:latin typeface="华文中宋" panose="02010600040101010101" pitchFamily="2" charset="-122"/>
                <a:ea typeface="华文中宋" panose="02010600040101010101" pitchFamily="2" charset="-122"/>
                <a:cs typeface="+mj-cs"/>
              </a:defRPr>
            </a:lvl1pPr>
            <a:lvl2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pPr>
              <a:defRPr/>
            </a:pPr>
            <a:r>
              <a:rPr lang="zh-CN" altLang="en-US">
                <a:cs typeface="经典综艺体简" pitchFamily="49" charset="-122"/>
              </a:rPr>
              <a:t>（三）决算报表</a:t>
            </a:r>
            <a:endParaRPr lang="zh-CN" altLang="en-US" dirty="0">
              <a:cs typeface="经典综艺体简" pitchFamily="49" charset="-122"/>
            </a:endParaRPr>
          </a:p>
        </p:txBody>
      </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49</a:t>
            </a:r>
            <a:r>
              <a:rPr lang="zh-CN" altLang="en-US" sz="1100" b="1" dirty="0"/>
              <a:t>页</a:t>
            </a:r>
            <a:endParaRPr lang="zh-CN" altLang="en-US" sz="1100" b="1" dirty="0"/>
          </a:p>
        </p:txBody>
      </p:sp>
      <p:grpSp>
        <p:nvGrpSpPr>
          <p:cNvPr id="12" name="object 16"/>
          <p:cNvGrpSpPr/>
          <p:nvPr/>
        </p:nvGrpSpPr>
        <p:grpSpPr>
          <a:xfrm>
            <a:off x="1849373" y="1074420"/>
            <a:ext cx="6913627" cy="3313105"/>
            <a:chOff x="2354198" y="1515999"/>
            <a:chExt cx="8713470" cy="3689350"/>
          </a:xfrm>
        </p:grpSpPr>
        <p:pic>
          <p:nvPicPr>
            <p:cNvPr id="17" name="object 17"/>
            <p:cNvPicPr/>
            <p:nvPr/>
          </p:nvPicPr>
          <p:blipFill>
            <a:blip r:embed="rId1" cstate="print"/>
            <a:stretch>
              <a:fillRect/>
            </a:stretch>
          </p:blipFill>
          <p:spPr>
            <a:xfrm>
              <a:off x="2363723" y="1525524"/>
              <a:ext cx="8694420" cy="3669791"/>
            </a:xfrm>
            <a:prstGeom prst="rect">
              <a:avLst/>
            </a:prstGeom>
          </p:spPr>
        </p:pic>
        <p:sp>
          <p:nvSpPr>
            <p:cNvPr id="18" name="object 18"/>
            <p:cNvSpPr/>
            <p:nvPr/>
          </p:nvSpPr>
          <p:spPr>
            <a:xfrm>
              <a:off x="2354198" y="1515999"/>
              <a:ext cx="8713470" cy="3689350"/>
            </a:xfrm>
            <a:custGeom>
              <a:avLst/>
              <a:gdLst/>
              <a:ahLst/>
              <a:cxnLst/>
              <a:rect l="l" t="t" r="r" b="b"/>
              <a:pathLst>
                <a:path w="8713470" h="3689350">
                  <a:moveTo>
                    <a:pt x="8708707" y="3688841"/>
                  </a:moveTo>
                  <a:lnTo>
                    <a:pt x="4762" y="3688841"/>
                  </a:lnTo>
                  <a:lnTo>
                    <a:pt x="3289" y="3688613"/>
                  </a:lnTo>
                  <a:lnTo>
                    <a:pt x="1968" y="3687927"/>
                  </a:lnTo>
                  <a:lnTo>
                    <a:pt x="914" y="3686873"/>
                  </a:lnTo>
                  <a:lnTo>
                    <a:pt x="228" y="3685552"/>
                  </a:lnTo>
                  <a:lnTo>
                    <a:pt x="0" y="3684079"/>
                  </a:lnTo>
                  <a:lnTo>
                    <a:pt x="0" y="4762"/>
                  </a:lnTo>
                  <a:lnTo>
                    <a:pt x="4762" y="0"/>
                  </a:lnTo>
                  <a:lnTo>
                    <a:pt x="8708707" y="0"/>
                  </a:lnTo>
                  <a:lnTo>
                    <a:pt x="8713470" y="4762"/>
                  </a:lnTo>
                  <a:lnTo>
                    <a:pt x="9525" y="4762"/>
                  </a:lnTo>
                  <a:lnTo>
                    <a:pt x="4762" y="9525"/>
                  </a:lnTo>
                  <a:lnTo>
                    <a:pt x="9525" y="9525"/>
                  </a:lnTo>
                  <a:lnTo>
                    <a:pt x="9525" y="3679316"/>
                  </a:lnTo>
                  <a:lnTo>
                    <a:pt x="4762" y="3679316"/>
                  </a:lnTo>
                  <a:lnTo>
                    <a:pt x="9525" y="3684079"/>
                  </a:lnTo>
                  <a:lnTo>
                    <a:pt x="8713470" y="3684079"/>
                  </a:lnTo>
                  <a:lnTo>
                    <a:pt x="8713241" y="3685552"/>
                  </a:lnTo>
                  <a:lnTo>
                    <a:pt x="8712555" y="3686873"/>
                  </a:lnTo>
                  <a:lnTo>
                    <a:pt x="8711501" y="3687927"/>
                  </a:lnTo>
                  <a:lnTo>
                    <a:pt x="8710180" y="3688613"/>
                  </a:lnTo>
                  <a:lnTo>
                    <a:pt x="8708707" y="3688841"/>
                  </a:lnTo>
                  <a:close/>
                </a:path>
                <a:path w="8713470" h="3689350">
                  <a:moveTo>
                    <a:pt x="9525" y="9525"/>
                  </a:moveTo>
                  <a:lnTo>
                    <a:pt x="4762" y="9525"/>
                  </a:lnTo>
                  <a:lnTo>
                    <a:pt x="9525" y="4762"/>
                  </a:lnTo>
                  <a:lnTo>
                    <a:pt x="9525" y="9525"/>
                  </a:lnTo>
                  <a:close/>
                </a:path>
                <a:path w="8713470" h="3689350">
                  <a:moveTo>
                    <a:pt x="8703945" y="9525"/>
                  </a:moveTo>
                  <a:lnTo>
                    <a:pt x="9525" y="9525"/>
                  </a:lnTo>
                  <a:lnTo>
                    <a:pt x="9525" y="4762"/>
                  </a:lnTo>
                  <a:lnTo>
                    <a:pt x="8703945" y="4762"/>
                  </a:lnTo>
                  <a:lnTo>
                    <a:pt x="8703945" y="9525"/>
                  </a:lnTo>
                  <a:close/>
                </a:path>
                <a:path w="8713470" h="3689350">
                  <a:moveTo>
                    <a:pt x="8703945" y="3684079"/>
                  </a:moveTo>
                  <a:lnTo>
                    <a:pt x="8703945" y="4762"/>
                  </a:lnTo>
                  <a:lnTo>
                    <a:pt x="8708707" y="9525"/>
                  </a:lnTo>
                  <a:lnTo>
                    <a:pt x="8713470" y="9525"/>
                  </a:lnTo>
                  <a:lnTo>
                    <a:pt x="8713470" y="3679316"/>
                  </a:lnTo>
                  <a:lnTo>
                    <a:pt x="8708707" y="3679316"/>
                  </a:lnTo>
                  <a:lnTo>
                    <a:pt x="8703945" y="3684079"/>
                  </a:lnTo>
                  <a:close/>
                </a:path>
                <a:path w="8713470" h="3689350">
                  <a:moveTo>
                    <a:pt x="8713470" y="9525"/>
                  </a:moveTo>
                  <a:lnTo>
                    <a:pt x="8708707" y="9525"/>
                  </a:lnTo>
                  <a:lnTo>
                    <a:pt x="8703945" y="4762"/>
                  </a:lnTo>
                  <a:lnTo>
                    <a:pt x="8713470" y="4762"/>
                  </a:lnTo>
                  <a:lnTo>
                    <a:pt x="8713470" y="9525"/>
                  </a:lnTo>
                  <a:close/>
                </a:path>
                <a:path w="8713470" h="3689350">
                  <a:moveTo>
                    <a:pt x="9525" y="3684079"/>
                  </a:moveTo>
                  <a:lnTo>
                    <a:pt x="4762" y="3679316"/>
                  </a:lnTo>
                  <a:lnTo>
                    <a:pt x="9525" y="3679316"/>
                  </a:lnTo>
                  <a:lnTo>
                    <a:pt x="9525" y="3684079"/>
                  </a:lnTo>
                  <a:close/>
                </a:path>
                <a:path w="8713470" h="3689350">
                  <a:moveTo>
                    <a:pt x="8703945" y="3684079"/>
                  </a:moveTo>
                  <a:lnTo>
                    <a:pt x="9525" y="3684079"/>
                  </a:lnTo>
                  <a:lnTo>
                    <a:pt x="9525" y="3679316"/>
                  </a:lnTo>
                  <a:lnTo>
                    <a:pt x="8703945" y="3679316"/>
                  </a:lnTo>
                  <a:lnTo>
                    <a:pt x="8703945" y="3684079"/>
                  </a:lnTo>
                  <a:close/>
                </a:path>
                <a:path w="8713470" h="3689350">
                  <a:moveTo>
                    <a:pt x="8713470" y="3684079"/>
                  </a:moveTo>
                  <a:lnTo>
                    <a:pt x="8703945" y="3684079"/>
                  </a:lnTo>
                  <a:lnTo>
                    <a:pt x="8708707" y="3679316"/>
                  </a:lnTo>
                  <a:lnTo>
                    <a:pt x="8713470" y="3679316"/>
                  </a:lnTo>
                  <a:lnTo>
                    <a:pt x="8713470" y="3684079"/>
                  </a:lnTo>
                  <a:close/>
                </a:path>
              </a:pathLst>
            </a:custGeom>
            <a:solidFill>
              <a:srgbClr val="000000"/>
            </a:solidFill>
          </p:spPr>
          <p:txBody>
            <a:bodyPr wrap="square" lIns="0" tIns="0" rIns="0" bIns="0" rtlCol="0"/>
            <a:lstStyle/>
            <a:p/>
          </p:txBody>
        </p:sp>
      </p:gr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三、202</a:t>
            </a:r>
            <a:r>
              <a:rPr lang="en-US" altLang="zh-CN"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3</a:t>
            </a:r>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年度部门决算编报要求</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344170" y="1418265"/>
            <a:ext cx="1156335" cy="2961640"/>
            <a:chOff x="10727" y="1484313"/>
            <a:chExt cx="1530391" cy="5777627"/>
          </a:xfrm>
        </p:grpSpPr>
        <p:sp>
          <p:nvSpPr>
            <p:cNvPr id="13" name="矩形 12"/>
            <p:cNvSpPr/>
            <p:nvPr/>
          </p:nvSpPr>
          <p:spPr>
            <a:xfrm>
              <a:off x="10727" y="1484313"/>
              <a:ext cx="1530391"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10727" y="3024105"/>
              <a:ext cx="1530391" cy="1055433"/>
            </a:xfrm>
            <a:prstGeom prst="rect">
              <a:avLst/>
            </a:prstGeom>
            <a:solidFill>
              <a:srgbClr val="207CBC"/>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10727" y="620650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10727" y="456389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7" name="文本框 6"/>
          <p:cNvSpPr txBox="1"/>
          <p:nvPr/>
        </p:nvSpPr>
        <p:spPr>
          <a:xfrm>
            <a:off x="1500505" y="1724025"/>
            <a:ext cx="6837680" cy="1753235"/>
          </a:xfrm>
          <a:prstGeom prst="rect">
            <a:avLst/>
          </a:prstGeom>
          <a:noFill/>
        </p:spPr>
        <p:txBody>
          <a:bodyPr wrap="square" rtlCol="0">
            <a:spAutoFit/>
          </a:bodyPr>
          <a:lstStyle/>
          <a:p>
            <a:pPr indent="457200">
              <a:lnSpc>
                <a:spcPct val="200000"/>
              </a:lnSpc>
            </a:pPr>
            <a:r>
              <a:rPr lang="zh-CN" altLang="en-US" sz="1800" b="1" dirty="0">
                <a:solidFill>
                  <a:srgbClr val="114F95"/>
                </a:solidFill>
                <a:latin typeface="宋体" panose="02010600030101010101" pitchFamily="2" charset="-122"/>
              </a:rPr>
              <a:t>本表反映单位本年度基本支出资金收入、支出和结转情况，根据单位基本支出资金收支明细账的发生数，按支出功能分类科目分“类”“款”“项”分人员经费项目和公用经费项目逐一填列。。</a:t>
            </a:r>
            <a:endParaRPr lang="zh-CN" altLang="en-US" sz="1800" b="1" dirty="0">
              <a:solidFill>
                <a:srgbClr val="114F95"/>
              </a:solidFill>
              <a:latin typeface="宋体" panose="02010600030101010101" pitchFamily="2" charset="-122"/>
            </a:endParaRPr>
          </a:p>
        </p:txBody>
      </p:sp>
      <p:sp>
        <p:nvSpPr>
          <p:cNvPr id="4" name="副标题 3"/>
          <p:cNvSpPr>
            <a:spLocks noGrp="1"/>
          </p:cNvSpPr>
          <p:nvPr>
            <p:ph type="subTitle" idx="1"/>
          </p:nvPr>
        </p:nvSpPr>
        <p:spPr>
          <a:xfrm>
            <a:off x="5353050" y="105093"/>
            <a:ext cx="3740150" cy="645160"/>
          </a:xfrm>
        </p:spPr>
        <p:txBody>
          <a:bodyPr/>
          <a:lstStyle/>
          <a:p>
            <a:r>
              <a:rPr sz="1800" b="1" dirty="0">
                <a:latin typeface="方正小标宋_GBK" panose="02000000000000000000" charset="-122"/>
                <a:ea typeface="方正小标宋_GBK" panose="02000000000000000000" charset="-122"/>
                <a:sym typeface="+mn-ea"/>
              </a:rPr>
              <a:t>基本支出分项目收入支出情况表（财决附0</a:t>
            </a:r>
            <a:r>
              <a:rPr lang="en-US" sz="1800" b="1" dirty="0">
                <a:latin typeface="方正小标宋_GBK" panose="02000000000000000000" charset="-122"/>
                <a:ea typeface="方正小标宋_GBK" panose="02000000000000000000" charset="-122"/>
                <a:sym typeface="+mn-ea"/>
              </a:rPr>
              <a:t>5</a:t>
            </a:r>
            <a:r>
              <a:rPr sz="1800" b="1" dirty="0">
                <a:latin typeface="方正小标宋_GBK" panose="02000000000000000000" charset="-122"/>
                <a:ea typeface="方正小标宋_GBK" panose="02000000000000000000" charset="-122"/>
                <a:sym typeface="+mn-ea"/>
              </a:rPr>
              <a:t>表）</a:t>
            </a:r>
            <a:endParaRPr sz="1800" b="1" dirty="0">
              <a:latin typeface="方正小标宋_GBK" panose="02000000000000000000" charset="-122"/>
              <a:ea typeface="方正小标宋_GBK" panose="02000000000000000000" charset="-122"/>
              <a:sym typeface="+mn-ea"/>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27653" name="组合 41"/>
          <p:cNvGrpSpPr/>
          <p:nvPr/>
        </p:nvGrpSpPr>
        <p:grpSpPr>
          <a:xfrm>
            <a:off x="-15875" y="0"/>
            <a:ext cx="9155113" cy="980223"/>
            <a:chOff x="-13961" y="0"/>
            <a:chExt cx="12205961" cy="1307963"/>
          </a:xfrm>
        </p:grpSpPr>
        <p:grpSp>
          <p:nvGrpSpPr>
            <p:cNvPr id="27654" name="组合 42"/>
            <p:cNvGrpSpPr/>
            <p:nvPr/>
          </p:nvGrpSpPr>
          <p:grpSpPr>
            <a:xfrm>
              <a:off x="-13961" y="0"/>
              <a:ext cx="12205961" cy="1141756"/>
              <a:chOff x="-13961" y="0"/>
              <a:chExt cx="12205961" cy="1141756"/>
            </a:xfrm>
          </p:grpSpPr>
          <p:sp>
            <p:nvSpPr>
              <p:cNvPr id="47" name="矩形 4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grpSp>
          <p:nvGrpSpPr>
            <p:cNvPr id="7177" name="组合 43"/>
            <p:cNvGrpSpPr/>
            <p:nvPr/>
          </p:nvGrpSpPr>
          <p:grpSpPr>
            <a:xfrm>
              <a:off x="129809" y="415027"/>
              <a:ext cx="11864355" cy="892936"/>
              <a:chOff x="1748967" y="395977"/>
              <a:chExt cx="11864355" cy="892936"/>
            </a:xfrm>
          </p:grpSpPr>
          <p:sp>
            <p:nvSpPr>
              <p:cNvPr id="45" name="文本框 44"/>
              <p:cNvSpPr txBox="1"/>
              <p:nvPr/>
            </p:nvSpPr>
            <p:spPr>
              <a:xfrm>
                <a:off x="1748967" y="395977"/>
                <a:ext cx="5812806" cy="552449"/>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经典综艺体简" pitchFamily="49" charset="-122"/>
                  </a:rPr>
                  <a:t>（三）决算报表</a:t>
                </a:r>
                <a:endParaRPr lang="zh-CN" altLang="en-US" sz="2100" b="1" dirty="0">
                  <a:solidFill>
                    <a:schemeClr val="bg1"/>
                  </a:solidFill>
                  <a:latin typeface="华文中宋" panose="02010600040101010101" pitchFamily="2" charset="-122"/>
                  <a:ea typeface="华文中宋" panose="02010600040101010101" pitchFamily="2" charset="-122"/>
                  <a:cs typeface="经典综艺体简" pitchFamily="49" charset="-122"/>
                </a:endParaRPr>
              </a:p>
            </p:txBody>
          </p:sp>
          <p:sp>
            <p:nvSpPr>
              <p:cNvPr id="46" name="文本框 45"/>
              <p:cNvSpPr txBox="1"/>
              <p:nvPr/>
            </p:nvSpPr>
            <p:spPr>
              <a:xfrm>
                <a:off x="8077509" y="426480"/>
                <a:ext cx="5535813" cy="862433"/>
              </a:xfrm>
              <a:prstGeom prst="rect">
                <a:avLst/>
              </a:prstGeom>
              <a:noFill/>
            </p:spPr>
            <p:txBody>
              <a:bodyPr wrap="square">
                <a:spAutoFit/>
                <a:scene3d>
                  <a:camera prst="orthographicFront"/>
                  <a:lightRig rig="threePt" dir="t"/>
                </a:scene3d>
                <a:sp3d contourW="12700"/>
              </a:bodyPr>
              <a:lstStyle/>
              <a:p>
                <a:pPr marR="0" algn="ctr" defTabSz="914400" fontAlgn="auto">
                  <a:lnSpc>
                    <a:spcPct val="100000"/>
                  </a:lnSpc>
                  <a:spcBef>
                    <a:spcPts val="0"/>
                  </a:spcBef>
                  <a:spcAft>
                    <a:spcPts val="0"/>
                  </a:spcAft>
                  <a:buClrTx/>
                  <a:buSzTx/>
                  <a:buFontTx/>
                  <a:buNone/>
                  <a:defRPr/>
                </a:pPr>
                <a:r>
                  <a:rPr kumimoji="0" lang="zh-CN" altLang="en-US" sz="1800" b="1" strike="noStrike" kern="1200" cap="none" spc="0" normalizeH="0" baseline="0" dirty="0">
                    <a:latin typeface="方正小标宋_GBK" panose="02000000000000000000" charset="-122"/>
                    <a:ea typeface="方正小标宋_GBK" panose="02000000000000000000" charset="-122"/>
                    <a:cs typeface="+mn-cs"/>
                  </a:rPr>
                  <a:t>填报说明</a:t>
                </a:r>
                <a:r>
                  <a:rPr kumimoji="0" lang="zh-CN" sz="1800" b="1" strike="noStrike" kern="1200" cap="none" spc="0" normalizeH="0" baseline="0" dirty="0">
                    <a:latin typeface="方正小标宋_GBK" panose="02000000000000000000" charset="-122"/>
                    <a:ea typeface="方正小标宋_GBK" panose="02000000000000000000" charset="-122"/>
                    <a:cs typeface="+mn-cs"/>
                  </a:rPr>
                  <a:t>附表</a:t>
                </a:r>
                <a:r>
                  <a:rPr kumimoji="0" lang="en-US" altLang="zh-CN" sz="1800" b="1" strike="noStrike" kern="1200" cap="none" spc="0" normalizeH="0" baseline="0" dirty="0">
                    <a:latin typeface="方正小标宋_GBK" panose="02000000000000000000" charset="-122"/>
                    <a:ea typeface="方正小标宋_GBK" panose="02000000000000000000" charset="-122"/>
                    <a:cs typeface="+mn-cs"/>
                  </a:rPr>
                  <a:t>01-</a:t>
                </a:r>
                <a:r>
                  <a:rPr kumimoji="0" lang="zh-CN" altLang="en-US" sz="1800" b="1" strike="noStrike" kern="1200" cap="none" spc="0" normalizeH="0" baseline="0" dirty="0">
                    <a:latin typeface="方正小标宋_GBK" panose="02000000000000000000" charset="-122"/>
                    <a:ea typeface="方正小标宋_GBK" panose="02000000000000000000" charset="-122"/>
                    <a:cs typeface="+mn-cs"/>
                  </a:rPr>
                  <a:t>年初结转和结余调整</a:t>
                </a:r>
                <a:endParaRPr kumimoji="0" lang="en-US" altLang="zh-CN" sz="1800" b="1" strike="noStrike" kern="1200" cap="none" spc="0" normalizeH="0" baseline="0" dirty="0">
                  <a:latin typeface="方正小标宋_GBK" panose="02000000000000000000" charset="-122"/>
                  <a:ea typeface="方正小标宋_GBK" panose="02000000000000000000" charset="-122"/>
                  <a:cs typeface="+mn-cs"/>
                </a:endParaRPr>
              </a:p>
              <a:p>
                <a:pPr marR="0" algn="ctr" defTabSz="914400" fontAlgn="auto">
                  <a:lnSpc>
                    <a:spcPct val="100000"/>
                  </a:lnSpc>
                  <a:spcBef>
                    <a:spcPts val="0"/>
                  </a:spcBef>
                  <a:spcAft>
                    <a:spcPts val="0"/>
                  </a:spcAft>
                  <a:buClrTx/>
                  <a:buSzTx/>
                  <a:buFontTx/>
                  <a:buNone/>
                  <a:defRPr/>
                </a:pPr>
                <a:r>
                  <a:rPr kumimoji="0" lang="zh-CN" altLang="en-US" sz="1800" b="1" strike="noStrike" kern="1200" cap="none" spc="0" normalizeH="0" baseline="0" dirty="0">
                    <a:latin typeface="方正小标宋_GBK" panose="02000000000000000000" charset="-122"/>
                    <a:ea typeface="方正小标宋_GBK" panose="02000000000000000000" charset="-122"/>
                    <a:cs typeface="+mn-cs"/>
                  </a:rPr>
                  <a:t>（</a:t>
                </a:r>
                <a:r>
                  <a:rPr kumimoji="0" lang="en-US" altLang="zh-CN" sz="1800" b="1" strike="noStrike" kern="1200" cap="none" spc="0" normalizeH="0" baseline="0" dirty="0" smtClean="0">
                    <a:latin typeface="方正小标宋_GBK" panose="02000000000000000000" charset="-122"/>
                    <a:ea typeface="方正小标宋_GBK" panose="02000000000000000000" charset="-122"/>
                    <a:cs typeface="+mn-cs"/>
                  </a:rPr>
                  <a:t>CS01-1</a:t>
                </a:r>
                <a:r>
                  <a:rPr kumimoji="0" lang="zh-CN" altLang="en-US" sz="1800" b="1" strike="noStrike" kern="1200" cap="none" spc="0" normalizeH="0" baseline="0" dirty="0" smtClean="0">
                    <a:latin typeface="方正小标宋_GBK" panose="02000000000000000000" charset="-122"/>
                    <a:ea typeface="方正小标宋_GBK" panose="02000000000000000000" charset="-122"/>
                    <a:cs typeface="+mn-cs"/>
                  </a:rPr>
                  <a:t>表</a:t>
                </a:r>
                <a:r>
                  <a:rPr kumimoji="0" lang="zh-CN" altLang="en-US" sz="1800" b="1" strike="noStrike" kern="1200" cap="none" spc="0" normalizeH="0" baseline="0" dirty="0">
                    <a:latin typeface="方正小标宋_GBK" panose="02000000000000000000" charset="-122"/>
                    <a:ea typeface="方正小标宋_GBK" panose="02000000000000000000" charset="-122"/>
                    <a:cs typeface="+mn-cs"/>
                  </a:rPr>
                  <a:t>）</a:t>
                </a:r>
                <a:endParaRPr kumimoji="0" lang="zh-CN" sz="1800" b="1" strike="noStrike" kern="1200" cap="none" spc="0" normalizeH="0" baseline="0" dirty="0">
                  <a:latin typeface="方正小标宋_GBK" panose="02000000000000000000" charset="-122"/>
                  <a:ea typeface="方正小标宋_GBK" panose="02000000000000000000" charset="-122"/>
                  <a:cs typeface="+mn-cs"/>
                </a:endParaRPr>
              </a:p>
            </p:txBody>
          </p:sp>
        </p:grpSp>
      </p:grpSp>
      <p:sp>
        <p:nvSpPr>
          <p:cNvPr id="27658" name="Rectangle 23"/>
          <p:cNvSpPr/>
          <p:nvPr/>
        </p:nvSpPr>
        <p:spPr>
          <a:xfrm>
            <a:off x="1150938" y="2774792"/>
            <a:ext cx="309880" cy="106680"/>
          </a:xfrm>
          <a:prstGeom prst="rect">
            <a:avLst/>
          </a:prstGeom>
          <a:noFill/>
          <a:ln w="9525">
            <a:noFill/>
          </a:ln>
        </p:spPr>
        <p:txBody>
          <a:bodyPr wrap="none" anchor="ctr" anchorCtr="0">
            <a:spAutoFit/>
          </a:bodyPr>
          <a:lstStyle/>
          <a:p>
            <a:endParaRPr lang="zh-CN" altLang="en-US" sz="100" dirty="0">
              <a:latin typeface="Arial" panose="020B0604020202020204" pitchFamily="34" charset="0"/>
              <a:ea typeface="宋体" panose="02010600030101010101" pitchFamily="2" charset="-122"/>
            </a:endParaRPr>
          </a:p>
        </p:txBody>
      </p:sp>
      <p:sp>
        <p:nvSpPr>
          <p:cNvPr id="16" name="TextBox 15"/>
          <p:cNvSpPr txBox="1"/>
          <p:nvPr/>
        </p:nvSpPr>
        <p:spPr>
          <a:xfrm>
            <a:off x="7934326" y="616580"/>
            <a:ext cx="1085850" cy="261610"/>
          </a:xfrm>
          <a:prstGeom prst="rect">
            <a:avLst/>
          </a:prstGeom>
          <a:noFill/>
        </p:spPr>
        <p:txBody>
          <a:bodyPr wrap="square" rtlCol="0">
            <a:spAutoFit/>
          </a:bodyPr>
          <a:lstStyle/>
          <a:p>
            <a:pPr algn="ctr"/>
            <a:r>
              <a:rPr lang="zh-CN" altLang="en-US" sz="1100" b="1" dirty="0"/>
              <a:t>附表</a:t>
            </a:r>
            <a:r>
              <a:rPr lang="en-US" altLang="zh-CN" sz="1100" b="1" dirty="0"/>
              <a:t>1-1</a:t>
            </a:r>
            <a:endParaRPr lang="zh-CN" altLang="en-US" sz="1100" b="1" dirty="0"/>
          </a:p>
        </p:txBody>
      </p:sp>
      <p:grpSp>
        <p:nvGrpSpPr>
          <p:cNvPr id="17" name="object 4"/>
          <p:cNvGrpSpPr/>
          <p:nvPr/>
        </p:nvGrpSpPr>
        <p:grpSpPr>
          <a:xfrm>
            <a:off x="725231" y="1055761"/>
            <a:ext cx="7641331" cy="3927983"/>
            <a:chOff x="1369694" y="1045083"/>
            <a:chExt cx="9878060" cy="5222240"/>
          </a:xfrm>
        </p:grpSpPr>
        <p:pic>
          <p:nvPicPr>
            <p:cNvPr id="18" name="object 5"/>
            <p:cNvPicPr/>
            <p:nvPr/>
          </p:nvPicPr>
          <p:blipFill>
            <a:blip r:embed="rId1" cstate="print"/>
            <a:stretch>
              <a:fillRect/>
            </a:stretch>
          </p:blipFill>
          <p:spPr>
            <a:xfrm>
              <a:off x="1379219" y="1054608"/>
              <a:ext cx="9858756" cy="5202936"/>
            </a:xfrm>
            <a:prstGeom prst="rect">
              <a:avLst/>
            </a:prstGeom>
          </p:spPr>
        </p:pic>
        <p:sp>
          <p:nvSpPr>
            <p:cNvPr id="19" name="object 6"/>
            <p:cNvSpPr/>
            <p:nvPr/>
          </p:nvSpPr>
          <p:spPr>
            <a:xfrm>
              <a:off x="1369694" y="1045083"/>
              <a:ext cx="9878060" cy="5222240"/>
            </a:xfrm>
            <a:custGeom>
              <a:avLst/>
              <a:gdLst/>
              <a:ahLst/>
              <a:cxnLst/>
              <a:rect l="l" t="t" r="r" b="b"/>
              <a:pathLst>
                <a:path w="9878060" h="5222240">
                  <a:moveTo>
                    <a:pt x="9873043" y="5221986"/>
                  </a:moveTo>
                  <a:lnTo>
                    <a:pt x="4762" y="5221986"/>
                  </a:lnTo>
                  <a:lnTo>
                    <a:pt x="3289" y="5221757"/>
                  </a:lnTo>
                  <a:lnTo>
                    <a:pt x="1968" y="5221071"/>
                  </a:lnTo>
                  <a:lnTo>
                    <a:pt x="914" y="5220017"/>
                  </a:lnTo>
                  <a:lnTo>
                    <a:pt x="228" y="5218696"/>
                  </a:lnTo>
                  <a:lnTo>
                    <a:pt x="0" y="5217223"/>
                  </a:lnTo>
                  <a:lnTo>
                    <a:pt x="0" y="4762"/>
                  </a:lnTo>
                  <a:lnTo>
                    <a:pt x="4762" y="0"/>
                  </a:lnTo>
                  <a:lnTo>
                    <a:pt x="9873043" y="0"/>
                  </a:lnTo>
                  <a:lnTo>
                    <a:pt x="9877806" y="4762"/>
                  </a:lnTo>
                  <a:lnTo>
                    <a:pt x="9525" y="4762"/>
                  </a:lnTo>
                  <a:lnTo>
                    <a:pt x="4762" y="9524"/>
                  </a:lnTo>
                  <a:lnTo>
                    <a:pt x="9525" y="9524"/>
                  </a:lnTo>
                  <a:lnTo>
                    <a:pt x="9525" y="5212460"/>
                  </a:lnTo>
                  <a:lnTo>
                    <a:pt x="4762" y="5212460"/>
                  </a:lnTo>
                  <a:lnTo>
                    <a:pt x="9525" y="5217223"/>
                  </a:lnTo>
                  <a:lnTo>
                    <a:pt x="9877806" y="5217223"/>
                  </a:lnTo>
                  <a:lnTo>
                    <a:pt x="9877577" y="5218696"/>
                  </a:lnTo>
                  <a:lnTo>
                    <a:pt x="9876891" y="5220017"/>
                  </a:lnTo>
                  <a:lnTo>
                    <a:pt x="9875837" y="5221071"/>
                  </a:lnTo>
                  <a:lnTo>
                    <a:pt x="9874516" y="5221757"/>
                  </a:lnTo>
                  <a:lnTo>
                    <a:pt x="9873043" y="5221986"/>
                  </a:lnTo>
                  <a:close/>
                </a:path>
                <a:path w="9878060" h="5222240">
                  <a:moveTo>
                    <a:pt x="9525" y="9524"/>
                  </a:moveTo>
                  <a:lnTo>
                    <a:pt x="4762" y="9524"/>
                  </a:lnTo>
                  <a:lnTo>
                    <a:pt x="9525" y="4762"/>
                  </a:lnTo>
                  <a:lnTo>
                    <a:pt x="9525" y="9524"/>
                  </a:lnTo>
                  <a:close/>
                </a:path>
                <a:path w="9878060" h="5222240">
                  <a:moveTo>
                    <a:pt x="9868281" y="9524"/>
                  </a:moveTo>
                  <a:lnTo>
                    <a:pt x="9525" y="9524"/>
                  </a:lnTo>
                  <a:lnTo>
                    <a:pt x="9525" y="4762"/>
                  </a:lnTo>
                  <a:lnTo>
                    <a:pt x="9868281" y="4762"/>
                  </a:lnTo>
                  <a:lnTo>
                    <a:pt x="9868281" y="9524"/>
                  </a:lnTo>
                  <a:close/>
                </a:path>
                <a:path w="9878060" h="5222240">
                  <a:moveTo>
                    <a:pt x="9868281" y="5217223"/>
                  </a:moveTo>
                  <a:lnTo>
                    <a:pt x="9868281" y="4762"/>
                  </a:lnTo>
                  <a:lnTo>
                    <a:pt x="9873043" y="9524"/>
                  </a:lnTo>
                  <a:lnTo>
                    <a:pt x="9877806" y="9524"/>
                  </a:lnTo>
                  <a:lnTo>
                    <a:pt x="9877806" y="5212460"/>
                  </a:lnTo>
                  <a:lnTo>
                    <a:pt x="9873043" y="5212460"/>
                  </a:lnTo>
                  <a:lnTo>
                    <a:pt x="9868281" y="5217223"/>
                  </a:lnTo>
                  <a:close/>
                </a:path>
                <a:path w="9878060" h="5222240">
                  <a:moveTo>
                    <a:pt x="9877806" y="9524"/>
                  </a:moveTo>
                  <a:lnTo>
                    <a:pt x="9873043" y="9524"/>
                  </a:lnTo>
                  <a:lnTo>
                    <a:pt x="9868281" y="4762"/>
                  </a:lnTo>
                  <a:lnTo>
                    <a:pt x="9877806" y="4762"/>
                  </a:lnTo>
                  <a:lnTo>
                    <a:pt x="9877806" y="9524"/>
                  </a:lnTo>
                  <a:close/>
                </a:path>
                <a:path w="9878060" h="5222240">
                  <a:moveTo>
                    <a:pt x="9525" y="5217223"/>
                  </a:moveTo>
                  <a:lnTo>
                    <a:pt x="4762" y="5212460"/>
                  </a:lnTo>
                  <a:lnTo>
                    <a:pt x="9525" y="5212460"/>
                  </a:lnTo>
                  <a:lnTo>
                    <a:pt x="9525" y="5217223"/>
                  </a:lnTo>
                  <a:close/>
                </a:path>
                <a:path w="9878060" h="5222240">
                  <a:moveTo>
                    <a:pt x="9868281" y="5217223"/>
                  </a:moveTo>
                  <a:lnTo>
                    <a:pt x="9525" y="5217223"/>
                  </a:lnTo>
                  <a:lnTo>
                    <a:pt x="9525" y="5212460"/>
                  </a:lnTo>
                  <a:lnTo>
                    <a:pt x="9868281" y="5212460"/>
                  </a:lnTo>
                  <a:lnTo>
                    <a:pt x="9868281" y="5217223"/>
                  </a:lnTo>
                  <a:close/>
                </a:path>
                <a:path w="9878060" h="5222240">
                  <a:moveTo>
                    <a:pt x="9877806" y="5217223"/>
                  </a:moveTo>
                  <a:lnTo>
                    <a:pt x="9868281" y="5217223"/>
                  </a:lnTo>
                  <a:lnTo>
                    <a:pt x="9873043" y="5212460"/>
                  </a:lnTo>
                  <a:lnTo>
                    <a:pt x="9877806" y="5212460"/>
                  </a:lnTo>
                  <a:lnTo>
                    <a:pt x="9877806" y="5217223"/>
                  </a:lnTo>
                  <a:close/>
                </a:path>
              </a:pathLst>
            </a:custGeom>
            <a:solidFill>
              <a:srgbClr val="000000"/>
            </a:solidFill>
          </p:spPr>
          <p:txBody>
            <a:bodyPr wrap="square" lIns="0" tIns="0" rIns="0" bIns="0" rtlCol="0"/>
            <a:lstStyle/>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029200" y="-33991"/>
            <a:ext cx="4064000" cy="923330"/>
          </a:xfrm>
        </p:spPr>
        <p:txBody>
          <a:bodyPr/>
          <a:lstStyle/>
          <a:p>
            <a:pPr algn="ctr"/>
            <a:r>
              <a:rPr lang="zh-CN" altLang="en-US" b="1" dirty="0">
                <a:latin typeface="方正小标宋_GBK" panose="02000000000000000000" charset="-122"/>
                <a:ea typeface="方正小标宋_GBK" panose="02000000000000000000" charset="-122"/>
                <a:sym typeface="+mn-ea"/>
              </a:rPr>
              <a:t>填报说明附表</a:t>
            </a:r>
            <a:r>
              <a:rPr lang="en-US" altLang="zh-CN" b="1" dirty="0">
                <a:latin typeface="方正小标宋_GBK" panose="02000000000000000000" charset="-122"/>
                <a:ea typeface="方正小标宋_GBK" panose="02000000000000000000" charset="-122"/>
                <a:sym typeface="+mn-ea"/>
              </a:rPr>
              <a:t>01-</a:t>
            </a:r>
            <a:r>
              <a:rPr lang="zh-CN" altLang="en-US" b="1" dirty="0">
                <a:latin typeface="方正小标宋_GBK" panose="02000000000000000000" charset="-122"/>
                <a:ea typeface="方正小标宋_GBK" panose="02000000000000000000" charset="-122"/>
                <a:sym typeface="+mn-ea"/>
              </a:rPr>
              <a:t>年初结转和结余调整</a:t>
            </a:r>
            <a:endParaRPr lang="zh-CN" altLang="en-US" b="1" dirty="0">
              <a:latin typeface="方正小标宋_GBK" panose="02000000000000000000" charset="-122"/>
              <a:ea typeface="方正小标宋_GBK" panose="02000000000000000000" charset="-122"/>
              <a:sym typeface="+mn-ea"/>
            </a:endParaRPr>
          </a:p>
          <a:p>
            <a:pPr algn="ctr"/>
            <a:r>
              <a:rPr lang="zh-CN" altLang="en-US" b="1" dirty="0">
                <a:latin typeface="方正小标宋_GBK" panose="02000000000000000000" charset="-122"/>
                <a:ea typeface="方正小标宋_GBK" panose="02000000000000000000" charset="-122"/>
                <a:sym typeface="+mn-ea"/>
              </a:rPr>
              <a:t>（</a:t>
            </a:r>
            <a:r>
              <a:rPr lang="en-US" altLang="zh-CN" b="1" dirty="0">
                <a:latin typeface="方正小标宋_GBK" panose="02000000000000000000" charset="-122"/>
                <a:ea typeface="方正小标宋_GBK" panose="02000000000000000000" charset="-122"/>
                <a:sym typeface="+mn-ea"/>
              </a:rPr>
              <a:t>CS01</a:t>
            </a:r>
            <a:r>
              <a:rPr lang="zh-CN" altLang="en-US" b="1" dirty="0">
                <a:latin typeface="方正小标宋_GBK" panose="02000000000000000000" charset="-122"/>
                <a:ea typeface="方正小标宋_GBK" panose="02000000000000000000" charset="-122"/>
                <a:sym typeface="+mn-ea"/>
              </a:rPr>
              <a:t>表）</a:t>
            </a:r>
            <a:endParaRPr lang="zh-CN" altLang="en-US"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1640"/>
            <a:chOff x="-78357" y="1484313"/>
            <a:chExt cx="1530391" cy="5777627"/>
          </a:xfrm>
        </p:grpSpPr>
        <p:sp>
          <p:nvSpPr>
            <p:cNvPr id="13" name="矩形 12"/>
            <p:cNvSpPr/>
            <p:nvPr/>
          </p:nvSpPr>
          <p:spPr>
            <a:xfrm>
              <a:off x="-78357" y="1484313"/>
              <a:ext cx="1530391"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06507"/>
              <a:ext cx="1530391"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604646" y="617204"/>
            <a:ext cx="7415530" cy="446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R="0" lvl="0" indent="-457200" defTabSz="914400" eaLnBrk="1" hangingPunct="1">
              <a:lnSpc>
                <a:spcPct val="200000"/>
              </a:lnSpc>
              <a:spcBef>
                <a:spcPts val="0"/>
              </a:spcBef>
              <a:buClrTx/>
              <a:buSzTx/>
              <a:buFont typeface="Wingdings" panose="05000000000000000000" pitchFamily="2" charset="2"/>
              <a:buChar char="Ø"/>
            </a:pPr>
            <a:r>
              <a:rPr lang="zh-CN" altLang="en-US" sz="1600" b="1" dirty="0">
                <a:solidFill>
                  <a:srgbClr val="FF0000"/>
                </a:solidFill>
                <a:latin typeface="微软雅黑" panose="020B0503020204020204" charset="-122"/>
                <a:ea typeface="微软雅黑" panose="020B0503020204020204" charset="-122"/>
                <a:sym typeface="+mn-ea"/>
              </a:rPr>
              <a:t>总体原则：</a:t>
            </a:r>
            <a:endParaRPr lang="en-US" altLang="zh-CN" sz="1600" b="1" dirty="0">
              <a:solidFill>
                <a:srgbClr val="FF0000"/>
              </a:solidFill>
              <a:latin typeface="微软雅黑" panose="020B0503020204020204" charset="-122"/>
              <a:ea typeface="微软雅黑" panose="020B0503020204020204" charset="-122"/>
              <a:sym typeface="+mn-ea"/>
            </a:endParaRPr>
          </a:p>
          <a:p>
            <a:pPr marR="0" lvl="0" defTabSz="914400" eaLnBrk="1" hangingPunct="1">
              <a:lnSpc>
                <a:spcPct val="200000"/>
              </a:lnSpc>
              <a:spcBef>
                <a:spcPts val="0"/>
              </a:spcBef>
              <a:buClrTx/>
              <a:buSzTx/>
            </a:pPr>
            <a:r>
              <a:rPr lang="zh-CN" altLang="en-US" sz="1400" b="1" dirty="0">
                <a:solidFill>
                  <a:srgbClr val="114F95"/>
                </a:solidFill>
                <a:latin typeface="微软雅黑" panose="020B0503020204020204" charset="-122"/>
                <a:ea typeface="微软雅黑" panose="020B0503020204020204" charset="-122"/>
                <a:sym typeface="+mn-ea"/>
              </a:rPr>
              <a:t>        </a:t>
            </a:r>
            <a:r>
              <a:rPr lang="zh-CN" altLang="en-US" sz="1400" dirty="0">
                <a:solidFill>
                  <a:srgbClr val="FF0000"/>
                </a:solidFill>
                <a:latin typeface="微软雅黑" panose="020B0503020204020204" charset="-122"/>
                <a:ea typeface="微软雅黑" panose="020B0503020204020204" charset="-122"/>
                <a:sym typeface="+mn-ea"/>
              </a:rPr>
              <a:t>调整前</a:t>
            </a:r>
            <a:r>
              <a:rPr lang="zh-CN" altLang="en-US" sz="1400" dirty="0">
                <a:solidFill>
                  <a:srgbClr val="114F95"/>
                </a:solidFill>
                <a:latin typeface="微软雅黑" panose="020B0503020204020204" charset="-122"/>
                <a:ea typeface="微软雅黑" panose="020B0503020204020204" charset="-122"/>
                <a:sym typeface="+mn-ea"/>
              </a:rPr>
              <a:t>年初结转和结余</a:t>
            </a:r>
            <a:r>
              <a:rPr lang="en-US" altLang="zh-CN" sz="1400" dirty="0">
                <a:solidFill>
                  <a:srgbClr val="114F95"/>
                </a:solidFill>
                <a:latin typeface="微软雅黑" panose="020B0503020204020204" charset="-122"/>
                <a:ea typeface="微软雅黑" panose="020B0503020204020204" charset="-122"/>
                <a:sym typeface="+mn-ea"/>
              </a:rPr>
              <a:t>+</a:t>
            </a:r>
            <a:r>
              <a:rPr lang="zh-CN" altLang="en-US" sz="1400" dirty="0">
                <a:solidFill>
                  <a:srgbClr val="114F95"/>
                </a:solidFill>
                <a:latin typeface="微软雅黑" panose="020B0503020204020204" charset="-122"/>
                <a:ea typeface="微软雅黑" panose="020B0503020204020204" charset="-122"/>
                <a:sym typeface="+mn-ea"/>
              </a:rPr>
              <a:t>变动调增</a:t>
            </a:r>
            <a:r>
              <a:rPr lang="en-US" altLang="zh-CN" sz="1400" dirty="0">
                <a:solidFill>
                  <a:srgbClr val="114F95"/>
                </a:solidFill>
                <a:latin typeface="微软雅黑" panose="020B0503020204020204" charset="-122"/>
                <a:ea typeface="微软雅黑" panose="020B0503020204020204" charset="-122"/>
                <a:sym typeface="+mn-ea"/>
              </a:rPr>
              <a:t>-</a:t>
            </a:r>
            <a:r>
              <a:rPr lang="zh-CN" altLang="en-US" sz="1400" dirty="0">
                <a:solidFill>
                  <a:srgbClr val="114F95"/>
                </a:solidFill>
                <a:latin typeface="微软雅黑" panose="020B0503020204020204" charset="-122"/>
                <a:ea typeface="微软雅黑" panose="020B0503020204020204" charset="-122"/>
                <a:sym typeface="+mn-ea"/>
              </a:rPr>
              <a:t>变动调减</a:t>
            </a:r>
            <a:r>
              <a:rPr lang="en-US" altLang="zh-CN" sz="1400" dirty="0">
                <a:solidFill>
                  <a:srgbClr val="114F95"/>
                </a:solidFill>
                <a:latin typeface="微软雅黑" panose="020B0503020204020204" charset="-122"/>
                <a:ea typeface="微软雅黑" panose="020B0503020204020204" charset="-122"/>
                <a:sym typeface="+mn-ea"/>
              </a:rPr>
              <a:t>=</a:t>
            </a:r>
            <a:r>
              <a:rPr lang="zh-CN" altLang="en-US" sz="1400" dirty="0">
                <a:solidFill>
                  <a:srgbClr val="FF0000"/>
                </a:solidFill>
                <a:latin typeface="微软雅黑" panose="020B0503020204020204" charset="-122"/>
                <a:ea typeface="微软雅黑" panose="020B0503020204020204" charset="-122"/>
                <a:sym typeface="+mn-ea"/>
              </a:rPr>
              <a:t>调整后</a:t>
            </a:r>
            <a:r>
              <a:rPr lang="zh-CN" altLang="en-US" sz="1400" dirty="0">
                <a:solidFill>
                  <a:srgbClr val="114F95"/>
                </a:solidFill>
                <a:latin typeface="微软雅黑" panose="020B0503020204020204" charset="-122"/>
                <a:ea typeface="微软雅黑" panose="020B0503020204020204" charset="-122"/>
                <a:sym typeface="+mn-ea"/>
              </a:rPr>
              <a:t>年初结转和结余</a:t>
            </a:r>
            <a:endParaRPr lang="en-US" altLang="zh-CN" sz="1400" dirty="0">
              <a:solidFill>
                <a:srgbClr val="114F95"/>
              </a:solidFill>
              <a:latin typeface="微软雅黑" panose="020B0503020204020204" charset="-122"/>
              <a:ea typeface="微软雅黑" panose="020B0503020204020204" charset="-122"/>
              <a:sym typeface="+mn-ea"/>
            </a:endParaRPr>
          </a:p>
          <a:p>
            <a:pPr lvl="0" indent="-457200" eaLnBrk="1" hangingPunct="1">
              <a:lnSpc>
                <a:spcPct val="200000"/>
              </a:lnSpc>
              <a:spcBef>
                <a:spcPts val="0"/>
              </a:spcBef>
              <a:buFont typeface="Wingdings" panose="05000000000000000000" pitchFamily="2" charset="2"/>
              <a:buChar char="Ø"/>
            </a:pPr>
            <a:r>
              <a:rPr lang="zh-CN" altLang="en-US" sz="1600" b="1" dirty="0">
                <a:solidFill>
                  <a:srgbClr val="FF0000"/>
                </a:solidFill>
                <a:latin typeface="微软雅黑" panose="020B0503020204020204" charset="-122"/>
                <a:ea typeface="微软雅黑" panose="020B0503020204020204" charset="-122"/>
                <a:sym typeface="+mn-ea"/>
              </a:rPr>
              <a:t>变动项目：</a:t>
            </a:r>
            <a:endParaRPr lang="en-US" altLang="zh-CN" sz="1600" b="1" dirty="0">
              <a:solidFill>
                <a:srgbClr val="FF0000"/>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sz="1400" b="1" dirty="0">
                <a:solidFill>
                  <a:srgbClr val="114F95"/>
                </a:solidFill>
                <a:latin typeface="微软雅黑" panose="020B0503020204020204" charset="-122"/>
                <a:ea typeface="微软雅黑" panose="020B0503020204020204" charset="-122"/>
                <a:sym typeface="+mn-ea"/>
              </a:rPr>
              <a:t>1.</a:t>
            </a:r>
            <a:r>
              <a:rPr lang="zh-CN" altLang="en-US" sz="1400" b="1" dirty="0">
                <a:solidFill>
                  <a:srgbClr val="114F95"/>
                </a:solidFill>
                <a:latin typeface="微软雅黑" panose="020B0503020204020204" charset="-122"/>
                <a:ea typeface="微软雅黑" panose="020B0503020204020204" charset="-122"/>
                <a:sym typeface="+mn-ea"/>
              </a:rPr>
              <a:t>会计差错更正：</a:t>
            </a:r>
            <a:r>
              <a:rPr lang="zh-CN" altLang="en-US" sz="1400" dirty="0">
                <a:solidFill>
                  <a:srgbClr val="114F95"/>
                </a:solidFill>
                <a:latin typeface="微软雅黑" panose="020B0503020204020204" charset="-122"/>
                <a:ea typeface="微软雅黑" panose="020B0503020204020204" charset="-122"/>
                <a:sym typeface="+mn-ea"/>
              </a:rPr>
              <a:t>结余增加填</a:t>
            </a:r>
            <a:r>
              <a:rPr lang="zh-CN" altLang="en-US" sz="1400" dirty="0">
                <a:solidFill>
                  <a:srgbClr val="FF0000"/>
                </a:solidFill>
                <a:latin typeface="微软雅黑" panose="020B0503020204020204" charset="-122"/>
                <a:ea typeface="微软雅黑" panose="020B0503020204020204" charset="-122"/>
                <a:sym typeface="+mn-ea"/>
              </a:rPr>
              <a:t>正数</a:t>
            </a:r>
            <a:r>
              <a:rPr lang="zh-CN" altLang="en-US" sz="1400" dirty="0">
                <a:solidFill>
                  <a:srgbClr val="114F95"/>
                </a:solidFill>
                <a:latin typeface="微软雅黑" panose="020B0503020204020204" charset="-122"/>
                <a:ea typeface="微软雅黑" panose="020B0503020204020204" charset="-122"/>
                <a:sym typeface="+mn-ea"/>
              </a:rPr>
              <a:t>，结余减少填</a:t>
            </a:r>
            <a:r>
              <a:rPr lang="zh-CN" altLang="en-US" sz="1400" dirty="0">
                <a:solidFill>
                  <a:srgbClr val="FF0000"/>
                </a:solidFill>
                <a:latin typeface="微软雅黑" panose="020B0503020204020204" charset="-122"/>
                <a:ea typeface="微软雅黑" panose="020B0503020204020204" charset="-122"/>
                <a:sym typeface="+mn-ea"/>
              </a:rPr>
              <a:t>负数</a:t>
            </a:r>
            <a:r>
              <a:rPr lang="zh-CN" altLang="en-US" sz="1400" dirty="0">
                <a:solidFill>
                  <a:srgbClr val="114F95"/>
                </a:solidFill>
                <a:latin typeface="微软雅黑" panose="020B0503020204020204" charset="-122"/>
                <a:ea typeface="微软雅黑" panose="020B0503020204020204" charset="-122"/>
                <a:sym typeface="+mn-ea"/>
              </a:rPr>
              <a:t>，</a:t>
            </a:r>
            <a:endParaRPr lang="en-US" altLang="zh-CN" sz="1400"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altLang="zh-CN" sz="1400" b="1" dirty="0">
                <a:solidFill>
                  <a:srgbClr val="114F95"/>
                </a:solidFill>
                <a:latin typeface="微软雅黑" panose="020B0503020204020204" charset="-122"/>
                <a:ea typeface="微软雅黑" panose="020B0503020204020204" charset="-122"/>
                <a:sym typeface="+mn-ea"/>
              </a:rPr>
              <a:t>2.</a:t>
            </a:r>
            <a:r>
              <a:rPr lang="zh-CN" altLang="en-US" sz="1400" b="1" dirty="0">
                <a:solidFill>
                  <a:srgbClr val="114F95"/>
                </a:solidFill>
                <a:latin typeface="微软雅黑" panose="020B0503020204020204" charset="-122"/>
                <a:ea typeface="微软雅黑" panose="020B0503020204020204" charset="-122"/>
                <a:sym typeface="+mn-ea"/>
              </a:rPr>
              <a:t>收回以前年度支出：</a:t>
            </a:r>
            <a:r>
              <a:rPr lang="zh-CN" altLang="en-US" sz="1400" dirty="0">
                <a:solidFill>
                  <a:srgbClr val="114F95"/>
                </a:solidFill>
                <a:latin typeface="微软雅黑" panose="020B0503020204020204" charset="-122"/>
                <a:ea typeface="微软雅黑" panose="020B0503020204020204" charset="-122"/>
                <a:sym typeface="+mn-ea"/>
              </a:rPr>
              <a:t>结余增加，应填</a:t>
            </a:r>
            <a:r>
              <a:rPr lang="zh-CN" altLang="en-US" sz="1400" dirty="0">
                <a:solidFill>
                  <a:srgbClr val="FF0000"/>
                </a:solidFill>
                <a:latin typeface="微软雅黑" panose="020B0503020204020204" charset="-122"/>
                <a:ea typeface="微软雅黑" panose="020B0503020204020204" charset="-122"/>
                <a:sym typeface="+mn-ea"/>
              </a:rPr>
              <a:t>正数，</a:t>
            </a:r>
            <a:r>
              <a:rPr lang="zh-CN" altLang="en-US" sz="1400" dirty="0">
                <a:solidFill>
                  <a:srgbClr val="114F95"/>
                </a:solidFill>
                <a:latin typeface="微软雅黑" panose="020B0503020204020204" charset="-122"/>
                <a:ea typeface="微软雅黑" panose="020B0503020204020204" charset="-122"/>
                <a:sym typeface="+mn-ea"/>
              </a:rPr>
              <a:t>如往年支出退回；</a:t>
            </a:r>
            <a:endParaRPr lang="en-US" altLang="zh-CN" sz="1400"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altLang="zh-CN" sz="1400" b="1" dirty="0">
                <a:solidFill>
                  <a:srgbClr val="114F95"/>
                </a:solidFill>
                <a:latin typeface="微软雅黑" panose="020B0503020204020204" charset="-122"/>
                <a:ea typeface="微软雅黑" panose="020B0503020204020204" charset="-122"/>
                <a:sym typeface="+mn-ea"/>
              </a:rPr>
              <a:t>3.</a:t>
            </a:r>
            <a:r>
              <a:rPr lang="zh-CN" altLang="en-US" sz="1400" b="1" dirty="0">
                <a:solidFill>
                  <a:srgbClr val="114F95"/>
                </a:solidFill>
                <a:latin typeface="微软雅黑" panose="020B0503020204020204" charset="-122"/>
                <a:ea typeface="微软雅黑" panose="020B0503020204020204" charset="-122"/>
                <a:sym typeface="+mn-ea"/>
              </a:rPr>
              <a:t>归集调入：</a:t>
            </a:r>
            <a:r>
              <a:rPr lang="zh-CN" altLang="en-US" sz="1400" dirty="0">
                <a:solidFill>
                  <a:srgbClr val="114F95"/>
                </a:solidFill>
                <a:latin typeface="微软雅黑" panose="020B0503020204020204" charset="-122"/>
                <a:ea typeface="微软雅黑" panose="020B0503020204020204" charset="-122"/>
                <a:sym typeface="+mn-ea"/>
              </a:rPr>
              <a:t>结余增加，应填</a:t>
            </a:r>
            <a:r>
              <a:rPr lang="zh-CN" altLang="en-US" sz="1400" dirty="0">
                <a:solidFill>
                  <a:srgbClr val="FF0000"/>
                </a:solidFill>
                <a:latin typeface="微软雅黑" panose="020B0503020204020204" charset="-122"/>
                <a:ea typeface="微软雅黑" panose="020B0503020204020204" charset="-122"/>
                <a:sym typeface="+mn-ea"/>
              </a:rPr>
              <a:t>正数，</a:t>
            </a:r>
            <a:r>
              <a:rPr lang="zh-CN" altLang="en-US" sz="1400" dirty="0">
                <a:solidFill>
                  <a:srgbClr val="114F95"/>
                </a:solidFill>
                <a:latin typeface="微软雅黑" panose="020B0503020204020204" charset="-122"/>
                <a:ea typeface="微软雅黑" panose="020B0503020204020204" charset="-122"/>
                <a:sym typeface="+mn-ea"/>
              </a:rPr>
              <a:t>是指不同单位之间的结余调动，不是单位内部；</a:t>
            </a:r>
            <a:endParaRPr lang="en-US" altLang="zh-CN" sz="1400"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altLang="zh-CN" sz="1400" b="1" dirty="0">
                <a:solidFill>
                  <a:srgbClr val="114F95"/>
                </a:solidFill>
                <a:latin typeface="微软雅黑" panose="020B0503020204020204" charset="-122"/>
                <a:ea typeface="微软雅黑" panose="020B0503020204020204" charset="-122"/>
                <a:sym typeface="+mn-ea"/>
              </a:rPr>
              <a:t>4.</a:t>
            </a:r>
            <a:r>
              <a:rPr lang="zh-CN" altLang="en-US" sz="1400" b="1" dirty="0">
                <a:solidFill>
                  <a:srgbClr val="114F95"/>
                </a:solidFill>
                <a:latin typeface="微软雅黑" panose="020B0503020204020204" charset="-122"/>
                <a:ea typeface="微软雅黑" panose="020B0503020204020204" charset="-122"/>
                <a:sym typeface="+mn-ea"/>
              </a:rPr>
              <a:t>归集调出：</a:t>
            </a:r>
            <a:r>
              <a:rPr lang="zh-CN" altLang="en-US" sz="1400" dirty="0">
                <a:solidFill>
                  <a:srgbClr val="114F95"/>
                </a:solidFill>
                <a:latin typeface="微软雅黑" panose="020B0503020204020204" charset="-122"/>
                <a:ea typeface="微软雅黑" panose="020B0503020204020204" charset="-122"/>
                <a:sym typeface="+mn-ea"/>
              </a:rPr>
              <a:t>结余减少，应填</a:t>
            </a:r>
            <a:r>
              <a:rPr lang="zh-CN" altLang="en-US" sz="1400" dirty="0">
                <a:solidFill>
                  <a:srgbClr val="FF0000"/>
                </a:solidFill>
                <a:latin typeface="微软雅黑" panose="020B0503020204020204" charset="-122"/>
                <a:ea typeface="微软雅黑" panose="020B0503020204020204" charset="-122"/>
                <a:sym typeface="+mn-ea"/>
              </a:rPr>
              <a:t>负数，</a:t>
            </a:r>
            <a:r>
              <a:rPr lang="zh-CN" altLang="en-US" sz="1400" dirty="0">
                <a:solidFill>
                  <a:srgbClr val="114F95"/>
                </a:solidFill>
                <a:latin typeface="微软雅黑" panose="020B0503020204020204" charset="-122"/>
                <a:ea typeface="微软雅黑" panose="020B0503020204020204" charset="-122"/>
                <a:sym typeface="+mn-ea"/>
              </a:rPr>
              <a:t>是指不同单位之间的结余调动，不是单位内部；</a:t>
            </a:r>
            <a:endParaRPr lang="en-US" altLang="zh-CN" sz="1400"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altLang="zh-CN" sz="1400" b="1" dirty="0">
                <a:solidFill>
                  <a:srgbClr val="114F95"/>
                </a:solidFill>
                <a:latin typeface="微软雅黑" panose="020B0503020204020204" charset="-122"/>
                <a:ea typeface="微软雅黑" panose="020B0503020204020204" charset="-122"/>
                <a:sym typeface="+mn-ea"/>
              </a:rPr>
              <a:t>5.</a:t>
            </a:r>
            <a:r>
              <a:rPr lang="zh-CN" altLang="en-US" sz="1400" b="1" dirty="0">
                <a:solidFill>
                  <a:srgbClr val="114F95"/>
                </a:solidFill>
                <a:latin typeface="微软雅黑" panose="020B0503020204020204" charset="-122"/>
                <a:ea typeface="微软雅黑" panose="020B0503020204020204" charset="-122"/>
                <a:sym typeface="+mn-ea"/>
              </a:rPr>
              <a:t>归集上缴和缴回资金：</a:t>
            </a:r>
            <a:r>
              <a:rPr lang="zh-CN" altLang="en-US" sz="1400" dirty="0">
                <a:solidFill>
                  <a:srgbClr val="114F95"/>
                </a:solidFill>
                <a:latin typeface="微软雅黑" panose="020B0503020204020204" charset="-122"/>
                <a:ea typeface="微软雅黑" panose="020B0503020204020204" charset="-122"/>
                <a:sym typeface="+mn-ea"/>
              </a:rPr>
              <a:t>结余减少，应填</a:t>
            </a:r>
            <a:r>
              <a:rPr lang="zh-CN" altLang="en-US" sz="1400" dirty="0">
                <a:solidFill>
                  <a:srgbClr val="FF0000"/>
                </a:solidFill>
                <a:latin typeface="微软雅黑" panose="020B0503020204020204" charset="-122"/>
                <a:ea typeface="微软雅黑" panose="020B0503020204020204" charset="-122"/>
                <a:sym typeface="+mn-ea"/>
              </a:rPr>
              <a:t>负数，</a:t>
            </a:r>
            <a:r>
              <a:rPr lang="zh-CN" altLang="en-US" sz="1400" dirty="0">
                <a:solidFill>
                  <a:srgbClr val="114F95"/>
                </a:solidFill>
                <a:latin typeface="微软雅黑" panose="020B0503020204020204" charset="-122"/>
                <a:ea typeface="微软雅黑" panose="020B0503020204020204" charset="-122"/>
                <a:sym typeface="+mn-ea"/>
              </a:rPr>
              <a:t>如上缴存量资金后结余减少；</a:t>
            </a:r>
            <a:endParaRPr lang="en-US" altLang="zh-CN" sz="1400"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altLang="zh-CN" sz="1400" b="1" dirty="0">
                <a:solidFill>
                  <a:srgbClr val="114F95"/>
                </a:solidFill>
                <a:latin typeface="微软雅黑" panose="020B0503020204020204" charset="-122"/>
                <a:ea typeface="微软雅黑" panose="020B0503020204020204" charset="-122"/>
                <a:sym typeface="+mn-ea"/>
              </a:rPr>
              <a:t>6.</a:t>
            </a:r>
            <a:r>
              <a:rPr lang="zh-CN" altLang="en-US" sz="1400" b="1" dirty="0">
                <a:solidFill>
                  <a:srgbClr val="114F95"/>
                </a:solidFill>
                <a:latin typeface="微软雅黑" panose="020B0503020204020204" charset="-122"/>
                <a:ea typeface="微软雅黑" panose="020B0503020204020204" charset="-122"/>
                <a:sym typeface="+mn-ea"/>
              </a:rPr>
              <a:t>单位内部调剂：</a:t>
            </a:r>
            <a:r>
              <a:rPr lang="zh-CN" altLang="en-US" sz="1400" dirty="0">
                <a:solidFill>
                  <a:srgbClr val="114F95"/>
                </a:solidFill>
                <a:latin typeface="微软雅黑" panose="020B0503020204020204" charset="-122"/>
                <a:ea typeface="微软雅黑" panose="020B0503020204020204" charset="-122"/>
                <a:sym typeface="+mn-ea"/>
              </a:rPr>
              <a:t>调剂后有增有减，合计栏应</a:t>
            </a:r>
            <a:r>
              <a:rPr lang="zh-CN" altLang="en-US" sz="1400" dirty="0">
                <a:solidFill>
                  <a:srgbClr val="FF0000"/>
                </a:solidFill>
                <a:latin typeface="微软雅黑" panose="020B0503020204020204" charset="-122"/>
                <a:ea typeface="微软雅黑" panose="020B0503020204020204" charset="-122"/>
                <a:sym typeface="+mn-ea"/>
              </a:rPr>
              <a:t>为</a:t>
            </a:r>
            <a:r>
              <a:rPr lang="en-US" altLang="zh-CN" sz="1400" dirty="0">
                <a:solidFill>
                  <a:srgbClr val="FF0000"/>
                </a:solidFill>
                <a:latin typeface="微软雅黑" panose="020B0503020204020204" charset="-122"/>
                <a:ea typeface="微软雅黑" panose="020B0503020204020204" charset="-122"/>
                <a:sym typeface="+mn-ea"/>
              </a:rPr>
              <a:t>0</a:t>
            </a:r>
            <a:r>
              <a:rPr lang="zh-CN" altLang="en-US" sz="1400" dirty="0">
                <a:solidFill>
                  <a:srgbClr val="FF0000"/>
                </a:solidFill>
                <a:latin typeface="微软雅黑" panose="020B0503020204020204" charset="-122"/>
                <a:ea typeface="微软雅黑" panose="020B0503020204020204" charset="-122"/>
                <a:sym typeface="+mn-ea"/>
              </a:rPr>
              <a:t>，单位内部</a:t>
            </a:r>
            <a:r>
              <a:rPr lang="zh-CN" altLang="en-US" sz="1400" dirty="0">
                <a:solidFill>
                  <a:srgbClr val="114F95"/>
                </a:solidFill>
                <a:latin typeface="微软雅黑" panose="020B0503020204020204" charset="-122"/>
                <a:ea typeface="微软雅黑" panose="020B0503020204020204" charset="-122"/>
                <a:sym typeface="+mn-ea"/>
              </a:rPr>
              <a:t>不同项目间的调整</a:t>
            </a:r>
            <a:r>
              <a:rPr lang="zh-CN" altLang="en-US" sz="1400" b="1" dirty="0">
                <a:solidFill>
                  <a:srgbClr val="114F95"/>
                </a:solidFill>
                <a:latin typeface="微软雅黑" panose="020B0503020204020204" charset="-122"/>
                <a:ea typeface="微软雅黑" panose="020B0503020204020204" charset="-122"/>
                <a:sym typeface="+mn-ea"/>
              </a:rPr>
              <a:t>；</a:t>
            </a:r>
            <a:endParaRPr lang="en-US" altLang="zh-CN" sz="1400" b="1"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zh-CN" altLang="en-US" sz="1400" dirty="0">
                <a:solidFill>
                  <a:srgbClr val="114F95"/>
                </a:solidFill>
                <a:latin typeface="微软雅黑" panose="020B0503020204020204" charset="-122"/>
                <a:ea typeface="微软雅黑" panose="020B0503020204020204" charset="-122"/>
                <a:sym typeface="+mn-ea"/>
              </a:rPr>
              <a:t>	</a:t>
            </a:r>
            <a:r>
              <a:rPr lang="zh-CN" altLang="en-US" sz="1600" dirty="0">
                <a:solidFill>
                  <a:srgbClr val="114F95"/>
                </a:solidFill>
                <a:latin typeface="微软雅黑" panose="020B0503020204020204" charset="-122"/>
                <a:ea typeface="微软雅黑" panose="020B0503020204020204" charset="-122"/>
                <a:sym typeface="+mn-ea"/>
              </a:rPr>
              <a:t>							</a:t>
            </a:r>
            <a:endParaRPr sz="1600" dirty="0">
              <a:solidFill>
                <a:srgbClr val="114F95"/>
              </a:solidFill>
              <a:latin typeface="微软雅黑" panose="020B0503020204020204" charset="-122"/>
              <a:ea typeface="微软雅黑" panose="020B0503020204020204" charset="-122"/>
              <a:sym typeface="+mn-ea"/>
            </a:endParaRPr>
          </a:p>
        </p:txBody>
      </p:sp>
      <p:sp>
        <p:nvSpPr>
          <p:cNvPr id="12" name="TextBox 11"/>
          <p:cNvSpPr txBox="1"/>
          <p:nvPr/>
        </p:nvSpPr>
        <p:spPr>
          <a:xfrm>
            <a:off x="7934326" y="616580"/>
            <a:ext cx="1085850" cy="261610"/>
          </a:xfrm>
          <a:prstGeom prst="rect">
            <a:avLst/>
          </a:prstGeom>
          <a:noFill/>
        </p:spPr>
        <p:txBody>
          <a:bodyPr wrap="square" rtlCol="0">
            <a:spAutoFit/>
          </a:bodyPr>
          <a:lstStyle/>
          <a:p>
            <a:pPr algn="ctr"/>
            <a:r>
              <a:rPr lang="zh-CN" altLang="en-US" sz="1100" b="1" dirty="0"/>
              <a:t>附表</a:t>
            </a:r>
            <a:r>
              <a:rPr lang="en-US" altLang="zh-CN" sz="1100" b="1" dirty="0"/>
              <a:t>1-1</a:t>
            </a:r>
            <a:endParaRPr lang="zh-CN" altLang="en-US" sz="11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320901" y="315942"/>
            <a:ext cx="3587115" cy="398780"/>
          </a:xfrm>
        </p:spPr>
        <p:txBody>
          <a:bodyPr/>
          <a:lstStyle/>
          <a:p>
            <a:pPr algn="ctr"/>
            <a:r>
              <a:rPr lang="en-US" altLang="zh-CN" dirty="0">
                <a:solidFill>
                  <a:schemeClr val="tx1"/>
                </a:solidFill>
              </a:rPr>
              <a:t>《</a:t>
            </a:r>
            <a:r>
              <a:rPr lang="zh-CN" altLang="zh-CN" dirty="0">
                <a:solidFill>
                  <a:schemeClr val="tx1"/>
                </a:solidFill>
              </a:rPr>
              <a:t>预算法实施条例</a:t>
            </a:r>
            <a:r>
              <a:rPr lang="en-US" altLang="zh-CN" dirty="0">
                <a:solidFill>
                  <a:schemeClr val="tx1"/>
                </a:solidFill>
              </a:rPr>
              <a:t>》</a:t>
            </a:r>
            <a:endParaRPr lang="zh-CN" altLang="en-US" dirty="0">
              <a:solidFill>
                <a:schemeClr val="tx1"/>
              </a:solidFill>
            </a:endParaRPr>
          </a:p>
        </p:txBody>
      </p:sp>
      <p:sp>
        <p:nvSpPr>
          <p:cNvPr id="12297" name="文本框 53"/>
          <p:cNvSpPr txBox="1"/>
          <p:nvPr/>
        </p:nvSpPr>
        <p:spPr>
          <a:xfrm>
            <a:off x="739499" y="1104242"/>
            <a:ext cx="7346882" cy="1477328"/>
          </a:xfrm>
          <a:prstGeom prst="rect">
            <a:avLst/>
          </a:prstGeom>
          <a:solidFill>
            <a:schemeClr val="accent1">
              <a:lumMod val="90000"/>
            </a:schemeClr>
          </a:solidFill>
          <a:ln w="9525">
            <a:noFill/>
          </a:ln>
        </p:spPr>
        <p:txBody>
          <a:bodyPr wrap="square" anchor="t" anchorCtr="0">
            <a:spAutoFit/>
          </a:bodyPr>
          <a:lstStyle/>
          <a:p>
            <a:r>
              <a:rPr lang="zh-CN" altLang="en-US" b="1" dirty="0"/>
              <a:t>第八十四条　各单位应当按照</a:t>
            </a:r>
            <a:r>
              <a:rPr lang="zh-CN" altLang="en-US" b="1" dirty="0">
                <a:solidFill>
                  <a:srgbClr val="FF0000"/>
                </a:solidFill>
              </a:rPr>
              <a:t>主管部门</a:t>
            </a:r>
            <a:r>
              <a:rPr lang="zh-CN" altLang="en-US" b="1" dirty="0"/>
              <a:t>的布置，认真编制本单位决算草案，在规定期限内上报。</a:t>
            </a:r>
            <a:endParaRPr lang="zh-CN" altLang="en-US" b="1" dirty="0"/>
          </a:p>
          <a:p>
            <a:r>
              <a:rPr lang="zh-CN" altLang="en-US" b="1" dirty="0"/>
              <a:t>　　各部门在审核汇总所属各单位决算草案基础上，连同本部门自身的决算收入和支出数据，汇编成本部门决算草案并附详细说明，经部门负责人</a:t>
            </a:r>
            <a:r>
              <a:rPr lang="zh-CN" altLang="en-US" b="1" dirty="0">
                <a:solidFill>
                  <a:srgbClr val="FF0000"/>
                </a:solidFill>
              </a:rPr>
              <a:t>签章</a:t>
            </a:r>
            <a:r>
              <a:rPr lang="zh-CN" altLang="en-US" b="1" dirty="0"/>
              <a:t>后，在规定期限内报本级政府财政部门审核。</a:t>
            </a:r>
            <a:endParaRPr lang="zh-CN" altLang="en-US" b="1" dirty="0"/>
          </a:p>
        </p:txBody>
      </p:sp>
      <p:sp>
        <p:nvSpPr>
          <p:cNvPr id="7" name="文本框 45"/>
          <p:cNvSpPr txBox="1"/>
          <p:nvPr/>
        </p:nvSpPr>
        <p:spPr>
          <a:xfrm>
            <a:off x="247426" y="175939"/>
            <a:ext cx="3828842" cy="461665"/>
          </a:xfrm>
          <a:prstGeom prst="rect">
            <a:avLst/>
          </a:prstGeom>
          <a:noFill/>
        </p:spPr>
        <p:txBody>
          <a:bodyPr wrap="square">
            <a:spAutoFit/>
            <a:scene3d>
              <a:camera prst="orthographicFront"/>
              <a:lightRig rig="threePt" dir="t"/>
            </a:scene3d>
            <a:sp3d contourW="12700"/>
          </a:bodyPr>
          <a:lstStyle/>
          <a:p>
            <a:pPr algn="ctr" fontAlgn="auto">
              <a:spcBef>
                <a:spcPts val="0"/>
              </a:spcBef>
              <a:spcAft>
                <a:spcPts val="0"/>
              </a:spcAft>
              <a:defRPr/>
            </a:pPr>
            <a:r>
              <a:rPr lang="zh-CN" altLang="en-US" sz="2400" b="1" dirty="0">
                <a:solidFill>
                  <a:schemeClr val="tx1">
                    <a:lumMod val="85000"/>
                    <a:lumOff val="15000"/>
                  </a:schemeClr>
                </a:solidFill>
                <a:latin typeface="华文中宋" panose="02010600040101010101" pitchFamily="2" charset="-122"/>
                <a:ea typeface="华文中宋" panose="02010600040101010101" pitchFamily="2" charset="-122"/>
                <a:sym typeface="+mn-ea"/>
              </a:rPr>
              <a:t>（四）相关</a:t>
            </a:r>
            <a:r>
              <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法律法规</a:t>
            </a:r>
            <a:endPar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advTm="552">
        <p14:pan dir="u"/>
      </p:transition>
    </mc:Choice>
    <mc:Fallback>
      <p:transition spd="slow" advTm="552">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27653" name="组合 41"/>
          <p:cNvGrpSpPr/>
          <p:nvPr/>
        </p:nvGrpSpPr>
        <p:grpSpPr>
          <a:xfrm>
            <a:off x="-15875" y="0"/>
            <a:ext cx="9155113" cy="855663"/>
            <a:chOff x="-13961" y="0"/>
            <a:chExt cx="12205961" cy="1141756"/>
          </a:xfrm>
        </p:grpSpPr>
        <p:grpSp>
          <p:nvGrpSpPr>
            <p:cNvPr id="27654" name="组合 42"/>
            <p:cNvGrpSpPr/>
            <p:nvPr/>
          </p:nvGrpSpPr>
          <p:grpSpPr>
            <a:xfrm>
              <a:off x="-13961" y="0"/>
              <a:ext cx="12205961" cy="1141756"/>
              <a:chOff x="-13961" y="0"/>
              <a:chExt cx="12205961" cy="1141756"/>
            </a:xfrm>
          </p:grpSpPr>
          <p:sp>
            <p:nvSpPr>
              <p:cNvPr id="47" name="矩形 4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grpSp>
          <p:nvGrpSpPr>
            <p:cNvPr id="7177" name="组合 43"/>
            <p:cNvGrpSpPr/>
            <p:nvPr/>
          </p:nvGrpSpPr>
          <p:grpSpPr>
            <a:xfrm>
              <a:off x="129809" y="415027"/>
              <a:ext cx="11864355" cy="552449"/>
              <a:chOff x="1748967" y="395977"/>
              <a:chExt cx="11864355" cy="552449"/>
            </a:xfrm>
          </p:grpSpPr>
          <p:sp>
            <p:nvSpPr>
              <p:cNvPr id="45" name="文本框 44"/>
              <p:cNvSpPr txBox="1"/>
              <p:nvPr/>
            </p:nvSpPr>
            <p:spPr>
              <a:xfrm>
                <a:off x="1748967" y="395977"/>
                <a:ext cx="5812806" cy="552449"/>
              </a:xfrm>
              <a:prstGeom prst="rect">
                <a:avLst/>
              </a:prstGeom>
              <a:noFill/>
            </p:spPr>
            <p:txBody>
              <a:bodyPr wrap="square">
                <a:spAutoFit/>
                <a:scene3d>
                  <a:camera prst="orthographicFront"/>
                  <a:lightRig rig="threePt" dir="t"/>
                </a:scene3d>
                <a:sp3d contourW="12700"/>
              </a:bodyPr>
              <a:lstStyle/>
              <a:p>
                <a:pPr marR="0" algn="ctr" defTabSz="914400" eaLnBrk="1" fontAlgn="auto" hangingPunct="1">
                  <a:spcBef>
                    <a:spcPts val="0"/>
                  </a:spcBef>
                  <a:spcAft>
                    <a:spcPts val="0"/>
                  </a:spcAft>
                  <a:buClrTx/>
                  <a:buSzTx/>
                  <a:buFontTx/>
                  <a:buNone/>
                  <a:defRPr/>
                </a:pPr>
                <a:r>
                  <a:rPr kumimoji="0" lang="zh-CN" altLang="en-US" sz="2100" b="1" strike="noStrike"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rPr>
                  <a:t>三、202</a:t>
                </a:r>
                <a:r>
                  <a:rPr kumimoji="0" lang="en-US" altLang="zh-CN" sz="2100" b="1" strike="noStrike"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rPr>
                  <a:t>3</a:t>
                </a:r>
                <a:r>
                  <a:rPr kumimoji="0" lang="zh-CN" altLang="en-US" sz="2100" b="1" strike="noStrike"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rPr>
                  <a:t>年度部门决算编报要求</a:t>
                </a:r>
                <a:endParaRPr kumimoji="0" lang="zh-CN" altLang="en-US" sz="2100" b="1" strike="noStrike" cap="none" spc="0" normalizeH="0" baseline="0" noProof="0" dirty="0">
                  <a:solidFill>
                    <a:schemeClr val="bg1"/>
                  </a:solidFill>
                  <a:latin typeface="华文中宋" panose="02010600040101010101" pitchFamily="2" charset="-122"/>
                  <a:ea typeface="华文中宋" panose="02010600040101010101" pitchFamily="2" charset="-122"/>
                  <a:cs typeface="经典综艺体简" pitchFamily="49" charset="-122"/>
                </a:endParaRPr>
              </a:p>
            </p:txBody>
          </p:sp>
          <p:sp>
            <p:nvSpPr>
              <p:cNvPr id="46" name="文本框 45"/>
              <p:cNvSpPr txBox="1"/>
              <p:nvPr/>
            </p:nvSpPr>
            <p:spPr>
              <a:xfrm>
                <a:off x="8581089" y="426480"/>
                <a:ext cx="5032233" cy="492819"/>
              </a:xfrm>
              <a:prstGeom prst="rect">
                <a:avLst/>
              </a:prstGeom>
              <a:noFill/>
            </p:spPr>
            <p:txBody>
              <a:bodyPr wrap="square">
                <a:spAutoFit/>
                <a:scene3d>
                  <a:camera prst="orthographicFront"/>
                  <a:lightRig rig="threePt" dir="t"/>
                </a:scene3d>
                <a:sp3d contourW="12700"/>
              </a:bodyPr>
              <a:lstStyle/>
              <a:p>
                <a:pPr algn="ctr"/>
                <a:r>
                  <a:rPr lang="zh-CN" altLang="en-US" b="1" dirty="0">
                    <a:latin typeface="方正小标宋_GBK" panose="02000000000000000000" charset="-122"/>
                    <a:ea typeface="方正小标宋_GBK" panose="02000000000000000000" charset="-122"/>
                    <a:sym typeface="+mn-ea"/>
                  </a:rPr>
                  <a:t>填报说明附表</a:t>
                </a:r>
                <a:r>
                  <a:rPr lang="en-US" altLang="zh-CN" b="1" dirty="0" smtClean="0">
                    <a:latin typeface="方正小标宋_GBK" panose="02000000000000000000" charset="-122"/>
                    <a:ea typeface="方正小标宋_GBK" panose="02000000000000000000" charset="-122"/>
                    <a:sym typeface="+mn-ea"/>
                  </a:rPr>
                  <a:t>01-2</a:t>
                </a:r>
                <a:r>
                  <a:rPr lang="zh-CN" altLang="en-US" b="1" dirty="0" smtClean="0">
                    <a:latin typeface="方正小标宋_GBK" panose="02000000000000000000" charset="-122"/>
                    <a:ea typeface="方正小标宋_GBK" panose="02000000000000000000" charset="-122"/>
                    <a:sym typeface="+mn-ea"/>
                  </a:rPr>
                  <a:t>（</a:t>
                </a:r>
                <a:r>
                  <a:rPr lang="en-US" altLang="zh-CN" b="1" dirty="0" smtClean="0">
                    <a:latin typeface="方正小标宋_GBK" panose="02000000000000000000" charset="-122"/>
                    <a:ea typeface="方正小标宋_GBK" panose="02000000000000000000" charset="-122"/>
                    <a:sym typeface="+mn-ea"/>
                  </a:rPr>
                  <a:t>CS01-2</a:t>
                </a:r>
                <a:r>
                  <a:rPr lang="zh-CN" altLang="en-US" b="1" dirty="0" smtClean="0">
                    <a:latin typeface="方正小标宋_GBK" panose="02000000000000000000" charset="-122"/>
                    <a:ea typeface="方正小标宋_GBK" panose="02000000000000000000" charset="-122"/>
                    <a:sym typeface="+mn-ea"/>
                  </a:rPr>
                  <a:t>表</a:t>
                </a:r>
                <a:r>
                  <a:rPr lang="zh-CN" altLang="en-US" b="1" dirty="0">
                    <a:latin typeface="方正小标宋_GBK" panose="02000000000000000000" charset="-122"/>
                    <a:ea typeface="方正小标宋_GBK" panose="02000000000000000000" charset="-122"/>
                    <a:sym typeface="+mn-ea"/>
                  </a:rPr>
                  <a:t>）</a:t>
                </a:r>
                <a:endParaRPr lang="zh-CN" altLang="en-US" b="1" dirty="0">
                  <a:latin typeface="方正小标宋_GBK" panose="02000000000000000000" charset="-122"/>
                  <a:ea typeface="方正小标宋_GBK" panose="02000000000000000000" charset="-122"/>
                  <a:sym typeface="+mn-ea"/>
                </a:endParaRPr>
              </a:p>
            </p:txBody>
          </p:sp>
        </p:grpSp>
      </p:grpSp>
      <p:sp>
        <p:nvSpPr>
          <p:cNvPr id="27658" name="Rectangle 23"/>
          <p:cNvSpPr/>
          <p:nvPr/>
        </p:nvSpPr>
        <p:spPr>
          <a:xfrm>
            <a:off x="1150938" y="2774792"/>
            <a:ext cx="309880" cy="106680"/>
          </a:xfrm>
          <a:prstGeom prst="rect">
            <a:avLst/>
          </a:prstGeom>
          <a:noFill/>
          <a:ln w="9525">
            <a:noFill/>
          </a:ln>
        </p:spPr>
        <p:txBody>
          <a:bodyPr wrap="none" anchor="ctr" anchorCtr="0">
            <a:spAutoFit/>
          </a:bodyPr>
          <a:lstStyle/>
          <a:p>
            <a:endParaRPr lang="zh-CN" altLang="en-US" sz="100" dirty="0">
              <a:latin typeface="Arial" panose="020B0604020202020204" pitchFamily="34" charset="0"/>
              <a:ea typeface="宋体" panose="02010600030101010101" pitchFamily="2" charset="-122"/>
            </a:endParaRPr>
          </a:p>
        </p:txBody>
      </p:sp>
      <p:sp>
        <p:nvSpPr>
          <p:cNvPr id="13" name="TextBox 12"/>
          <p:cNvSpPr txBox="1"/>
          <p:nvPr/>
        </p:nvSpPr>
        <p:spPr>
          <a:xfrm>
            <a:off x="7934326" y="616580"/>
            <a:ext cx="1085850" cy="261610"/>
          </a:xfrm>
          <a:prstGeom prst="rect">
            <a:avLst/>
          </a:prstGeom>
          <a:noFill/>
        </p:spPr>
        <p:txBody>
          <a:bodyPr wrap="square" rtlCol="0">
            <a:spAutoFit/>
          </a:bodyPr>
          <a:lstStyle/>
          <a:p>
            <a:pPr algn="ctr"/>
            <a:r>
              <a:rPr lang="zh-CN" altLang="en-US" sz="1100" b="1" dirty="0"/>
              <a:t>附表</a:t>
            </a:r>
            <a:r>
              <a:rPr lang="en-US" altLang="zh-CN" sz="1100" b="1" dirty="0"/>
              <a:t>1-2</a:t>
            </a:r>
            <a:endParaRPr lang="zh-CN" altLang="en-US" sz="1100" b="1" dirty="0"/>
          </a:p>
        </p:txBody>
      </p:sp>
      <p:grpSp>
        <p:nvGrpSpPr>
          <p:cNvPr id="14" name="object 4"/>
          <p:cNvGrpSpPr/>
          <p:nvPr/>
        </p:nvGrpSpPr>
        <p:grpSpPr>
          <a:xfrm>
            <a:off x="397752" y="964817"/>
            <a:ext cx="8486420" cy="3861059"/>
            <a:chOff x="475106" y="1369694"/>
            <a:chExt cx="11482705" cy="3978910"/>
          </a:xfrm>
        </p:grpSpPr>
        <p:pic>
          <p:nvPicPr>
            <p:cNvPr id="15" name="object 5"/>
            <p:cNvPicPr/>
            <p:nvPr/>
          </p:nvPicPr>
          <p:blipFill>
            <a:blip r:embed="rId1" cstate="print"/>
            <a:stretch>
              <a:fillRect/>
            </a:stretch>
          </p:blipFill>
          <p:spPr>
            <a:xfrm>
              <a:off x="484631" y="1379219"/>
              <a:ext cx="11463528" cy="3959352"/>
            </a:xfrm>
            <a:prstGeom prst="rect">
              <a:avLst/>
            </a:prstGeom>
          </p:spPr>
        </p:pic>
        <p:sp>
          <p:nvSpPr>
            <p:cNvPr id="16" name="object 6"/>
            <p:cNvSpPr/>
            <p:nvPr/>
          </p:nvSpPr>
          <p:spPr>
            <a:xfrm>
              <a:off x="475106" y="1369694"/>
              <a:ext cx="11482705" cy="3978910"/>
            </a:xfrm>
            <a:custGeom>
              <a:avLst/>
              <a:gdLst/>
              <a:ahLst/>
              <a:cxnLst/>
              <a:rect l="l" t="t" r="r" b="b"/>
              <a:pathLst>
                <a:path w="11482705" h="3978910">
                  <a:moveTo>
                    <a:pt x="11477815" y="3978402"/>
                  </a:moveTo>
                  <a:lnTo>
                    <a:pt x="4762" y="3978402"/>
                  </a:lnTo>
                  <a:lnTo>
                    <a:pt x="3289" y="3978173"/>
                  </a:lnTo>
                  <a:lnTo>
                    <a:pt x="1968" y="3977487"/>
                  </a:lnTo>
                  <a:lnTo>
                    <a:pt x="914" y="3976433"/>
                  </a:lnTo>
                  <a:lnTo>
                    <a:pt x="228" y="3975112"/>
                  </a:lnTo>
                  <a:lnTo>
                    <a:pt x="0" y="3973639"/>
                  </a:lnTo>
                  <a:lnTo>
                    <a:pt x="0" y="4762"/>
                  </a:lnTo>
                  <a:lnTo>
                    <a:pt x="4762" y="0"/>
                  </a:lnTo>
                  <a:lnTo>
                    <a:pt x="11477815" y="0"/>
                  </a:lnTo>
                  <a:lnTo>
                    <a:pt x="11482578" y="4762"/>
                  </a:lnTo>
                  <a:lnTo>
                    <a:pt x="9525" y="4762"/>
                  </a:lnTo>
                  <a:lnTo>
                    <a:pt x="4762" y="9524"/>
                  </a:lnTo>
                  <a:lnTo>
                    <a:pt x="9525" y="9524"/>
                  </a:lnTo>
                  <a:lnTo>
                    <a:pt x="9525" y="3968877"/>
                  </a:lnTo>
                  <a:lnTo>
                    <a:pt x="4762" y="3968877"/>
                  </a:lnTo>
                  <a:lnTo>
                    <a:pt x="9525" y="3973639"/>
                  </a:lnTo>
                  <a:lnTo>
                    <a:pt x="11482578" y="3973639"/>
                  </a:lnTo>
                  <a:lnTo>
                    <a:pt x="11482349" y="3975112"/>
                  </a:lnTo>
                  <a:lnTo>
                    <a:pt x="11481663" y="3976433"/>
                  </a:lnTo>
                  <a:lnTo>
                    <a:pt x="11480609" y="3977487"/>
                  </a:lnTo>
                  <a:lnTo>
                    <a:pt x="11479288" y="3978173"/>
                  </a:lnTo>
                  <a:lnTo>
                    <a:pt x="11477815" y="3978402"/>
                  </a:lnTo>
                  <a:close/>
                </a:path>
                <a:path w="11482705" h="3978910">
                  <a:moveTo>
                    <a:pt x="9525" y="9524"/>
                  </a:moveTo>
                  <a:lnTo>
                    <a:pt x="4762" y="9524"/>
                  </a:lnTo>
                  <a:lnTo>
                    <a:pt x="9525" y="4762"/>
                  </a:lnTo>
                  <a:lnTo>
                    <a:pt x="9525" y="9524"/>
                  </a:lnTo>
                  <a:close/>
                </a:path>
                <a:path w="11482705" h="3978910">
                  <a:moveTo>
                    <a:pt x="11473053" y="9524"/>
                  </a:moveTo>
                  <a:lnTo>
                    <a:pt x="9525" y="9524"/>
                  </a:lnTo>
                  <a:lnTo>
                    <a:pt x="9525" y="4762"/>
                  </a:lnTo>
                  <a:lnTo>
                    <a:pt x="11473053" y="4762"/>
                  </a:lnTo>
                  <a:lnTo>
                    <a:pt x="11473053" y="9524"/>
                  </a:lnTo>
                  <a:close/>
                </a:path>
                <a:path w="11482705" h="3978910">
                  <a:moveTo>
                    <a:pt x="11473053" y="3973639"/>
                  </a:moveTo>
                  <a:lnTo>
                    <a:pt x="11473053" y="4762"/>
                  </a:lnTo>
                  <a:lnTo>
                    <a:pt x="11477815" y="9524"/>
                  </a:lnTo>
                  <a:lnTo>
                    <a:pt x="11482578" y="9524"/>
                  </a:lnTo>
                  <a:lnTo>
                    <a:pt x="11482578" y="3968877"/>
                  </a:lnTo>
                  <a:lnTo>
                    <a:pt x="11477815" y="3968877"/>
                  </a:lnTo>
                  <a:lnTo>
                    <a:pt x="11473053" y="3973639"/>
                  </a:lnTo>
                  <a:close/>
                </a:path>
                <a:path w="11482705" h="3978910">
                  <a:moveTo>
                    <a:pt x="11482578" y="9524"/>
                  </a:moveTo>
                  <a:lnTo>
                    <a:pt x="11477815" y="9524"/>
                  </a:lnTo>
                  <a:lnTo>
                    <a:pt x="11473053" y="4762"/>
                  </a:lnTo>
                  <a:lnTo>
                    <a:pt x="11482578" y="4762"/>
                  </a:lnTo>
                  <a:lnTo>
                    <a:pt x="11482578" y="9524"/>
                  </a:lnTo>
                  <a:close/>
                </a:path>
                <a:path w="11482705" h="3978910">
                  <a:moveTo>
                    <a:pt x="9525" y="3973639"/>
                  </a:moveTo>
                  <a:lnTo>
                    <a:pt x="4762" y="3968877"/>
                  </a:lnTo>
                  <a:lnTo>
                    <a:pt x="9525" y="3968877"/>
                  </a:lnTo>
                  <a:lnTo>
                    <a:pt x="9525" y="3973639"/>
                  </a:lnTo>
                  <a:close/>
                </a:path>
                <a:path w="11482705" h="3978910">
                  <a:moveTo>
                    <a:pt x="11473053" y="3973639"/>
                  </a:moveTo>
                  <a:lnTo>
                    <a:pt x="9525" y="3973639"/>
                  </a:lnTo>
                  <a:lnTo>
                    <a:pt x="9525" y="3968877"/>
                  </a:lnTo>
                  <a:lnTo>
                    <a:pt x="11473053" y="3968877"/>
                  </a:lnTo>
                  <a:lnTo>
                    <a:pt x="11473053" y="3973639"/>
                  </a:lnTo>
                  <a:close/>
                </a:path>
                <a:path w="11482705" h="3978910">
                  <a:moveTo>
                    <a:pt x="11482578" y="3973639"/>
                  </a:moveTo>
                  <a:lnTo>
                    <a:pt x="11473053" y="3973639"/>
                  </a:lnTo>
                  <a:lnTo>
                    <a:pt x="11477815" y="3968877"/>
                  </a:lnTo>
                  <a:lnTo>
                    <a:pt x="11482578" y="3968877"/>
                  </a:lnTo>
                  <a:lnTo>
                    <a:pt x="11482578" y="3973639"/>
                  </a:lnTo>
                  <a:close/>
                </a:path>
              </a:pathLst>
            </a:custGeom>
            <a:solidFill>
              <a:srgbClr val="000000"/>
            </a:solidFill>
          </p:spPr>
          <p:txBody>
            <a:bodyPr wrap="square" lIns="0" tIns="0" rIns="0" bIns="0" rtlCol="0"/>
            <a:lstStyle/>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029200" y="104508"/>
            <a:ext cx="4064000" cy="646331"/>
          </a:xfrm>
        </p:spPr>
        <p:txBody>
          <a:bodyPr/>
          <a:lstStyle/>
          <a:p>
            <a:pPr algn="ctr"/>
            <a:r>
              <a:rPr lang="zh-CN" altLang="en-US" b="1" dirty="0">
                <a:latin typeface="方正小标宋_GBK" panose="02000000000000000000" charset="-122"/>
                <a:ea typeface="方正小标宋_GBK" panose="02000000000000000000" charset="-122"/>
                <a:sym typeface="+mn-ea"/>
              </a:rPr>
              <a:t>填报说明附表</a:t>
            </a:r>
            <a:r>
              <a:rPr lang="en-US" altLang="zh-CN" b="1" dirty="0" smtClean="0">
                <a:latin typeface="方正小标宋_GBK" panose="02000000000000000000" charset="-122"/>
                <a:ea typeface="方正小标宋_GBK" panose="02000000000000000000" charset="-122"/>
                <a:sym typeface="+mn-ea"/>
              </a:rPr>
              <a:t>01-</a:t>
            </a:r>
            <a:r>
              <a:rPr lang="en-US" altLang="zh-CN" b="1" dirty="0">
                <a:latin typeface="方正小标宋_GBK" panose="02000000000000000000" charset="-122"/>
                <a:ea typeface="方正小标宋_GBK" panose="02000000000000000000" charset="-122"/>
                <a:sym typeface="+mn-ea"/>
              </a:rPr>
              <a:t>2</a:t>
            </a:r>
            <a:endParaRPr lang="zh-CN" altLang="en-US" b="1" dirty="0">
              <a:latin typeface="方正小标宋_GBK" panose="02000000000000000000" charset="-122"/>
              <a:ea typeface="方正小标宋_GBK" panose="02000000000000000000" charset="-122"/>
              <a:sym typeface="+mn-ea"/>
            </a:endParaRPr>
          </a:p>
          <a:p>
            <a:pPr algn="ctr"/>
            <a:r>
              <a:rPr lang="zh-CN" altLang="en-US" b="1" dirty="0">
                <a:latin typeface="方正小标宋_GBK" panose="02000000000000000000" charset="-122"/>
                <a:ea typeface="方正小标宋_GBK" panose="02000000000000000000" charset="-122"/>
                <a:sym typeface="+mn-ea"/>
              </a:rPr>
              <a:t>（</a:t>
            </a:r>
            <a:r>
              <a:rPr lang="en-US" altLang="zh-CN" b="1" dirty="0" smtClean="0">
                <a:latin typeface="方正小标宋_GBK" panose="02000000000000000000" charset="-122"/>
                <a:ea typeface="方正小标宋_GBK" panose="02000000000000000000" charset="-122"/>
                <a:sym typeface="+mn-ea"/>
              </a:rPr>
              <a:t>CS01-2</a:t>
            </a:r>
            <a:r>
              <a:rPr lang="zh-CN" altLang="en-US" b="1" dirty="0" smtClean="0">
                <a:latin typeface="方正小标宋_GBK" panose="02000000000000000000" charset="-122"/>
                <a:ea typeface="方正小标宋_GBK" panose="02000000000000000000" charset="-122"/>
                <a:sym typeface="+mn-ea"/>
              </a:rPr>
              <a:t>表</a:t>
            </a:r>
            <a:r>
              <a:rPr lang="zh-CN" altLang="en-US" b="1" dirty="0">
                <a:latin typeface="方正小标宋_GBK" panose="02000000000000000000" charset="-122"/>
                <a:ea typeface="方正小标宋_GBK" panose="02000000000000000000" charset="-122"/>
                <a:sym typeface="+mn-ea"/>
              </a:rPr>
              <a:t>）</a:t>
            </a:r>
            <a:endParaRPr lang="zh-CN" altLang="en-US"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1640"/>
            <a:chOff x="-78357" y="1484313"/>
            <a:chExt cx="1530391" cy="5777627"/>
          </a:xfrm>
        </p:grpSpPr>
        <p:sp>
          <p:nvSpPr>
            <p:cNvPr id="13" name="矩形 12"/>
            <p:cNvSpPr/>
            <p:nvPr/>
          </p:nvSpPr>
          <p:spPr>
            <a:xfrm>
              <a:off x="-78357" y="1484313"/>
              <a:ext cx="1530391"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06507"/>
              <a:ext cx="1530391"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604646" y="878190"/>
            <a:ext cx="7415530" cy="446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marR="0" lvl="0" indent="-342900" defTabSz="914400" eaLnBrk="1" hangingPunct="1">
              <a:lnSpc>
                <a:spcPct val="200000"/>
              </a:lnSpc>
              <a:spcBef>
                <a:spcPts val="0"/>
              </a:spcBef>
              <a:buClrTx/>
              <a:buSzTx/>
              <a:buFont typeface="+mj-lt"/>
              <a:buAutoNum type="arabicPeriod"/>
            </a:pPr>
            <a:r>
              <a:rPr lang="zh-CN" altLang="en-US" dirty="0">
                <a:solidFill>
                  <a:srgbClr val="114F95"/>
                </a:solidFill>
                <a:latin typeface="微软雅黑" panose="020B0503020204020204" charset="-122"/>
                <a:ea typeface="微软雅黑" panose="020B0503020204020204" charset="-122"/>
                <a:sym typeface="+mn-ea"/>
              </a:rPr>
              <a:t>非财政拨款结余调整后的年初数</a:t>
            </a:r>
            <a:r>
              <a:rPr lang="en-US" altLang="zh-CN" dirty="0">
                <a:solidFill>
                  <a:srgbClr val="114F95"/>
                </a:solidFill>
                <a:latin typeface="微软雅黑" panose="020B0503020204020204" charset="-122"/>
                <a:ea typeface="微软雅黑" panose="020B0503020204020204" charset="-122"/>
                <a:sym typeface="+mn-ea"/>
              </a:rPr>
              <a:t>=F01</a:t>
            </a:r>
            <a:r>
              <a:rPr lang="zh-CN" altLang="en-US" dirty="0">
                <a:solidFill>
                  <a:srgbClr val="114F95"/>
                </a:solidFill>
                <a:latin typeface="微软雅黑" panose="020B0503020204020204" charset="-122"/>
                <a:ea typeface="微软雅黑" panose="020B0503020204020204" charset="-122"/>
                <a:sym typeface="+mn-ea"/>
              </a:rPr>
              <a:t>表</a:t>
            </a:r>
            <a:r>
              <a:rPr lang="en-US" altLang="zh-CN" dirty="0">
                <a:solidFill>
                  <a:srgbClr val="114F95"/>
                </a:solidFill>
                <a:latin typeface="微软雅黑" panose="020B0503020204020204" charset="-122"/>
                <a:ea typeface="微软雅黑" panose="020B0503020204020204" charset="-122"/>
                <a:sym typeface="+mn-ea"/>
              </a:rPr>
              <a:t>5</a:t>
            </a:r>
            <a:r>
              <a:rPr lang="zh-CN" altLang="en-US" dirty="0">
                <a:solidFill>
                  <a:srgbClr val="114F95"/>
                </a:solidFill>
                <a:latin typeface="微软雅黑" panose="020B0503020204020204" charset="-122"/>
                <a:ea typeface="微软雅黑" panose="020B0503020204020204" charset="-122"/>
                <a:sym typeface="+mn-ea"/>
              </a:rPr>
              <a:t>列</a:t>
            </a:r>
            <a:r>
              <a:rPr lang="en-US" altLang="zh-CN" dirty="0">
                <a:solidFill>
                  <a:srgbClr val="114F95"/>
                </a:solidFill>
                <a:latin typeface="微软雅黑" panose="020B0503020204020204" charset="-122"/>
                <a:ea typeface="微软雅黑" panose="020B0503020204020204" charset="-122"/>
                <a:sym typeface="+mn-ea"/>
              </a:rPr>
              <a:t>37</a:t>
            </a:r>
            <a:r>
              <a:rPr lang="zh-CN" altLang="en-US" dirty="0">
                <a:solidFill>
                  <a:srgbClr val="114F95"/>
                </a:solidFill>
                <a:latin typeface="微软雅黑" panose="020B0503020204020204" charset="-122"/>
                <a:ea typeface="微软雅黑" panose="020B0503020204020204" charset="-122"/>
                <a:sym typeface="+mn-ea"/>
              </a:rPr>
              <a:t>行（年末数同理）</a:t>
            </a:r>
            <a:endParaRPr lang="en-US" altLang="zh-CN"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200000"/>
              </a:lnSpc>
              <a:spcBef>
                <a:spcPts val="0"/>
              </a:spcBef>
              <a:buFont typeface="+mj-lt"/>
              <a:buAutoNum type="arabicPeriod"/>
            </a:pPr>
            <a:r>
              <a:rPr lang="zh-CN" altLang="en-US" dirty="0">
                <a:solidFill>
                  <a:srgbClr val="114F95"/>
                </a:solidFill>
                <a:latin typeface="微软雅黑" panose="020B0503020204020204" charset="-122"/>
                <a:ea typeface="微软雅黑" panose="020B0503020204020204" charset="-122"/>
                <a:sym typeface="+mn-ea"/>
              </a:rPr>
              <a:t>专用结余调整后的年初数</a:t>
            </a:r>
            <a:r>
              <a:rPr lang="en-US" altLang="zh-CN" dirty="0">
                <a:solidFill>
                  <a:srgbClr val="114F95"/>
                </a:solidFill>
                <a:latin typeface="微软雅黑" panose="020B0503020204020204" charset="-122"/>
                <a:ea typeface="微软雅黑" panose="020B0503020204020204" charset="-122"/>
                <a:sym typeface="+mn-ea"/>
              </a:rPr>
              <a:t>=F01</a:t>
            </a:r>
            <a:r>
              <a:rPr lang="zh-CN" altLang="en-US" dirty="0">
                <a:solidFill>
                  <a:srgbClr val="114F95"/>
                </a:solidFill>
                <a:latin typeface="微软雅黑" panose="020B0503020204020204" charset="-122"/>
                <a:ea typeface="微软雅黑" panose="020B0503020204020204" charset="-122"/>
                <a:sym typeface="+mn-ea"/>
              </a:rPr>
              <a:t>表</a:t>
            </a:r>
            <a:r>
              <a:rPr lang="en-US" altLang="zh-CN" dirty="0">
                <a:solidFill>
                  <a:srgbClr val="114F95"/>
                </a:solidFill>
                <a:latin typeface="微软雅黑" panose="020B0503020204020204" charset="-122"/>
                <a:ea typeface="微软雅黑" panose="020B0503020204020204" charset="-122"/>
                <a:sym typeface="+mn-ea"/>
              </a:rPr>
              <a:t>5</a:t>
            </a:r>
            <a:r>
              <a:rPr lang="zh-CN" altLang="en-US" dirty="0">
                <a:solidFill>
                  <a:srgbClr val="114F95"/>
                </a:solidFill>
                <a:latin typeface="微软雅黑" panose="020B0503020204020204" charset="-122"/>
                <a:ea typeface="微软雅黑" panose="020B0503020204020204" charset="-122"/>
                <a:sym typeface="+mn-ea"/>
              </a:rPr>
              <a:t>列</a:t>
            </a:r>
            <a:r>
              <a:rPr lang="en-US" altLang="zh-CN" dirty="0">
                <a:solidFill>
                  <a:srgbClr val="114F95"/>
                </a:solidFill>
                <a:latin typeface="微软雅黑" panose="020B0503020204020204" charset="-122"/>
                <a:ea typeface="微软雅黑" panose="020B0503020204020204" charset="-122"/>
                <a:sym typeface="+mn-ea"/>
              </a:rPr>
              <a:t>38</a:t>
            </a:r>
            <a:r>
              <a:rPr lang="zh-CN" altLang="en-US" dirty="0">
                <a:solidFill>
                  <a:srgbClr val="114F95"/>
                </a:solidFill>
                <a:latin typeface="微软雅黑" panose="020B0503020204020204" charset="-122"/>
                <a:ea typeface="微软雅黑" panose="020B0503020204020204" charset="-122"/>
                <a:sym typeface="+mn-ea"/>
              </a:rPr>
              <a:t>行（年末数同理）</a:t>
            </a:r>
            <a:endParaRPr lang="en-US" altLang="zh-CN"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200000"/>
              </a:lnSpc>
              <a:spcBef>
                <a:spcPts val="0"/>
              </a:spcBef>
              <a:buFont typeface="+mj-lt"/>
              <a:buAutoNum type="arabicPeriod"/>
            </a:pPr>
            <a:r>
              <a:rPr lang="zh-CN" altLang="en-US" dirty="0">
                <a:solidFill>
                  <a:srgbClr val="114F95"/>
                </a:solidFill>
                <a:latin typeface="微软雅黑" panose="020B0503020204020204" charset="-122"/>
                <a:ea typeface="微软雅黑" panose="020B0503020204020204" charset="-122"/>
                <a:sym typeface="+mn-ea"/>
              </a:rPr>
              <a:t>使用非财政拨款结余</a:t>
            </a:r>
            <a:r>
              <a:rPr lang="en-US" altLang="zh-CN" dirty="0">
                <a:solidFill>
                  <a:srgbClr val="114F95"/>
                </a:solidFill>
                <a:latin typeface="微软雅黑" panose="020B0503020204020204" charset="-122"/>
                <a:ea typeface="微软雅黑" panose="020B0503020204020204" charset="-122"/>
                <a:sym typeface="+mn-ea"/>
              </a:rPr>
              <a:t>/</a:t>
            </a:r>
            <a:r>
              <a:rPr lang="zh-CN" altLang="en-US" dirty="0">
                <a:solidFill>
                  <a:srgbClr val="114F95"/>
                </a:solidFill>
                <a:latin typeface="微软雅黑" panose="020B0503020204020204" charset="-122"/>
                <a:ea typeface="微软雅黑" panose="020B0503020204020204" charset="-122"/>
                <a:sym typeface="+mn-ea"/>
              </a:rPr>
              <a:t>使用专用结余之和</a:t>
            </a:r>
            <a:r>
              <a:rPr lang="en-US" altLang="zh-CN" dirty="0">
                <a:solidFill>
                  <a:srgbClr val="114F95"/>
                </a:solidFill>
                <a:latin typeface="微软雅黑" panose="020B0503020204020204" charset="-122"/>
                <a:ea typeface="微软雅黑" panose="020B0503020204020204" charset="-122"/>
                <a:sym typeface="+mn-ea"/>
              </a:rPr>
              <a:t>=</a:t>
            </a:r>
            <a:r>
              <a:rPr lang="zh-CN" altLang="en-US" dirty="0">
                <a:solidFill>
                  <a:srgbClr val="114F95"/>
                </a:solidFill>
                <a:latin typeface="微软雅黑" panose="020B0503020204020204" charset="-122"/>
                <a:ea typeface="微软雅黑" panose="020B0503020204020204" charset="-122"/>
                <a:sym typeface="+mn-ea"/>
              </a:rPr>
              <a:t>财决</a:t>
            </a:r>
            <a:r>
              <a:rPr lang="en-US" altLang="zh-CN" dirty="0">
                <a:solidFill>
                  <a:srgbClr val="114F95"/>
                </a:solidFill>
                <a:latin typeface="微软雅黑" panose="020B0503020204020204" charset="-122"/>
                <a:ea typeface="微软雅黑" panose="020B0503020204020204" charset="-122"/>
                <a:sym typeface="+mn-ea"/>
              </a:rPr>
              <a:t>01</a:t>
            </a:r>
            <a:r>
              <a:rPr lang="zh-CN" altLang="en-US" dirty="0">
                <a:solidFill>
                  <a:srgbClr val="114F95"/>
                </a:solidFill>
                <a:latin typeface="微软雅黑" panose="020B0503020204020204" charset="-122"/>
                <a:ea typeface="微软雅黑" panose="020B0503020204020204" charset="-122"/>
                <a:sym typeface="+mn-ea"/>
              </a:rPr>
              <a:t>表</a:t>
            </a:r>
            <a:r>
              <a:rPr lang="en-US" altLang="zh-CN" dirty="0">
                <a:solidFill>
                  <a:srgbClr val="114F95"/>
                </a:solidFill>
                <a:latin typeface="微软雅黑" panose="020B0503020204020204" charset="-122"/>
                <a:ea typeface="微软雅黑" panose="020B0503020204020204" charset="-122"/>
                <a:sym typeface="+mn-ea"/>
              </a:rPr>
              <a:t>3</a:t>
            </a:r>
            <a:r>
              <a:rPr lang="zh-CN" altLang="en-US" dirty="0">
                <a:solidFill>
                  <a:srgbClr val="114F95"/>
                </a:solidFill>
                <a:latin typeface="微软雅黑" panose="020B0503020204020204" charset="-122"/>
                <a:ea typeface="微软雅黑" panose="020B0503020204020204" charset="-122"/>
                <a:sym typeface="+mn-ea"/>
              </a:rPr>
              <a:t>列</a:t>
            </a:r>
            <a:r>
              <a:rPr lang="en-US" altLang="zh-CN" dirty="0">
                <a:solidFill>
                  <a:srgbClr val="114F95"/>
                </a:solidFill>
                <a:latin typeface="微软雅黑" panose="020B0503020204020204" charset="-122"/>
                <a:ea typeface="微软雅黑" panose="020B0503020204020204" charset="-122"/>
                <a:sym typeface="+mn-ea"/>
              </a:rPr>
              <a:t>28</a:t>
            </a:r>
            <a:r>
              <a:rPr lang="zh-CN" altLang="en-US" dirty="0">
                <a:solidFill>
                  <a:srgbClr val="114F95"/>
                </a:solidFill>
                <a:latin typeface="微软雅黑" panose="020B0503020204020204" charset="-122"/>
                <a:ea typeface="微软雅黑" panose="020B0503020204020204" charset="-122"/>
                <a:sym typeface="+mn-ea"/>
              </a:rPr>
              <a:t>行</a:t>
            </a:r>
            <a:r>
              <a:rPr lang="en-US" altLang="zh-CN" dirty="0">
                <a:solidFill>
                  <a:srgbClr val="114F95"/>
                </a:solidFill>
                <a:latin typeface="微软雅黑" panose="020B0503020204020204" charset="-122"/>
                <a:ea typeface="微软雅黑" panose="020B0503020204020204" charset="-122"/>
                <a:sym typeface="+mn-ea"/>
              </a:rPr>
              <a:t>=</a:t>
            </a:r>
            <a:r>
              <a:rPr lang="zh-CN" altLang="en-US" dirty="0">
                <a:solidFill>
                  <a:srgbClr val="114F95"/>
                </a:solidFill>
                <a:latin typeface="微软雅黑" panose="020B0503020204020204" charset="-122"/>
                <a:ea typeface="微软雅黑" panose="020B0503020204020204" charset="-122"/>
                <a:sym typeface="+mn-ea"/>
              </a:rPr>
              <a:t>财决</a:t>
            </a:r>
            <a:r>
              <a:rPr lang="en-US" altLang="zh-CN" dirty="0">
                <a:solidFill>
                  <a:srgbClr val="114F95"/>
                </a:solidFill>
                <a:latin typeface="微软雅黑" panose="020B0503020204020204" charset="-122"/>
                <a:ea typeface="微软雅黑" panose="020B0503020204020204" charset="-122"/>
                <a:sym typeface="+mn-ea"/>
              </a:rPr>
              <a:t>02</a:t>
            </a:r>
            <a:r>
              <a:rPr lang="zh-CN" altLang="en-US" dirty="0">
                <a:solidFill>
                  <a:srgbClr val="114F95"/>
                </a:solidFill>
                <a:latin typeface="微软雅黑" panose="020B0503020204020204" charset="-122"/>
                <a:ea typeface="微软雅黑" panose="020B0503020204020204" charset="-122"/>
                <a:sym typeface="+mn-ea"/>
              </a:rPr>
              <a:t>表</a:t>
            </a:r>
            <a:r>
              <a:rPr lang="en-US" altLang="zh-CN" dirty="0">
                <a:solidFill>
                  <a:srgbClr val="114F95"/>
                </a:solidFill>
                <a:latin typeface="微软雅黑" panose="020B0503020204020204" charset="-122"/>
                <a:ea typeface="微软雅黑" panose="020B0503020204020204" charset="-122"/>
                <a:sym typeface="+mn-ea"/>
              </a:rPr>
              <a:t>11</a:t>
            </a:r>
            <a:r>
              <a:rPr lang="zh-CN" altLang="en-US" dirty="0">
                <a:solidFill>
                  <a:srgbClr val="114F95"/>
                </a:solidFill>
                <a:latin typeface="微软雅黑" panose="020B0503020204020204" charset="-122"/>
                <a:ea typeface="微软雅黑" panose="020B0503020204020204" charset="-122"/>
                <a:sym typeface="+mn-ea"/>
              </a:rPr>
              <a:t>列合计</a:t>
            </a:r>
            <a:endParaRPr lang="en-US" altLang="zh-CN"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200000"/>
              </a:lnSpc>
              <a:spcBef>
                <a:spcPts val="0"/>
              </a:spcBef>
              <a:buFont typeface="+mj-lt"/>
              <a:buAutoNum type="arabicPeriod"/>
            </a:pPr>
            <a:r>
              <a:rPr lang="zh-CN" altLang="en-US" dirty="0">
                <a:solidFill>
                  <a:srgbClr val="114F95"/>
                </a:solidFill>
                <a:latin typeface="微软雅黑" panose="020B0503020204020204" charset="-122"/>
                <a:ea typeface="微软雅黑" panose="020B0503020204020204" charset="-122"/>
                <a:sym typeface="+mn-ea"/>
              </a:rPr>
              <a:t>结余分配</a:t>
            </a:r>
            <a:r>
              <a:rPr lang="en-US" altLang="zh-CN" dirty="0">
                <a:solidFill>
                  <a:srgbClr val="114F95"/>
                </a:solidFill>
                <a:latin typeface="微软雅黑" panose="020B0503020204020204" charset="-122"/>
                <a:ea typeface="微软雅黑" panose="020B0503020204020204" charset="-122"/>
                <a:sym typeface="+mn-ea"/>
              </a:rPr>
              <a:t>=</a:t>
            </a:r>
            <a:r>
              <a:rPr lang="zh-CN" altLang="en-US" dirty="0">
                <a:solidFill>
                  <a:srgbClr val="114F95"/>
                </a:solidFill>
                <a:latin typeface="微软雅黑" panose="020B0503020204020204" charset="-122"/>
                <a:ea typeface="微软雅黑" panose="020B0503020204020204" charset="-122"/>
                <a:sym typeface="+mn-ea"/>
              </a:rPr>
              <a:t>财决</a:t>
            </a:r>
            <a:r>
              <a:rPr lang="en-US" altLang="zh-CN" dirty="0">
                <a:solidFill>
                  <a:srgbClr val="114F95"/>
                </a:solidFill>
                <a:latin typeface="微软雅黑" panose="020B0503020204020204" charset="-122"/>
                <a:ea typeface="微软雅黑" panose="020B0503020204020204" charset="-122"/>
                <a:sym typeface="+mn-ea"/>
              </a:rPr>
              <a:t>02</a:t>
            </a:r>
            <a:r>
              <a:rPr lang="zh-CN" altLang="en-US" dirty="0">
                <a:solidFill>
                  <a:srgbClr val="114F95"/>
                </a:solidFill>
                <a:latin typeface="微软雅黑" panose="020B0503020204020204" charset="-122"/>
                <a:ea typeface="微软雅黑" panose="020B0503020204020204" charset="-122"/>
                <a:sym typeface="+mn-ea"/>
              </a:rPr>
              <a:t>表</a:t>
            </a:r>
            <a:r>
              <a:rPr lang="en-US" altLang="zh-CN" dirty="0">
                <a:solidFill>
                  <a:srgbClr val="114F95"/>
                </a:solidFill>
                <a:latin typeface="微软雅黑" panose="020B0503020204020204" charset="-122"/>
                <a:ea typeface="微软雅黑" panose="020B0503020204020204" charset="-122"/>
                <a:sym typeface="+mn-ea"/>
              </a:rPr>
              <a:t>12</a:t>
            </a:r>
            <a:r>
              <a:rPr lang="zh-CN" altLang="en-US" dirty="0">
                <a:solidFill>
                  <a:srgbClr val="114F95"/>
                </a:solidFill>
                <a:latin typeface="微软雅黑" panose="020B0503020204020204" charset="-122"/>
                <a:ea typeface="微软雅黑" panose="020B0503020204020204" charset="-122"/>
                <a:sym typeface="+mn-ea"/>
              </a:rPr>
              <a:t>列合计</a:t>
            </a:r>
            <a:endParaRPr lang="en-US" altLang="zh-CN" dirty="0">
              <a:solidFill>
                <a:srgbClr val="114F95"/>
              </a:solidFill>
              <a:latin typeface="微软雅黑" panose="020B0503020204020204" charset="-122"/>
              <a:ea typeface="微软雅黑" panose="020B0503020204020204" charset="-122"/>
              <a:sym typeface="+mn-ea"/>
            </a:endParaRPr>
          </a:p>
          <a:p>
            <a:pPr eaLnBrk="1" hangingPunct="1">
              <a:lnSpc>
                <a:spcPct val="200000"/>
              </a:lnSpc>
              <a:spcBef>
                <a:spcPts val="0"/>
              </a:spcBef>
            </a:pPr>
            <a:endParaRPr lang="en-US" altLang="zh-CN" sz="1600" b="1" dirty="0">
              <a:solidFill>
                <a:srgbClr val="FF0000"/>
              </a:solidFill>
              <a:latin typeface="微软雅黑" panose="020B0503020204020204" charset="-122"/>
              <a:ea typeface="微软雅黑" panose="020B0503020204020204" charset="-122"/>
              <a:sym typeface="+mn-ea"/>
            </a:endParaRPr>
          </a:p>
          <a:p>
            <a:pPr marR="0" lvl="0" defTabSz="914400" eaLnBrk="1" hangingPunct="1">
              <a:lnSpc>
                <a:spcPct val="200000"/>
              </a:lnSpc>
              <a:spcBef>
                <a:spcPts val="0"/>
              </a:spcBef>
              <a:buClrTx/>
              <a:buSzTx/>
            </a:pPr>
            <a:endParaRPr lang="en-US" altLang="zh-CN" sz="1600" b="1" dirty="0" smtClean="0">
              <a:solidFill>
                <a:srgbClr val="FF0000"/>
              </a:solidFill>
              <a:latin typeface="微软雅黑" panose="020B0503020204020204" charset="-122"/>
              <a:ea typeface="微软雅黑" panose="020B0503020204020204" charset="-122"/>
              <a:sym typeface="+mn-ea"/>
            </a:endParaRPr>
          </a:p>
          <a:p>
            <a:pPr marR="0" lvl="0" defTabSz="914400" eaLnBrk="1" hangingPunct="1">
              <a:lnSpc>
                <a:spcPct val="200000"/>
              </a:lnSpc>
              <a:spcBef>
                <a:spcPts val="0"/>
              </a:spcBef>
              <a:buClrTx/>
              <a:buSzTx/>
            </a:pPr>
            <a:r>
              <a:rPr lang="zh-CN" altLang="en-US" sz="1600" dirty="0">
                <a:solidFill>
                  <a:srgbClr val="114F95"/>
                </a:solidFill>
                <a:latin typeface="微软雅黑" panose="020B0503020204020204" charset="-122"/>
                <a:ea typeface="微软雅黑" panose="020B0503020204020204" charset="-122"/>
                <a:sym typeface="+mn-ea"/>
              </a:rPr>
              <a:t>							</a:t>
            </a:r>
            <a:endParaRPr sz="1600" dirty="0">
              <a:solidFill>
                <a:srgbClr val="114F95"/>
              </a:solidFill>
              <a:latin typeface="微软雅黑" panose="020B0503020204020204" charset="-122"/>
              <a:ea typeface="微软雅黑" panose="020B0503020204020204" charset="-122"/>
              <a:sym typeface="+mn-ea"/>
            </a:endParaRPr>
          </a:p>
        </p:txBody>
      </p:sp>
      <p:sp>
        <p:nvSpPr>
          <p:cNvPr id="12" name="TextBox 11"/>
          <p:cNvSpPr txBox="1"/>
          <p:nvPr/>
        </p:nvSpPr>
        <p:spPr>
          <a:xfrm>
            <a:off x="7934326" y="616580"/>
            <a:ext cx="1085850" cy="261610"/>
          </a:xfrm>
          <a:prstGeom prst="rect">
            <a:avLst/>
          </a:prstGeom>
          <a:noFill/>
        </p:spPr>
        <p:txBody>
          <a:bodyPr wrap="square" rtlCol="0">
            <a:spAutoFit/>
          </a:bodyPr>
          <a:lstStyle/>
          <a:p>
            <a:pPr algn="ctr"/>
            <a:r>
              <a:rPr lang="zh-CN" altLang="en-US" sz="1100" b="1" dirty="0"/>
              <a:t>附表</a:t>
            </a:r>
            <a:r>
              <a:rPr lang="en-US" altLang="zh-CN" sz="1100" b="1" dirty="0"/>
              <a:t>1-1</a:t>
            </a:r>
            <a:endParaRPr lang="zh-CN" altLang="en-US" sz="1100" b="1"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27653" name="组合 41"/>
          <p:cNvGrpSpPr/>
          <p:nvPr/>
        </p:nvGrpSpPr>
        <p:grpSpPr>
          <a:xfrm>
            <a:off x="-15875" y="0"/>
            <a:ext cx="9155113" cy="855663"/>
            <a:chOff x="-13961" y="0"/>
            <a:chExt cx="12205961" cy="1141756"/>
          </a:xfrm>
        </p:grpSpPr>
        <p:grpSp>
          <p:nvGrpSpPr>
            <p:cNvPr id="27654" name="组合 42"/>
            <p:cNvGrpSpPr/>
            <p:nvPr/>
          </p:nvGrpSpPr>
          <p:grpSpPr>
            <a:xfrm>
              <a:off x="-13961" y="0"/>
              <a:ext cx="12205961" cy="1141756"/>
              <a:chOff x="-13961" y="0"/>
              <a:chExt cx="12205961" cy="1141756"/>
            </a:xfrm>
          </p:grpSpPr>
          <p:sp>
            <p:nvSpPr>
              <p:cNvPr id="47" name="矩形 4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grpSp>
          <p:nvGrpSpPr>
            <p:cNvPr id="7177" name="组合 43"/>
            <p:cNvGrpSpPr/>
            <p:nvPr/>
          </p:nvGrpSpPr>
          <p:grpSpPr>
            <a:xfrm>
              <a:off x="129809" y="75228"/>
              <a:ext cx="11864355" cy="892248"/>
              <a:chOff x="1748967" y="56178"/>
              <a:chExt cx="11864355" cy="892248"/>
            </a:xfrm>
          </p:grpSpPr>
          <p:sp>
            <p:nvSpPr>
              <p:cNvPr id="45" name="文本框 44"/>
              <p:cNvSpPr txBox="1"/>
              <p:nvPr/>
            </p:nvSpPr>
            <p:spPr>
              <a:xfrm>
                <a:off x="1748967" y="395977"/>
                <a:ext cx="5812806" cy="552449"/>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经典综艺体简" pitchFamily="49" charset="-122"/>
                  </a:rPr>
                  <a:t>（三）决算报表</a:t>
                </a:r>
                <a:endParaRPr lang="zh-CN" altLang="en-US" sz="2100" b="1" dirty="0">
                  <a:solidFill>
                    <a:schemeClr val="bg1"/>
                  </a:solidFill>
                  <a:latin typeface="华文中宋" panose="02010600040101010101" pitchFamily="2" charset="-122"/>
                  <a:ea typeface="华文中宋" panose="02010600040101010101" pitchFamily="2" charset="-122"/>
                  <a:cs typeface="经典综艺体简" pitchFamily="49" charset="-122"/>
                </a:endParaRPr>
              </a:p>
            </p:txBody>
          </p:sp>
          <p:sp>
            <p:nvSpPr>
              <p:cNvPr id="46" name="文本框 45"/>
              <p:cNvSpPr txBox="1"/>
              <p:nvPr/>
            </p:nvSpPr>
            <p:spPr>
              <a:xfrm>
                <a:off x="8318792" y="56178"/>
                <a:ext cx="5294530" cy="862433"/>
              </a:xfrm>
              <a:prstGeom prst="rect">
                <a:avLst/>
              </a:prstGeom>
              <a:noFill/>
            </p:spPr>
            <p:txBody>
              <a:bodyPr wrap="square">
                <a:spAutoFit/>
                <a:scene3d>
                  <a:camera prst="orthographicFront"/>
                  <a:lightRig rig="threePt" dir="t"/>
                </a:scene3d>
                <a:sp3d contourW="12700"/>
              </a:bodyPr>
              <a:lstStyle/>
              <a:p>
                <a:pPr algn="ctr" fontAlgn="auto">
                  <a:spcBef>
                    <a:spcPts val="0"/>
                  </a:spcBef>
                  <a:spcAft>
                    <a:spcPts val="0"/>
                  </a:spcAft>
                  <a:defRPr/>
                </a:pPr>
                <a:r>
                  <a:rPr lang="zh-CN" altLang="en-US" b="1" dirty="0">
                    <a:latin typeface="方正小标宋_GBK" panose="02000000000000000000" charset="-122"/>
                    <a:ea typeface="方正小标宋_GBK" panose="02000000000000000000" charset="-122"/>
                  </a:rPr>
                  <a:t>填报说明附表</a:t>
                </a:r>
                <a:r>
                  <a:rPr lang="en-US" altLang="zh-CN" b="1" dirty="0">
                    <a:latin typeface="方正小标宋_GBK" panose="02000000000000000000" charset="-122"/>
                    <a:ea typeface="方正小标宋_GBK" panose="02000000000000000000" charset="-122"/>
                  </a:rPr>
                  <a:t>02-</a:t>
                </a:r>
                <a:r>
                  <a:rPr lang="zh-CN" altLang="en-US" b="1" dirty="0">
                    <a:latin typeface="方正小标宋_GBK" panose="02000000000000000000" charset="-122"/>
                    <a:ea typeface="方正小标宋_GBK" panose="02000000000000000000" charset="-122"/>
                  </a:rPr>
                  <a:t>主要指标变动表（</a:t>
                </a:r>
                <a:r>
                  <a:rPr lang="en-US" altLang="zh-CN" b="1" dirty="0">
                    <a:latin typeface="方正小标宋_GBK" panose="02000000000000000000" charset="-122"/>
                    <a:ea typeface="方正小标宋_GBK" panose="02000000000000000000" charset="-122"/>
                  </a:rPr>
                  <a:t>CS02</a:t>
                </a:r>
                <a:r>
                  <a:rPr lang="zh-CN" altLang="en-US" b="1" dirty="0">
                    <a:latin typeface="方正小标宋_GBK" panose="02000000000000000000" charset="-122"/>
                    <a:ea typeface="方正小标宋_GBK" panose="02000000000000000000" charset="-122"/>
                  </a:rPr>
                  <a:t>表）</a:t>
                </a:r>
                <a:endParaRPr lang="zh-CN" altLang="en-US" b="1" dirty="0">
                  <a:latin typeface="方正小标宋_GBK" panose="02000000000000000000" charset="-122"/>
                  <a:ea typeface="方正小标宋_GBK" panose="02000000000000000000" charset="-122"/>
                </a:endParaRPr>
              </a:p>
            </p:txBody>
          </p:sp>
        </p:grpSp>
      </p:grpSp>
      <p:sp>
        <p:nvSpPr>
          <p:cNvPr id="27658" name="Rectangle 23"/>
          <p:cNvSpPr/>
          <p:nvPr/>
        </p:nvSpPr>
        <p:spPr>
          <a:xfrm>
            <a:off x="1150938" y="2774792"/>
            <a:ext cx="309880" cy="106680"/>
          </a:xfrm>
          <a:prstGeom prst="rect">
            <a:avLst/>
          </a:prstGeom>
          <a:noFill/>
          <a:ln w="9525">
            <a:noFill/>
          </a:ln>
        </p:spPr>
        <p:txBody>
          <a:bodyPr wrap="none" anchor="ctr" anchorCtr="0">
            <a:spAutoFit/>
          </a:bodyPr>
          <a:lstStyle/>
          <a:p>
            <a:endParaRPr lang="zh-CN" altLang="en-US" sz="100" dirty="0">
              <a:latin typeface="Arial" panose="020B0604020202020204" pitchFamily="34" charset="0"/>
              <a:ea typeface="宋体" panose="02010600030101010101" pitchFamily="2" charset="-122"/>
            </a:endParaRPr>
          </a:p>
        </p:txBody>
      </p:sp>
      <p:sp>
        <p:nvSpPr>
          <p:cNvPr id="15" name="TextBox 14"/>
          <p:cNvSpPr txBox="1"/>
          <p:nvPr/>
        </p:nvSpPr>
        <p:spPr>
          <a:xfrm>
            <a:off x="7934326" y="616580"/>
            <a:ext cx="1085850" cy="261610"/>
          </a:xfrm>
          <a:prstGeom prst="rect">
            <a:avLst/>
          </a:prstGeom>
          <a:noFill/>
        </p:spPr>
        <p:txBody>
          <a:bodyPr wrap="square" rtlCol="0">
            <a:spAutoFit/>
          </a:bodyPr>
          <a:lstStyle/>
          <a:p>
            <a:pPr algn="ctr"/>
            <a:r>
              <a:rPr lang="zh-CN" altLang="en-US" sz="1100" b="1" dirty="0"/>
              <a:t>附表</a:t>
            </a:r>
            <a:r>
              <a:rPr lang="en-US" altLang="zh-CN" sz="1100" b="1" dirty="0"/>
              <a:t>2</a:t>
            </a:r>
            <a:endParaRPr lang="zh-CN" altLang="en-US" sz="1100" b="1" dirty="0"/>
          </a:p>
        </p:txBody>
      </p:sp>
      <p:grpSp>
        <p:nvGrpSpPr>
          <p:cNvPr id="16" name="object 4"/>
          <p:cNvGrpSpPr/>
          <p:nvPr/>
        </p:nvGrpSpPr>
        <p:grpSpPr>
          <a:xfrm>
            <a:off x="211137" y="1074419"/>
            <a:ext cx="4383723" cy="3564445"/>
            <a:chOff x="554355" y="1098422"/>
            <a:chExt cx="5594350" cy="4528820"/>
          </a:xfrm>
        </p:grpSpPr>
        <p:pic>
          <p:nvPicPr>
            <p:cNvPr id="17" name="object 5"/>
            <p:cNvPicPr/>
            <p:nvPr/>
          </p:nvPicPr>
          <p:blipFill>
            <a:blip r:embed="rId1" cstate="print"/>
            <a:stretch>
              <a:fillRect/>
            </a:stretch>
          </p:blipFill>
          <p:spPr>
            <a:xfrm>
              <a:off x="563880" y="1107947"/>
              <a:ext cx="5574792" cy="4509516"/>
            </a:xfrm>
            <a:prstGeom prst="rect">
              <a:avLst/>
            </a:prstGeom>
          </p:spPr>
        </p:pic>
        <p:sp>
          <p:nvSpPr>
            <p:cNvPr id="18" name="object 6"/>
            <p:cNvSpPr/>
            <p:nvPr/>
          </p:nvSpPr>
          <p:spPr>
            <a:xfrm>
              <a:off x="554355" y="1098422"/>
              <a:ext cx="5594350" cy="4528820"/>
            </a:xfrm>
            <a:custGeom>
              <a:avLst/>
              <a:gdLst/>
              <a:ahLst/>
              <a:cxnLst/>
              <a:rect l="l" t="t" r="r" b="b"/>
              <a:pathLst>
                <a:path w="5594350" h="4528820">
                  <a:moveTo>
                    <a:pt x="5589079" y="4528566"/>
                  </a:moveTo>
                  <a:lnTo>
                    <a:pt x="4762" y="4528566"/>
                  </a:lnTo>
                  <a:lnTo>
                    <a:pt x="3289" y="4528337"/>
                  </a:lnTo>
                  <a:lnTo>
                    <a:pt x="1968" y="4527651"/>
                  </a:lnTo>
                  <a:lnTo>
                    <a:pt x="914" y="4526597"/>
                  </a:lnTo>
                  <a:lnTo>
                    <a:pt x="228" y="4525276"/>
                  </a:lnTo>
                  <a:lnTo>
                    <a:pt x="0" y="4523803"/>
                  </a:lnTo>
                  <a:lnTo>
                    <a:pt x="0" y="4762"/>
                  </a:lnTo>
                  <a:lnTo>
                    <a:pt x="4762" y="0"/>
                  </a:lnTo>
                  <a:lnTo>
                    <a:pt x="5589079" y="0"/>
                  </a:lnTo>
                  <a:lnTo>
                    <a:pt x="5593842" y="4762"/>
                  </a:lnTo>
                  <a:lnTo>
                    <a:pt x="9525" y="4762"/>
                  </a:lnTo>
                  <a:lnTo>
                    <a:pt x="4762" y="9524"/>
                  </a:lnTo>
                  <a:lnTo>
                    <a:pt x="9525" y="9524"/>
                  </a:lnTo>
                  <a:lnTo>
                    <a:pt x="9525" y="4519041"/>
                  </a:lnTo>
                  <a:lnTo>
                    <a:pt x="4762" y="4519041"/>
                  </a:lnTo>
                  <a:lnTo>
                    <a:pt x="9525" y="4523803"/>
                  </a:lnTo>
                  <a:lnTo>
                    <a:pt x="5593842" y="4523803"/>
                  </a:lnTo>
                  <a:lnTo>
                    <a:pt x="5593613" y="4525276"/>
                  </a:lnTo>
                  <a:lnTo>
                    <a:pt x="5592927" y="4526597"/>
                  </a:lnTo>
                  <a:lnTo>
                    <a:pt x="5591873" y="4527651"/>
                  </a:lnTo>
                  <a:lnTo>
                    <a:pt x="5590552" y="4528337"/>
                  </a:lnTo>
                  <a:lnTo>
                    <a:pt x="5589079" y="4528566"/>
                  </a:lnTo>
                  <a:close/>
                </a:path>
                <a:path w="5594350" h="4528820">
                  <a:moveTo>
                    <a:pt x="9525" y="9524"/>
                  </a:moveTo>
                  <a:lnTo>
                    <a:pt x="4762" y="9524"/>
                  </a:lnTo>
                  <a:lnTo>
                    <a:pt x="9525" y="4762"/>
                  </a:lnTo>
                  <a:lnTo>
                    <a:pt x="9525" y="9524"/>
                  </a:lnTo>
                  <a:close/>
                </a:path>
                <a:path w="5594350" h="4528820">
                  <a:moveTo>
                    <a:pt x="5584317" y="9524"/>
                  </a:moveTo>
                  <a:lnTo>
                    <a:pt x="9525" y="9524"/>
                  </a:lnTo>
                  <a:lnTo>
                    <a:pt x="9525" y="4762"/>
                  </a:lnTo>
                  <a:lnTo>
                    <a:pt x="5584317" y="4762"/>
                  </a:lnTo>
                  <a:lnTo>
                    <a:pt x="5584317" y="9524"/>
                  </a:lnTo>
                  <a:close/>
                </a:path>
                <a:path w="5594350" h="4528820">
                  <a:moveTo>
                    <a:pt x="5584317" y="4523803"/>
                  </a:moveTo>
                  <a:lnTo>
                    <a:pt x="5584317" y="4762"/>
                  </a:lnTo>
                  <a:lnTo>
                    <a:pt x="5589079" y="9524"/>
                  </a:lnTo>
                  <a:lnTo>
                    <a:pt x="5593842" y="9524"/>
                  </a:lnTo>
                  <a:lnTo>
                    <a:pt x="5593842" y="4519041"/>
                  </a:lnTo>
                  <a:lnTo>
                    <a:pt x="5589079" y="4519041"/>
                  </a:lnTo>
                  <a:lnTo>
                    <a:pt x="5584317" y="4523803"/>
                  </a:lnTo>
                  <a:close/>
                </a:path>
                <a:path w="5594350" h="4528820">
                  <a:moveTo>
                    <a:pt x="5593842" y="9524"/>
                  </a:moveTo>
                  <a:lnTo>
                    <a:pt x="5589079" y="9524"/>
                  </a:lnTo>
                  <a:lnTo>
                    <a:pt x="5584317" y="4762"/>
                  </a:lnTo>
                  <a:lnTo>
                    <a:pt x="5593842" y="4762"/>
                  </a:lnTo>
                  <a:lnTo>
                    <a:pt x="5593842" y="9524"/>
                  </a:lnTo>
                  <a:close/>
                </a:path>
                <a:path w="5594350" h="4528820">
                  <a:moveTo>
                    <a:pt x="9525" y="4523803"/>
                  </a:moveTo>
                  <a:lnTo>
                    <a:pt x="4762" y="4519041"/>
                  </a:lnTo>
                  <a:lnTo>
                    <a:pt x="9525" y="4519041"/>
                  </a:lnTo>
                  <a:lnTo>
                    <a:pt x="9525" y="4523803"/>
                  </a:lnTo>
                  <a:close/>
                </a:path>
                <a:path w="5594350" h="4528820">
                  <a:moveTo>
                    <a:pt x="5584317" y="4523803"/>
                  </a:moveTo>
                  <a:lnTo>
                    <a:pt x="9525" y="4523803"/>
                  </a:lnTo>
                  <a:lnTo>
                    <a:pt x="9525" y="4519041"/>
                  </a:lnTo>
                  <a:lnTo>
                    <a:pt x="5584317" y="4519041"/>
                  </a:lnTo>
                  <a:lnTo>
                    <a:pt x="5584317" y="4523803"/>
                  </a:lnTo>
                  <a:close/>
                </a:path>
                <a:path w="5594350" h="4528820">
                  <a:moveTo>
                    <a:pt x="5593842" y="4523803"/>
                  </a:moveTo>
                  <a:lnTo>
                    <a:pt x="5584317" y="4523803"/>
                  </a:lnTo>
                  <a:lnTo>
                    <a:pt x="5589079" y="4519041"/>
                  </a:lnTo>
                  <a:lnTo>
                    <a:pt x="5593842" y="4519041"/>
                  </a:lnTo>
                  <a:lnTo>
                    <a:pt x="5593842" y="4523803"/>
                  </a:lnTo>
                  <a:close/>
                </a:path>
              </a:pathLst>
            </a:custGeom>
            <a:solidFill>
              <a:srgbClr val="000000"/>
            </a:solidFill>
          </p:spPr>
          <p:txBody>
            <a:bodyPr wrap="square" lIns="0" tIns="0" rIns="0" bIns="0" rtlCol="0"/>
            <a:lstStyle/>
            <a:p/>
          </p:txBody>
        </p:sp>
      </p:grpSp>
      <p:grpSp>
        <p:nvGrpSpPr>
          <p:cNvPr id="19" name="object 7"/>
          <p:cNvGrpSpPr/>
          <p:nvPr/>
        </p:nvGrpSpPr>
        <p:grpSpPr>
          <a:xfrm>
            <a:off x="4832686" y="982222"/>
            <a:ext cx="3976687" cy="3798499"/>
            <a:chOff x="6312027" y="1625726"/>
            <a:chExt cx="5436870" cy="4893310"/>
          </a:xfrm>
        </p:grpSpPr>
        <p:pic>
          <p:nvPicPr>
            <p:cNvPr id="20" name="object 8"/>
            <p:cNvPicPr/>
            <p:nvPr/>
          </p:nvPicPr>
          <p:blipFill>
            <a:blip r:embed="rId2" cstate="print"/>
            <a:stretch>
              <a:fillRect/>
            </a:stretch>
          </p:blipFill>
          <p:spPr>
            <a:xfrm>
              <a:off x="6321552" y="1635251"/>
              <a:ext cx="5417820" cy="4873752"/>
            </a:xfrm>
            <a:prstGeom prst="rect">
              <a:avLst/>
            </a:prstGeom>
          </p:spPr>
        </p:pic>
        <p:sp>
          <p:nvSpPr>
            <p:cNvPr id="21" name="object 9"/>
            <p:cNvSpPr/>
            <p:nvPr/>
          </p:nvSpPr>
          <p:spPr>
            <a:xfrm>
              <a:off x="6312027" y="1625726"/>
              <a:ext cx="5436870" cy="4893310"/>
            </a:xfrm>
            <a:custGeom>
              <a:avLst/>
              <a:gdLst/>
              <a:ahLst/>
              <a:cxnLst/>
              <a:rect l="l" t="t" r="r" b="b"/>
              <a:pathLst>
                <a:path w="5436870" h="4893309">
                  <a:moveTo>
                    <a:pt x="5432107" y="4892802"/>
                  </a:moveTo>
                  <a:lnTo>
                    <a:pt x="4762" y="4892802"/>
                  </a:lnTo>
                  <a:lnTo>
                    <a:pt x="3289" y="4892573"/>
                  </a:lnTo>
                  <a:lnTo>
                    <a:pt x="1968" y="4891887"/>
                  </a:lnTo>
                  <a:lnTo>
                    <a:pt x="914" y="4890833"/>
                  </a:lnTo>
                  <a:lnTo>
                    <a:pt x="228" y="4889512"/>
                  </a:lnTo>
                  <a:lnTo>
                    <a:pt x="0" y="4888039"/>
                  </a:lnTo>
                  <a:lnTo>
                    <a:pt x="0" y="4762"/>
                  </a:lnTo>
                  <a:lnTo>
                    <a:pt x="4762" y="0"/>
                  </a:lnTo>
                  <a:lnTo>
                    <a:pt x="5432107" y="0"/>
                  </a:lnTo>
                  <a:lnTo>
                    <a:pt x="5436870" y="4762"/>
                  </a:lnTo>
                  <a:lnTo>
                    <a:pt x="9525" y="4762"/>
                  </a:lnTo>
                  <a:lnTo>
                    <a:pt x="4762" y="9524"/>
                  </a:lnTo>
                  <a:lnTo>
                    <a:pt x="9525" y="9524"/>
                  </a:lnTo>
                  <a:lnTo>
                    <a:pt x="9525" y="4883277"/>
                  </a:lnTo>
                  <a:lnTo>
                    <a:pt x="4762" y="4883277"/>
                  </a:lnTo>
                  <a:lnTo>
                    <a:pt x="9525" y="4888039"/>
                  </a:lnTo>
                  <a:lnTo>
                    <a:pt x="5436870" y="4888039"/>
                  </a:lnTo>
                  <a:lnTo>
                    <a:pt x="5436641" y="4889512"/>
                  </a:lnTo>
                  <a:lnTo>
                    <a:pt x="5435955" y="4890833"/>
                  </a:lnTo>
                  <a:lnTo>
                    <a:pt x="5434901" y="4891887"/>
                  </a:lnTo>
                  <a:lnTo>
                    <a:pt x="5433580" y="4892573"/>
                  </a:lnTo>
                  <a:lnTo>
                    <a:pt x="5432107" y="4892802"/>
                  </a:lnTo>
                  <a:close/>
                </a:path>
                <a:path w="5436870" h="4893309">
                  <a:moveTo>
                    <a:pt x="9525" y="9524"/>
                  </a:moveTo>
                  <a:lnTo>
                    <a:pt x="4762" y="9524"/>
                  </a:lnTo>
                  <a:lnTo>
                    <a:pt x="9525" y="4762"/>
                  </a:lnTo>
                  <a:lnTo>
                    <a:pt x="9525" y="9524"/>
                  </a:lnTo>
                  <a:close/>
                </a:path>
                <a:path w="5436870" h="4893309">
                  <a:moveTo>
                    <a:pt x="5427345" y="9524"/>
                  </a:moveTo>
                  <a:lnTo>
                    <a:pt x="9525" y="9524"/>
                  </a:lnTo>
                  <a:lnTo>
                    <a:pt x="9525" y="4762"/>
                  </a:lnTo>
                  <a:lnTo>
                    <a:pt x="5427345" y="4762"/>
                  </a:lnTo>
                  <a:lnTo>
                    <a:pt x="5427345" y="9524"/>
                  </a:lnTo>
                  <a:close/>
                </a:path>
                <a:path w="5436870" h="4893309">
                  <a:moveTo>
                    <a:pt x="5427345" y="4888039"/>
                  </a:moveTo>
                  <a:lnTo>
                    <a:pt x="5427345" y="4762"/>
                  </a:lnTo>
                  <a:lnTo>
                    <a:pt x="5432107" y="9524"/>
                  </a:lnTo>
                  <a:lnTo>
                    <a:pt x="5436870" y="9524"/>
                  </a:lnTo>
                  <a:lnTo>
                    <a:pt x="5436870" y="4883277"/>
                  </a:lnTo>
                  <a:lnTo>
                    <a:pt x="5432107" y="4883277"/>
                  </a:lnTo>
                  <a:lnTo>
                    <a:pt x="5427345" y="4888039"/>
                  </a:lnTo>
                  <a:close/>
                </a:path>
                <a:path w="5436870" h="4893309">
                  <a:moveTo>
                    <a:pt x="5436870" y="9524"/>
                  </a:moveTo>
                  <a:lnTo>
                    <a:pt x="5432107" y="9524"/>
                  </a:lnTo>
                  <a:lnTo>
                    <a:pt x="5427345" y="4762"/>
                  </a:lnTo>
                  <a:lnTo>
                    <a:pt x="5436870" y="4762"/>
                  </a:lnTo>
                  <a:lnTo>
                    <a:pt x="5436870" y="9524"/>
                  </a:lnTo>
                  <a:close/>
                </a:path>
                <a:path w="5436870" h="4893309">
                  <a:moveTo>
                    <a:pt x="9525" y="4888039"/>
                  </a:moveTo>
                  <a:lnTo>
                    <a:pt x="4762" y="4883277"/>
                  </a:lnTo>
                  <a:lnTo>
                    <a:pt x="9525" y="4883277"/>
                  </a:lnTo>
                  <a:lnTo>
                    <a:pt x="9525" y="4888039"/>
                  </a:lnTo>
                  <a:close/>
                </a:path>
                <a:path w="5436870" h="4893309">
                  <a:moveTo>
                    <a:pt x="5427345" y="4888039"/>
                  </a:moveTo>
                  <a:lnTo>
                    <a:pt x="9525" y="4888039"/>
                  </a:lnTo>
                  <a:lnTo>
                    <a:pt x="9525" y="4883277"/>
                  </a:lnTo>
                  <a:lnTo>
                    <a:pt x="5427345" y="4883277"/>
                  </a:lnTo>
                  <a:lnTo>
                    <a:pt x="5427345" y="4888039"/>
                  </a:lnTo>
                  <a:close/>
                </a:path>
                <a:path w="5436870" h="4893309">
                  <a:moveTo>
                    <a:pt x="5436870" y="4888039"/>
                  </a:moveTo>
                  <a:lnTo>
                    <a:pt x="5427345" y="4888039"/>
                  </a:lnTo>
                  <a:lnTo>
                    <a:pt x="5432107" y="4883277"/>
                  </a:lnTo>
                  <a:lnTo>
                    <a:pt x="5436870" y="4883277"/>
                  </a:lnTo>
                  <a:lnTo>
                    <a:pt x="5436870" y="4888039"/>
                  </a:lnTo>
                  <a:close/>
                </a:path>
              </a:pathLst>
            </a:custGeom>
            <a:solidFill>
              <a:srgbClr val="000000"/>
            </a:solidFill>
          </p:spPr>
          <p:txBody>
            <a:bodyPr wrap="square" lIns="0" tIns="0" rIns="0" bIns="0" rtlCol="0"/>
            <a:lstStyle/>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r>
              <a:rPr lang="zh-CN" altLang="en-US" b="1" dirty="0">
                <a:latin typeface="方正小标宋_GBK" panose="02000000000000000000" charset="-122"/>
                <a:ea typeface="方正小标宋_GBK" panose="02000000000000000000" charset="-122"/>
                <a:sym typeface="+mn-ea"/>
              </a:rPr>
              <a:t>填报说明附表</a:t>
            </a:r>
            <a:r>
              <a:rPr lang="en-US" altLang="zh-CN" b="1" dirty="0">
                <a:latin typeface="方正小标宋_GBK" panose="02000000000000000000" charset="-122"/>
                <a:ea typeface="方正小标宋_GBK" panose="02000000000000000000" charset="-122"/>
                <a:sym typeface="+mn-ea"/>
              </a:rPr>
              <a:t>02-</a:t>
            </a:r>
            <a:r>
              <a:rPr lang="zh-CN" altLang="en-US" b="1" dirty="0">
                <a:latin typeface="方正小标宋_GBK" panose="02000000000000000000" charset="-122"/>
                <a:ea typeface="方正小标宋_GBK" panose="02000000000000000000" charset="-122"/>
                <a:sym typeface="+mn-ea"/>
              </a:rPr>
              <a:t>主要指标变动表（</a:t>
            </a:r>
            <a:r>
              <a:rPr lang="en-US" altLang="zh-CN" b="1" dirty="0">
                <a:latin typeface="方正小标宋_GBK" panose="02000000000000000000" charset="-122"/>
                <a:ea typeface="方正小标宋_GBK" panose="02000000000000000000" charset="-122"/>
                <a:sym typeface="+mn-ea"/>
              </a:rPr>
              <a:t>CS02</a:t>
            </a:r>
            <a:r>
              <a:rPr lang="zh-CN" altLang="en-US" b="1" dirty="0">
                <a:latin typeface="方正小标宋_GBK" panose="02000000000000000000" charset="-122"/>
                <a:ea typeface="方正小标宋_GBK" panose="02000000000000000000" charset="-122"/>
                <a:sym typeface="+mn-ea"/>
              </a:rPr>
              <a:t>表）</a:t>
            </a:r>
            <a:endParaRPr lang="zh-CN" altLang="en-US"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1640"/>
            <a:chOff x="-78357" y="1484313"/>
            <a:chExt cx="1530391" cy="5777627"/>
          </a:xfrm>
        </p:grpSpPr>
        <p:sp>
          <p:nvSpPr>
            <p:cNvPr id="13" name="矩形 12"/>
            <p:cNvSpPr/>
            <p:nvPr/>
          </p:nvSpPr>
          <p:spPr>
            <a:xfrm>
              <a:off x="-78357" y="1484313"/>
              <a:ext cx="1530391"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06507"/>
              <a:ext cx="1530391"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404621" y="1491762"/>
            <a:ext cx="7615555" cy="30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R="0" lvl="0" indent="-457200" defTabSz="914400" eaLnBrk="1" hangingPunct="1">
              <a:lnSpc>
                <a:spcPct val="200000"/>
              </a:lnSpc>
              <a:spcBef>
                <a:spcPts val="0"/>
              </a:spcBef>
              <a:buClrTx/>
              <a:buSzTx/>
              <a:buFont typeface="Wingdings" panose="05000000000000000000" pitchFamily="2" charset="2"/>
              <a:buChar char="Ø"/>
            </a:pPr>
            <a:r>
              <a:rPr lang="zh-CN" altLang="en-US" dirty="0">
                <a:solidFill>
                  <a:srgbClr val="114F95"/>
                </a:solidFill>
                <a:latin typeface="微软雅黑" panose="020B0503020204020204" charset="-122"/>
                <a:ea typeface="微软雅黑" panose="020B0503020204020204" charset="-122"/>
                <a:sym typeface="+mn-ea"/>
              </a:rPr>
              <a:t>该表数据全部由相关报表自动运算生成。</a:t>
            </a:r>
            <a:endParaRPr lang="en-US" altLang="zh-CN" dirty="0">
              <a:solidFill>
                <a:srgbClr val="114F95"/>
              </a:solidFill>
              <a:latin typeface="微软雅黑" panose="020B0503020204020204" charset="-122"/>
              <a:ea typeface="微软雅黑" panose="020B0503020204020204" charset="-122"/>
              <a:sym typeface="+mn-ea"/>
            </a:endParaRPr>
          </a:p>
          <a:p>
            <a:pPr lvl="0" indent="-457200" eaLnBrk="1" hangingPunct="1">
              <a:lnSpc>
                <a:spcPct val="200000"/>
              </a:lnSpc>
              <a:spcBef>
                <a:spcPts val="0"/>
              </a:spcBef>
              <a:buFont typeface="Wingdings" panose="05000000000000000000" pitchFamily="2" charset="2"/>
              <a:buChar char="Ø"/>
            </a:pPr>
            <a:r>
              <a:rPr lang="zh-CN" altLang="en-US" dirty="0">
                <a:solidFill>
                  <a:srgbClr val="114F95"/>
                </a:solidFill>
                <a:latin typeface="微软雅黑" panose="020B0503020204020204" charset="-122"/>
                <a:ea typeface="微软雅黑" panose="020B0503020204020204" charset="-122"/>
                <a:sym typeface="+mn-ea"/>
              </a:rPr>
              <a:t>运算后，点击“审核” ，报错的信息为提示上下年变动幅度较大，手动在第</a:t>
            </a:r>
            <a:r>
              <a:rPr lang="en-US" altLang="zh-CN" dirty="0">
                <a:solidFill>
                  <a:srgbClr val="114F95"/>
                </a:solidFill>
                <a:latin typeface="微软雅黑" panose="020B0503020204020204" charset="-122"/>
                <a:ea typeface="微软雅黑" panose="020B0503020204020204" charset="-122"/>
                <a:sym typeface="+mn-ea"/>
              </a:rPr>
              <a:t>5</a:t>
            </a:r>
            <a:r>
              <a:rPr lang="zh-CN" altLang="en-US" dirty="0">
                <a:solidFill>
                  <a:srgbClr val="114F95"/>
                </a:solidFill>
                <a:latin typeface="微软雅黑" panose="020B0503020204020204" charset="-122"/>
                <a:ea typeface="微软雅黑" panose="020B0503020204020204" charset="-122"/>
                <a:sym typeface="+mn-ea"/>
              </a:rPr>
              <a:t>栏</a:t>
            </a:r>
            <a:r>
              <a:rPr lang="zh-CN" altLang="en-US" dirty="0">
                <a:solidFill>
                  <a:srgbClr val="FF0000"/>
                </a:solidFill>
                <a:latin typeface="微软雅黑" panose="020B0503020204020204" charset="-122"/>
                <a:ea typeface="微软雅黑" panose="020B0503020204020204" charset="-122"/>
                <a:sym typeface="+mn-ea"/>
              </a:rPr>
              <a:t>“原因”栏内</a:t>
            </a:r>
            <a:r>
              <a:rPr lang="zh-CN" altLang="en-US" dirty="0">
                <a:solidFill>
                  <a:srgbClr val="114F95"/>
                </a:solidFill>
                <a:latin typeface="微软雅黑" panose="020B0503020204020204" charset="-122"/>
                <a:ea typeface="微软雅黑" panose="020B0503020204020204" charset="-122"/>
                <a:sym typeface="+mn-ea"/>
              </a:rPr>
              <a:t>填报变动原因，填入原因后，再点击“审核”，不会再报错。</a:t>
            </a:r>
            <a:endParaRPr lang="en-US" altLang="zh-CN" dirty="0">
              <a:solidFill>
                <a:srgbClr val="114F95"/>
              </a:solidFill>
              <a:latin typeface="微软雅黑" panose="020B0503020204020204" charset="-122"/>
              <a:ea typeface="微软雅黑" panose="020B0503020204020204" charset="-122"/>
              <a:sym typeface="+mn-ea"/>
            </a:endParaRPr>
          </a:p>
          <a:p>
            <a:pPr lvl="0" indent="-457200" eaLnBrk="1" hangingPunct="1">
              <a:lnSpc>
                <a:spcPct val="200000"/>
              </a:lnSpc>
              <a:spcBef>
                <a:spcPts val="0"/>
              </a:spcBef>
              <a:buFont typeface="Wingdings" panose="05000000000000000000" pitchFamily="2" charset="2"/>
              <a:buChar char="Ø"/>
            </a:pPr>
            <a:r>
              <a:rPr lang="zh-CN" altLang="en-US" sz="1600" dirty="0">
                <a:solidFill>
                  <a:srgbClr val="FF0000"/>
                </a:solidFill>
                <a:latin typeface="微软雅黑" panose="020B0503020204020204" charset="-122"/>
                <a:ea typeface="微软雅黑" panose="020B0503020204020204" charset="-122"/>
                <a:sym typeface="+mn-ea"/>
              </a:rPr>
              <a:t>总而言之，该表不能有任何报错！！！</a:t>
            </a:r>
            <a:r>
              <a:rPr lang="zh-CN" altLang="en-US" sz="1600" dirty="0">
                <a:solidFill>
                  <a:srgbClr val="114F95"/>
                </a:solidFill>
                <a:latin typeface="微软雅黑" panose="020B0503020204020204" charset="-122"/>
                <a:ea typeface="微软雅黑" panose="020B0503020204020204" charset="-122"/>
                <a:sym typeface="+mn-ea"/>
              </a:rPr>
              <a:t>						</a:t>
            </a:r>
            <a:endParaRPr sz="1600" dirty="0">
              <a:solidFill>
                <a:srgbClr val="114F95"/>
              </a:solidFill>
              <a:latin typeface="微软雅黑" panose="020B0503020204020204" charset="-122"/>
              <a:ea typeface="微软雅黑" panose="020B0503020204020204" charset="-122"/>
              <a:sym typeface="+mn-ea"/>
            </a:endParaRPr>
          </a:p>
        </p:txBody>
      </p:sp>
      <p:sp>
        <p:nvSpPr>
          <p:cNvPr id="11" name="TextBox 10"/>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49</a:t>
            </a:r>
            <a:r>
              <a:rPr lang="zh-CN" altLang="en-US" sz="1100" b="1" dirty="0"/>
              <a:t>页</a:t>
            </a:r>
            <a:endParaRPr lang="zh-CN" altLang="en-US" sz="1100" b="1"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27653" name="组合 41"/>
          <p:cNvGrpSpPr/>
          <p:nvPr/>
        </p:nvGrpSpPr>
        <p:grpSpPr>
          <a:xfrm>
            <a:off x="-15875" y="0"/>
            <a:ext cx="9155113" cy="855663"/>
            <a:chOff x="-13961" y="0"/>
            <a:chExt cx="12205961" cy="1141756"/>
          </a:xfrm>
        </p:grpSpPr>
        <p:grpSp>
          <p:nvGrpSpPr>
            <p:cNvPr id="27654" name="组合 42"/>
            <p:cNvGrpSpPr/>
            <p:nvPr/>
          </p:nvGrpSpPr>
          <p:grpSpPr>
            <a:xfrm>
              <a:off x="-13961" y="0"/>
              <a:ext cx="12205961" cy="1141756"/>
              <a:chOff x="-13961" y="0"/>
              <a:chExt cx="12205961" cy="1141756"/>
            </a:xfrm>
          </p:grpSpPr>
          <p:sp>
            <p:nvSpPr>
              <p:cNvPr id="47" name="矩形 4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grpSp>
          <p:nvGrpSpPr>
            <p:cNvPr id="7177" name="组合 43"/>
            <p:cNvGrpSpPr/>
            <p:nvPr/>
          </p:nvGrpSpPr>
          <p:grpSpPr>
            <a:xfrm>
              <a:off x="129809" y="161721"/>
              <a:ext cx="11864355" cy="862433"/>
              <a:chOff x="1748967" y="142671"/>
              <a:chExt cx="11864355" cy="862433"/>
            </a:xfrm>
          </p:grpSpPr>
          <p:sp>
            <p:nvSpPr>
              <p:cNvPr id="45" name="文本框 44"/>
              <p:cNvSpPr txBox="1"/>
              <p:nvPr/>
            </p:nvSpPr>
            <p:spPr>
              <a:xfrm>
                <a:off x="1748967" y="395977"/>
                <a:ext cx="5812806" cy="552449"/>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经典综艺体简" pitchFamily="49" charset="-122"/>
                  </a:rPr>
                  <a:t>（三）决算报表</a:t>
                </a:r>
                <a:endParaRPr lang="zh-CN" altLang="en-US" sz="2100" b="1" dirty="0">
                  <a:solidFill>
                    <a:schemeClr val="bg1"/>
                  </a:solidFill>
                  <a:latin typeface="华文中宋" panose="02010600040101010101" pitchFamily="2" charset="-122"/>
                  <a:ea typeface="华文中宋" panose="02010600040101010101" pitchFamily="2" charset="-122"/>
                  <a:cs typeface="经典综艺体简" pitchFamily="49" charset="-122"/>
                </a:endParaRPr>
              </a:p>
            </p:txBody>
          </p:sp>
          <p:sp>
            <p:nvSpPr>
              <p:cNvPr id="46" name="文本框 45"/>
              <p:cNvSpPr txBox="1"/>
              <p:nvPr/>
            </p:nvSpPr>
            <p:spPr>
              <a:xfrm>
                <a:off x="8581089" y="142671"/>
                <a:ext cx="5032233" cy="862433"/>
              </a:xfrm>
              <a:prstGeom prst="rect">
                <a:avLst/>
              </a:prstGeom>
              <a:noFill/>
            </p:spPr>
            <p:txBody>
              <a:bodyPr wrap="square">
                <a:spAutoFit/>
                <a:scene3d>
                  <a:camera prst="orthographicFront"/>
                  <a:lightRig rig="threePt" dir="t"/>
                </a:scene3d>
                <a:sp3d contourW="12700"/>
              </a:bodyPr>
              <a:lstStyle/>
              <a:p>
                <a:pPr algn="ctr" fontAlgn="auto">
                  <a:spcBef>
                    <a:spcPts val="0"/>
                  </a:spcBef>
                  <a:spcAft>
                    <a:spcPts val="0"/>
                  </a:spcAft>
                  <a:defRPr/>
                </a:pPr>
                <a:r>
                  <a:rPr lang="zh-CN" altLang="en-US" b="1" dirty="0">
                    <a:latin typeface="方正小标宋_GBK" panose="02000000000000000000" charset="-122"/>
                    <a:ea typeface="方正小标宋_GBK" panose="02000000000000000000" charset="-122"/>
                  </a:rPr>
                  <a:t>填报说明附表</a:t>
                </a:r>
                <a:r>
                  <a:rPr lang="en-US" altLang="zh-CN" b="1" dirty="0">
                    <a:latin typeface="方正小标宋_GBK" panose="02000000000000000000" charset="-122"/>
                    <a:ea typeface="方正小标宋_GBK" panose="02000000000000000000" charset="-122"/>
                  </a:rPr>
                  <a:t>03-</a:t>
                </a:r>
                <a:r>
                  <a:rPr lang="zh-CN" altLang="en-US" b="1" dirty="0">
                    <a:latin typeface="方正小标宋_GBK" panose="02000000000000000000" charset="-122"/>
                    <a:ea typeface="方正小标宋_GBK" panose="02000000000000000000" charset="-122"/>
                  </a:rPr>
                  <a:t>其他收入明细表（</a:t>
                </a:r>
                <a:r>
                  <a:rPr lang="en-US" altLang="zh-CN" b="1" dirty="0">
                    <a:latin typeface="方正小标宋_GBK" panose="02000000000000000000" charset="-122"/>
                    <a:ea typeface="方正小标宋_GBK" panose="02000000000000000000" charset="-122"/>
                  </a:rPr>
                  <a:t>CS03</a:t>
                </a:r>
                <a:r>
                  <a:rPr lang="zh-CN" altLang="en-US" b="1" dirty="0">
                    <a:latin typeface="方正小标宋_GBK" panose="02000000000000000000" charset="-122"/>
                    <a:ea typeface="方正小标宋_GBK" panose="02000000000000000000" charset="-122"/>
                  </a:rPr>
                  <a:t>表）</a:t>
                </a:r>
                <a:endParaRPr lang="zh-CN" altLang="en-US" b="1" dirty="0">
                  <a:latin typeface="方正小标宋_GBK" panose="02000000000000000000" charset="-122"/>
                  <a:ea typeface="方正小标宋_GBK" panose="02000000000000000000" charset="-122"/>
                </a:endParaRPr>
              </a:p>
            </p:txBody>
          </p:sp>
        </p:grpSp>
      </p:grpSp>
      <p:sp>
        <p:nvSpPr>
          <p:cNvPr id="27658" name="Rectangle 23"/>
          <p:cNvSpPr/>
          <p:nvPr/>
        </p:nvSpPr>
        <p:spPr>
          <a:xfrm>
            <a:off x="1150938" y="2774792"/>
            <a:ext cx="309880" cy="106680"/>
          </a:xfrm>
          <a:prstGeom prst="rect">
            <a:avLst/>
          </a:prstGeom>
          <a:noFill/>
          <a:ln w="9525">
            <a:noFill/>
          </a:ln>
        </p:spPr>
        <p:txBody>
          <a:bodyPr wrap="none" anchor="ctr" anchorCtr="0">
            <a:spAutoFit/>
          </a:bodyPr>
          <a:lstStyle/>
          <a:p>
            <a:endParaRPr lang="zh-CN" altLang="en-US" sz="100" dirty="0">
              <a:latin typeface="Arial" panose="020B0604020202020204" pitchFamily="34" charset="0"/>
              <a:ea typeface="宋体" panose="02010600030101010101" pitchFamily="2" charset="-122"/>
            </a:endParaRPr>
          </a:p>
        </p:txBody>
      </p:sp>
      <p:sp>
        <p:nvSpPr>
          <p:cNvPr id="13" name="TextBox 12"/>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50</a:t>
            </a:r>
            <a:r>
              <a:rPr lang="zh-CN" altLang="en-US" sz="1100" b="1" dirty="0"/>
              <a:t>页</a:t>
            </a:r>
            <a:endParaRPr lang="zh-CN" altLang="en-US" sz="1100" b="1" dirty="0"/>
          </a:p>
        </p:txBody>
      </p:sp>
      <p:grpSp>
        <p:nvGrpSpPr>
          <p:cNvPr id="15" name="object 4"/>
          <p:cNvGrpSpPr/>
          <p:nvPr/>
        </p:nvGrpSpPr>
        <p:grpSpPr>
          <a:xfrm>
            <a:off x="777240" y="970185"/>
            <a:ext cx="7296151" cy="3898995"/>
            <a:chOff x="1462658" y="1016127"/>
            <a:chExt cx="6148705" cy="5665470"/>
          </a:xfrm>
        </p:grpSpPr>
        <p:pic>
          <p:nvPicPr>
            <p:cNvPr id="16" name="object 5"/>
            <p:cNvPicPr/>
            <p:nvPr/>
          </p:nvPicPr>
          <p:blipFill>
            <a:blip r:embed="rId1" cstate="print"/>
            <a:stretch>
              <a:fillRect/>
            </a:stretch>
          </p:blipFill>
          <p:spPr>
            <a:xfrm>
              <a:off x="1472183" y="1025652"/>
              <a:ext cx="6129527" cy="5646420"/>
            </a:xfrm>
            <a:prstGeom prst="rect">
              <a:avLst/>
            </a:prstGeom>
          </p:spPr>
        </p:pic>
        <p:sp>
          <p:nvSpPr>
            <p:cNvPr id="17" name="object 6"/>
            <p:cNvSpPr/>
            <p:nvPr/>
          </p:nvSpPr>
          <p:spPr>
            <a:xfrm>
              <a:off x="1462658" y="1016127"/>
              <a:ext cx="6148705" cy="5665470"/>
            </a:xfrm>
            <a:custGeom>
              <a:avLst/>
              <a:gdLst/>
              <a:ahLst/>
              <a:cxnLst/>
              <a:rect l="l" t="t" r="r" b="b"/>
              <a:pathLst>
                <a:path w="6148705" h="5665470">
                  <a:moveTo>
                    <a:pt x="6143815" y="5665470"/>
                  </a:moveTo>
                  <a:lnTo>
                    <a:pt x="4762" y="5665470"/>
                  </a:lnTo>
                  <a:lnTo>
                    <a:pt x="3289" y="5665241"/>
                  </a:lnTo>
                  <a:lnTo>
                    <a:pt x="1968" y="5664555"/>
                  </a:lnTo>
                  <a:lnTo>
                    <a:pt x="914" y="5663501"/>
                  </a:lnTo>
                  <a:lnTo>
                    <a:pt x="228" y="5662180"/>
                  </a:lnTo>
                  <a:lnTo>
                    <a:pt x="0" y="5660707"/>
                  </a:lnTo>
                  <a:lnTo>
                    <a:pt x="0" y="4762"/>
                  </a:lnTo>
                  <a:lnTo>
                    <a:pt x="4762" y="0"/>
                  </a:lnTo>
                  <a:lnTo>
                    <a:pt x="6143815" y="0"/>
                  </a:lnTo>
                  <a:lnTo>
                    <a:pt x="6148577" y="4762"/>
                  </a:lnTo>
                  <a:lnTo>
                    <a:pt x="9525" y="4762"/>
                  </a:lnTo>
                  <a:lnTo>
                    <a:pt x="4762" y="9525"/>
                  </a:lnTo>
                  <a:lnTo>
                    <a:pt x="9525" y="9525"/>
                  </a:lnTo>
                  <a:lnTo>
                    <a:pt x="9525" y="5655945"/>
                  </a:lnTo>
                  <a:lnTo>
                    <a:pt x="4762" y="5655945"/>
                  </a:lnTo>
                  <a:lnTo>
                    <a:pt x="9525" y="5660707"/>
                  </a:lnTo>
                  <a:lnTo>
                    <a:pt x="6148577" y="5660707"/>
                  </a:lnTo>
                  <a:lnTo>
                    <a:pt x="6148349" y="5662180"/>
                  </a:lnTo>
                  <a:lnTo>
                    <a:pt x="6147663" y="5663501"/>
                  </a:lnTo>
                  <a:lnTo>
                    <a:pt x="6146609" y="5664555"/>
                  </a:lnTo>
                  <a:lnTo>
                    <a:pt x="6145288" y="5665241"/>
                  </a:lnTo>
                  <a:lnTo>
                    <a:pt x="6143815" y="5665470"/>
                  </a:lnTo>
                  <a:close/>
                </a:path>
                <a:path w="6148705" h="5665470">
                  <a:moveTo>
                    <a:pt x="9525" y="9525"/>
                  </a:moveTo>
                  <a:lnTo>
                    <a:pt x="4762" y="9525"/>
                  </a:lnTo>
                  <a:lnTo>
                    <a:pt x="9525" y="4762"/>
                  </a:lnTo>
                  <a:lnTo>
                    <a:pt x="9525" y="9525"/>
                  </a:lnTo>
                  <a:close/>
                </a:path>
                <a:path w="6148705" h="5665470">
                  <a:moveTo>
                    <a:pt x="6139052" y="9525"/>
                  </a:moveTo>
                  <a:lnTo>
                    <a:pt x="9525" y="9525"/>
                  </a:lnTo>
                  <a:lnTo>
                    <a:pt x="9525" y="4762"/>
                  </a:lnTo>
                  <a:lnTo>
                    <a:pt x="6139052" y="4762"/>
                  </a:lnTo>
                  <a:lnTo>
                    <a:pt x="6139052" y="9525"/>
                  </a:lnTo>
                  <a:close/>
                </a:path>
                <a:path w="6148705" h="5665470">
                  <a:moveTo>
                    <a:pt x="6139052" y="5660707"/>
                  </a:moveTo>
                  <a:lnTo>
                    <a:pt x="6139052" y="4762"/>
                  </a:lnTo>
                  <a:lnTo>
                    <a:pt x="6143815" y="9525"/>
                  </a:lnTo>
                  <a:lnTo>
                    <a:pt x="6148577" y="9525"/>
                  </a:lnTo>
                  <a:lnTo>
                    <a:pt x="6148577" y="5655945"/>
                  </a:lnTo>
                  <a:lnTo>
                    <a:pt x="6143815" y="5655945"/>
                  </a:lnTo>
                  <a:lnTo>
                    <a:pt x="6139052" y="5660707"/>
                  </a:lnTo>
                  <a:close/>
                </a:path>
                <a:path w="6148705" h="5665470">
                  <a:moveTo>
                    <a:pt x="6148577" y="9525"/>
                  </a:moveTo>
                  <a:lnTo>
                    <a:pt x="6143815" y="9525"/>
                  </a:lnTo>
                  <a:lnTo>
                    <a:pt x="6139052" y="4762"/>
                  </a:lnTo>
                  <a:lnTo>
                    <a:pt x="6148577" y="4762"/>
                  </a:lnTo>
                  <a:lnTo>
                    <a:pt x="6148577" y="9525"/>
                  </a:lnTo>
                  <a:close/>
                </a:path>
                <a:path w="6148705" h="5665470">
                  <a:moveTo>
                    <a:pt x="9525" y="5660707"/>
                  </a:moveTo>
                  <a:lnTo>
                    <a:pt x="4762" y="5655945"/>
                  </a:lnTo>
                  <a:lnTo>
                    <a:pt x="9525" y="5655945"/>
                  </a:lnTo>
                  <a:lnTo>
                    <a:pt x="9525" y="5660707"/>
                  </a:lnTo>
                  <a:close/>
                </a:path>
                <a:path w="6148705" h="5665470">
                  <a:moveTo>
                    <a:pt x="6139052" y="5660707"/>
                  </a:moveTo>
                  <a:lnTo>
                    <a:pt x="9525" y="5660707"/>
                  </a:lnTo>
                  <a:lnTo>
                    <a:pt x="9525" y="5655945"/>
                  </a:lnTo>
                  <a:lnTo>
                    <a:pt x="6139052" y="5655945"/>
                  </a:lnTo>
                  <a:lnTo>
                    <a:pt x="6139052" y="5660707"/>
                  </a:lnTo>
                  <a:close/>
                </a:path>
                <a:path w="6148705" h="5665470">
                  <a:moveTo>
                    <a:pt x="6148577" y="5660707"/>
                  </a:moveTo>
                  <a:lnTo>
                    <a:pt x="6139052" y="5660707"/>
                  </a:lnTo>
                  <a:lnTo>
                    <a:pt x="6143815" y="5655945"/>
                  </a:lnTo>
                  <a:lnTo>
                    <a:pt x="6148577" y="5655945"/>
                  </a:lnTo>
                  <a:lnTo>
                    <a:pt x="6148577" y="5660707"/>
                  </a:lnTo>
                  <a:close/>
                </a:path>
              </a:pathLst>
            </a:custGeom>
            <a:solidFill>
              <a:srgbClr val="000000"/>
            </a:solidFill>
          </p:spPr>
          <p:txBody>
            <a:bodyPr wrap="square" lIns="0" tIns="0" rIns="0" bIns="0" rtlCol="0"/>
            <a:lstStyle/>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104508"/>
            <a:ext cx="3740150" cy="646331"/>
          </a:xfrm>
        </p:spPr>
        <p:txBody>
          <a:bodyPr/>
          <a:lstStyle/>
          <a:p>
            <a:pPr algn="ctr">
              <a:defRPr/>
            </a:pPr>
            <a:r>
              <a:rPr lang="zh-CN" altLang="en-US" b="1" dirty="0">
                <a:latin typeface="方正小标宋_GBK" panose="02000000000000000000" charset="-122"/>
                <a:ea typeface="方正小标宋_GBK" panose="02000000000000000000" charset="-122"/>
              </a:rPr>
              <a:t>填报说明附表</a:t>
            </a:r>
            <a:r>
              <a:rPr lang="en-US" altLang="zh-CN" b="1" dirty="0">
                <a:latin typeface="方正小标宋_GBK" panose="02000000000000000000" charset="-122"/>
                <a:ea typeface="方正小标宋_GBK" panose="02000000000000000000" charset="-122"/>
              </a:rPr>
              <a:t>03-</a:t>
            </a:r>
            <a:r>
              <a:rPr lang="zh-CN" altLang="en-US" b="1" dirty="0">
                <a:latin typeface="方正小标宋_GBK" panose="02000000000000000000" charset="-122"/>
                <a:ea typeface="方正小标宋_GBK" panose="02000000000000000000" charset="-122"/>
              </a:rPr>
              <a:t>其他收入明细表（</a:t>
            </a:r>
            <a:r>
              <a:rPr lang="en-US" altLang="zh-CN" b="1" dirty="0">
                <a:latin typeface="方正小标宋_GBK" panose="02000000000000000000" charset="-122"/>
                <a:ea typeface="方正小标宋_GBK" panose="02000000000000000000" charset="-122"/>
              </a:rPr>
              <a:t>CS03</a:t>
            </a:r>
            <a:r>
              <a:rPr lang="zh-CN" altLang="en-US" b="1" dirty="0">
                <a:latin typeface="方正小标宋_GBK" panose="02000000000000000000" charset="-122"/>
                <a:ea typeface="方正小标宋_GBK" panose="02000000000000000000" charset="-122"/>
              </a:rPr>
              <a:t>表）</a:t>
            </a:r>
            <a:endParaRPr lang="zh-CN" altLang="en-US" b="1" dirty="0">
              <a:latin typeface="方正小标宋_GBK" panose="02000000000000000000" charset="-122"/>
              <a:ea typeface="方正小标宋_GBK" panose="02000000000000000000" charset="-122"/>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1640"/>
            <a:chOff x="-78357" y="1484313"/>
            <a:chExt cx="1530391" cy="5777627"/>
          </a:xfrm>
        </p:grpSpPr>
        <p:sp>
          <p:nvSpPr>
            <p:cNvPr id="13" name="矩形 12"/>
            <p:cNvSpPr/>
            <p:nvPr/>
          </p:nvSpPr>
          <p:spPr>
            <a:xfrm>
              <a:off x="-78357" y="1484313"/>
              <a:ext cx="1530391"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06507"/>
              <a:ext cx="1530391"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433195" y="1015365"/>
            <a:ext cx="7615555" cy="396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R="0" lvl="0" indent="-457200" defTabSz="914400" eaLnBrk="1" hangingPunct="1">
              <a:lnSpc>
                <a:spcPct val="200000"/>
              </a:lnSpc>
              <a:spcBef>
                <a:spcPts val="0"/>
              </a:spcBef>
              <a:buClrTx/>
              <a:buSzTx/>
              <a:buFont typeface="+mj-lt"/>
              <a:buAutoNum type="arabicPeriod"/>
            </a:pPr>
            <a:r>
              <a:rPr lang="zh-CN" altLang="en-US" sz="1600" b="1" dirty="0" smtClean="0">
                <a:solidFill>
                  <a:srgbClr val="114F95"/>
                </a:solidFill>
                <a:latin typeface="微软雅黑" panose="020B0503020204020204" charset="-122"/>
                <a:ea typeface="微软雅黑" panose="020B0503020204020204" charset="-122"/>
                <a:sym typeface="+mn-ea"/>
              </a:rPr>
              <a:t>非同级财政拨款收入：</a:t>
            </a:r>
            <a:r>
              <a:rPr lang="zh-CN" altLang="en-US" sz="1600" dirty="0" smtClean="0">
                <a:solidFill>
                  <a:srgbClr val="114F95"/>
                </a:solidFill>
                <a:latin typeface="微软雅黑" panose="020B0503020204020204" charset="-122"/>
                <a:ea typeface="微软雅黑" panose="020B0503020204020204" charset="-122"/>
                <a:sym typeface="+mn-ea"/>
              </a:rPr>
              <a:t>在“备注栏”说明资金构成情况；</a:t>
            </a:r>
            <a:endParaRPr lang="en-US" altLang="zh-CN" sz="1600" dirty="0" smtClean="0">
              <a:solidFill>
                <a:srgbClr val="114F95"/>
              </a:solidFill>
              <a:latin typeface="微软雅黑" panose="020B0503020204020204" charset="-122"/>
              <a:ea typeface="微软雅黑" panose="020B0503020204020204" charset="-122"/>
              <a:sym typeface="+mn-ea"/>
            </a:endParaRPr>
          </a:p>
          <a:p>
            <a:pPr marR="0" lvl="0" indent="-457200" defTabSz="914400" eaLnBrk="1" hangingPunct="1">
              <a:lnSpc>
                <a:spcPct val="200000"/>
              </a:lnSpc>
              <a:spcBef>
                <a:spcPts val="0"/>
              </a:spcBef>
              <a:buClrTx/>
              <a:buSzTx/>
              <a:buFont typeface="+mj-lt"/>
              <a:buAutoNum type="arabicPeriod"/>
            </a:pPr>
            <a:r>
              <a:rPr lang="zh-CN" altLang="en-US" sz="1600" b="1" dirty="0" smtClean="0">
                <a:solidFill>
                  <a:srgbClr val="114F95"/>
                </a:solidFill>
                <a:latin typeface="微软雅黑" panose="020B0503020204020204" charset="-122"/>
                <a:ea typeface="微软雅黑" panose="020B0503020204020204" charset="-122"/>
                <a:sym typeface="+mn-ea"/>
              </a:rPr>
              <a:t>利息收入</a:t>
            </a:r>
            <a:r>
              <a:rPr lang="zh-CN" altLang="en-US" sz="1600" b="1" dirty="0">
                <a:solidFill>
                  <a:srgbClr val="114F95"/>
                </a:solidFill>
                <a:latin typeface="微软雅黑" panose="020B0503020204020204" charset="-122"/>
                <a:ea typeface="微软雅黑" panose="020B0503020204020204" charset="-122"/>
                <a:sym typeface="+mn-ea"/>
              </a:rPr>
              <a:t>：</a:t>
            </a:r>
            <a:r>
              <a:rPr lang="zh-CN" altLang="en-US" sz="1600" dirty="0">
                <a:solidFill>
                  <a:srgbClr val="114F95"/>
                </a:solidFill>
                <a:latin typeface="微软雅黑" panose="020B0503020204020204" charset="-122"/>
                <a:ea typeface="微软雅黑" panose="020B0503020204020204" charset="-122"/>
                <a:sym typeface="+mn-ea"/>
              </a:rPr>
              <a:t>不应</a:t>
            </a:r>
            <a:r>
              <a:rPr lang="zh-CN" altLang="en-US" sz="1600" dirty="0" smtClean="0">
                <a:solidFill>
                  <a:srgbClr val="114F95"/>
                </a:solidFill>
                <a:latin typeface="微软雅黑" panose="020B0503020204020204" charset="-122"/>
                <a:ea typeface="微软雅黑" panose="020B0503020204020204" charset="-122"/>
                <a:sym typeface="+mn-ea"/>
              </a:rPr>
              <a:t>含财政资金利息，财政资金利息应作为非税缴库；</a:t>
            </a:r>
            <a:endParaRPr lang="en-US" altLang="zh-CN" sz="1600" dirty="0" smtClean="0">
              <a:solidFill>
                <a:srgbClr val="114F95"/>
              </a:solidFill>
              <a:latin typeface="微软雅黑" panose="020B0503020204020204" charset="-122"/>
              <a:ea typeface="微软雅黑" panose="020B0503020204020204" charset="-122"/>
              <a:sym typeface="+mn-ea"/>
            </a:endParaRPr>
          </a:p>
          <a:p>
            <a:pPr lvl="0" indent="-457200" eaLnBrk="1" hangingPunct="1">
              <a:lnSpc>
                <a:spcPct val="200000"/>
              </a:lnSpc>
              <a:spcBef>
                <a:spcPts val="0"/>
              </a:spcBef>
              <a:buFont typeface="+mj-lt"/>
              <a:buAutoNum type="arabicPeriod"/>
            </a:pPr>
            <a:r>
              <a:rPr lang="zh-CN" altLang="en-US" sz="1600" b="1" dirty="0" smtClean="0">
                <a:solidFill>
                  <a:srgbClr val="114F95"/>
                </a:solidFill>
                <a:latin typeface="微软雅黑" panose="020B0503020204020204" charset="-122"/>
                <a:ea typeface="微软雅黑" panose="020B0503020204020204" charset="-122"/>
                <a:sym typeface="+mn-ea"/>
              </a:rPr>
              <a:t>其他：</a:t>
            </a:r>
            <a:r>
              <a:rPr lang="zh-CN" altLang="en-US" sz="1600" dirty="0" smtClean="0">
                <a:solidFill>
                  <a:srgbClr val="114F95"/>
                </a:solidFill>
                <a:latin typeface="微软雅黑" panose="020B0503020204020204" charset="-122"/>
                <a:ea typeface="微软雅黑" panose="020B0503020204020204" charset="-122"/>
                <a:sym typeface="+mn-ea"/>
              </a:rPr>
              <a:t>在“备注栏”说明资金构成情况；						</a:t>
            </a:r>
            <a:endParaRPr sz="1600" dirty="0">
              <a:solidFill>
                <a:srgbClr val="114F95"/>
              </a:solidFill>
              <a:latin typeface="微软雅黑" panose="020B0503020204020204" charset="-122"/>
              <a:ea typeface="微软雅黑" panose="020B0503020204020204" charset="-122"/>
              <a:sym typeface="+mn-ea"/>
            </a:endParaRPr>
          </a:p>
        </p:txBody>
      </p:sp>
      <p:sp>
        <p:nvSpPr>
          <p:cNvPr id="11" name="TextBox 10"/>
          <p:cNvSpPr txBox="1"/>
          <p:nvPr/>
        </p:nvSpPr>
        <p:spPr>
          <a:xfrm>
            <a:off x="1817055" y="2478080"/>
            <a:ext cx="6258222" cy="2169825"/>
          </a:xfrm>
          <a:prstGeom prst="rect">
            <a:avLst/>
          </a:prstGeom>
          <a:noFill/>
        </p:spPr>
        <p:txBody>
          <a:bodyPr wrap="square" rtlCol="0">
            <a:spAutoFit/>
          </a:bodyPr>
          <a:lstStyle/>
          <a:p>
            <a:pPr>
              <a:lnSpc>
                <a:spcPct val="150000"/>
              </a:lnSpc>
            </a:pPr>
            <a:r>
              <a:rPr lang="zh-CN" altLang="en-US" dirty="0">
                <a:latin typeface="+mn-ea"/>
                <a:ea typeface="+mn-ea"/>
              </a:rPr>
              <a:t>在</a:t>
            </a:r>
            <a:r>
              <a:rPr lang="zh-CN" altLang="en-US" dirty="0">
                <a:solidFill>
                  <a:srgbClr val="FF0000"/>
                </a:solidFill>
                <a:latin typeface="+mn-ea"/>
                <a:ea typeface="+mn-ea"/>
              </a:rPr>
              <a:t>备注栏</a:t>
            </a:r>
            <a:r>
              <a:rPr lang="zh-CN" altLang="en-US" dirty="0">
                <a:latin typeface="+mn-ea"/>
                <a:ea typeface="+mn-ea"/>
              </a:rPr>
              <a:t>中，按下方格式：</a:t>
            </a:r>
            <a:endParaRPr lang="zh-CN" altLang="en-US" dirty="0">
              <a:latin typeface="+mn-ea"/>
              <a:ea typeface="+mn-ea"/>
            </a:endParaRPr>
          </a:p>
          <a:p>
            <a:pPr marL="342900" indent="-342900">
              <a:lnSpc>
                <a:spcPct val="150000"/>
              </a:lnSpc>
              <a:buFont typeface="+mj-ea"/>
              <a:buAutoNum type="circleNumDbPlain"/>
            </a:pPr>
            <a:r>
              <a:rPr lang="en-US" altLang="zh-CN" dirty="0" smtClean="0">
                <a:latin typeface="+mn-ea"/>
                <a:ea typeface="+mn-ea"/>
              </a:rPr>
              <a:t>XX</a:t>
            </a:r>
            <a:r>
              <a:rPr lang="zh-CN" altLang="en-US" dirty="0">
                <a:latin typeface="+mn-ea"/>
                <a:ea typeface="+mn-ea"/>
              </a:rPr>
              <a:t>元，对方单位，资金具体用途</a:t>
            </a:r>
            <a:r>
              <a:rPr lang="en-US" altLang="zh-CN" dirty="0">
                <a:latin typeface="+mn-ea"/>
                <a:ea typeface="+mn-ea"/>
              </a:rPr>
              <a:t>…</a:t>
            </a:r>
            <a:r>
              <a:rPr lang="zh-CN" altLang="en-US" dirty="0">
                <a:latin typeface="+mn-ea"/>
                <a:ea typeface="+mn-ea"/>
              </a:rPr>
              <a:t>；</a:t>
            </a:r>
            <a:endParaRPr lang="en-US" altLang="zh-CN" dirty="0">
              <a:latin typeface="+mn-ea"/>
              <a:ea typeface="+mn-ea"/>
            </a:endParaRPr>
          </a:p>
          <a:p>
            <a:pPr marL="342900" indent="-342900">
              <a:lnSpc>
                <a:spcPct val="150000"/>
              </a:lnSpc>
              <a:buFont typeface="+mj-ea"/>
              <a:buAutoNum type="circleNumDbPlain"/>
            </a:pPr>
            <a:r>
              <a:rPr lang="en-US" altLang="zh-CN" dirty="0" smtClean="0">
                <a:latin typeface="+mn-ea"/>
                <a:ea typeface="+mn-ea"/>
              </a:rPr>
              <a:t>XX</a:t>
            </a:r>
            <a:r>
              <a:rPr lang="zh-CN" altLang="en-US" dirty="0">
                <a:latin typeface="+mn-ea"/>
                <a:ea typeface="+mn-ea"/>
              </a:rPr>
              <a:t>元，对方单位，资金具体用途</a:t>
            </a:r>
            <a:r>
              <a:rPr lang="en-US" altLang="zh-CN" dirty="0">
                <a:latin typeface="+mn-ea"/>
                <a:ea typeface="+mn-ea"/>
              </a:rPr>
              <a:t>…</a:t>
            </a:r>
            <a:r>
              <a:rPr lang="zh-CN" altLang="en-US" dirty="0">
                <a:latin typeface="+mn-ea"/>
                <a:ea typeface="+mn-ea"/>
              </a:rPr>
              <a:t>；</a:t>
            </a:r>
            <a:endParaRPr lang="en-US" altLang="zh-CN" dirty="0">
              <a:latin typeface="+mn-ea"/>
              <a:ea typeface="+mn-ea"/>
            </a:endParaRPr>
          </a:p>
          <a:p>
            <a:pPr marL="342900" indent="-342900">
              <a:lnSpc>
                <a:spcPct val="150000"/>
              </a:lnSpc>
              <a:buFont typeface="+mj-ea"/>
              <a:buAutoNum type="circleNumDbPlain"/>
            </a:pPr>
            <a:r>
              <a:rPr lang="en-US" altLang="zh-CN" dirty="0" smtClean="0">
                <a:latin typeface="+mn-ea"/>
                <a:ea typeface="+mn-ea"/>
              </a:rPr>
              <a:t>…….</a:t>
            </a:r>
            <a:endParaRPr lang="en-US" altLang="zh-CN" dirty="0">
              <a:latin typeface="+mn-ea"/>
              <a:ea typeface="+mn-ea"/>
            </a:endParaRPr>
          </a:p>
          <a:p>
            <a:pPr>
              <a:lnSpc>
                <a:spcPct val="150000"/>
              </a:lnSpc>
            </a:pPr>
            <a:r>
              <a:rPr lang="zh-CN" altLang="en-US" dirty="0">
                <a:latin typeface="+mn-ea"/>
                <a:ea typeface="+mn-ea"/>
              </a:rPr>
              <a:t>列明具体来源、以何种名义从地方申请、用途等情况</a:t>
            </a:r>
            <a:endParaRPr lang="zh-CN" altLang="en-US" dirty="0">
              <a:latin typeface="+mn-ea"/>
              <a:ea typeface="+mn-ea"/>
            </a:endParaRPr>
          </a:p>
        </p:txBody>
      </p:sp>
      <p:sp>
        <p:nvSpPr>
          <p:cNvPr id="12" name="TextBox 11"/>
          <p:cNvSpPr txBox="1"/>
          <p:nvPr/>
        </p:nvSpPr>
        <p:spPr>
          <a:xfrm>
            <a:off x="7934326" y="616580"/>
            <a:ext cx="1085850" cy="261610"/>
          </a:xfrm>
          <a:prstGeom prst="rect">
            <a:avLst/>
          </a:prstGeom>
          <a:noFill/>
        </p:spPr>
        <p:txBody>
          <a:bodyPr wrap="square" rtlCol="0">
            <a:spAutoFit/>
          </a:bodyPr>
          <a:lstStyle/>
          <a:p>
            <a:pPr algn="ctr"/>
            <a:r>
              <a:rPr lang="zh-CN" altLang="en-US" sz="1100" b="1" dirty="0"/>
              <a:t>报表第</a:t>
            </a:r>
            <a:r>
              <a:rPr lang="en-US" altLang="zh-CN" sz="1100" b="1" dirty="0"/>
              <a:t>50</a:t>
            </a:r>
            <a:r>
              <a:rPr lang="zh-CN" altLang="en-US" sz="1100" b="1" dirty="0"/>
              <a:t>页</a:t>
            </a:r>
            <a:endParaRPr lang="zh-CN" altLang="en-US" sz="11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2000"/>
                                        <p:tgtEl>
                                          <p:spTgt spid="11">
                                            <p:txEl>
                                              <p:pRg st="4" end="4"/>
                                            </p:txEl>
                                          </p:spTgt>
                                        </p:tgtEl>
                                      </p:cBhvr>
                                    </p:animEffect>
                                    <p:anim calcmode="lin" valueType="num">
                                      <p:cBhvr>
                                        <p:cTn id="8" dur="2000" fill="hold"/>
                                        <p:tgtEl>
                                          <p:spTgt spid="11">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890" y="221933"/>
            <a:ext cx="3587115" cy="411480"/>
          </a:xfrm>
        </p:spPr>
        <p:txBody>
          <a:bodyPr/>
          <a:lstStyle/>
          <a:p>
            <a:endParaRPr lang="zh-CN" altLang="en-US"/>
          </a:p>
        </p:txBody>
      </p:sp>
      <p:sp>
        <p:nvSpPr>
          <p:cNvPr id="3" name="副标题 2"/>
          <p:cNvSpPr>
            <a:spLocks noGrp="1"/>
          </p:cNvSpPr>
          <p:nvPr>
            <p:ph type="subTitle" idx="1"/>
          </p:nvPr>
        </p:nvSpPr>
        <p:spPr>
          <a:xfrm>
            <a:off x="5353050" y="244793"/>
            <a:ext cx="3740150" cy="365760"/>
          </a:xfrm>
        </p:spPr>
        <p:txBody>
          <a:bodyPr/>
          <a:lstStyle/>
          <a:p>
            <a:endParaRPr lang="zh-CN" altLang="en-US"/>
          </a:p>
        </p:txBody>
      </p:sp>
      <p:grpSp>
        <p:nvGrpSpPr>
          <p:cNvPr id="27653" name="组合 41"/>
          <p:cNvGrpSpPr/>
          <p:nvPr/>
        </p:nvGrpSpPr>
        <p:grpSpPr>
          <a:xfrm>
            <a:off x="-15875" y="0"/>
            <a:ext cx="9155113" cy="855663"/>
            <a:chOff x="-13961" y="0"/>
            <a:chExt cx="12205961" cy="1141756"/>
          </a:xfrm>
        </p:grpSpPr>
        <p:grpSp>
          <p:nvGrpSpPr>
            <p:cNvPr id="27654" name="组合 42"/>
            <p:cNvGrpSpPr/>
            <p:nvPr/>
          </p:nvGrpSpPr>
          <p:grpSpPr>
            <a:xfrm>
              <a:off x="-13961" y="0"/>
              <a:ext cx="12205961" cy="1141756"/>
              <a:chOff x="-13961" y="0"/>
              <a:chExt cx="12205961" cy="1141756"/>
            </a:xfrm>
          </p:grpSpPr>
          <p:sp>
            <p:nvSpPr>
              <p:cNvPr id="47" name="矩形 46"/>
              <p:cNvSpPr/>
              <p:nvPr/>
            </p:nvSpPr>
            <p:spPr>
              <a:xfrm>
                <a:off x="2329127" y="0"/>
                <a:ext cx="9862873"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sp>
            <p:nvSpPr>
              <p:cNvPr id="48" name="任意多边形 47"/>
              <p:cNvSpPr/>
              <p:nvPr/>
            </p:nvSpPr>
            <p:spPr>
              <a:xfrm>
                <a:off x="-13961" y="0"/>
                <a:ext cx="7065774"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2">
                      <a:lumMod val="75000"/>
                    </a:schemeClr>
                  </a:solidFill>
                  <a:effectLst/>
                  <a:uLnTx/>
                  <a:uFillTx/>
                  <a:latin typeface="华文中宋" panose="02010600040101010101" pitchFamily="2" charset="-122"/>
                  <a:ea typeface="华文中宋" panose="02010600040101010101" pitchFamily="2" charset="-122"/>
                  <a:cs typeface="+mn-cs"/>
                </a:endParaRPr>
              </a:p>
            </p:txBody>
          </p:sp>
        </p:grpSp>
        <p:grpSp>
          <p:nvGrpSpPr>
            <p:cNvPr id="7177" name="组合 43"/>
            <p:cNvGrpSpPr/>
            <p:nvPr/>
          </p:nvGrpSpPr>
          <p:grpSpPr>
            <a:xfrm>
              <a:off x="129809" y="127604"/>
              <a:ext cx="11954238" cy="862433"/>
              <a:chOff x="1748967" y="108554"/>
              <a:chExt cx="11954238" cy="862433"/>
            </a:xfrm>
          </p:grpSpPr>
          <p:sp>
            <p:nvSpPr>
              <p:cNvPr id="45" name="文本框 44"/>
              <p:cNvSpPr txBox="1"/>
              <p:nvPr/>
            </p:nvSpPr>
            <p:spPr>
              <a:xfrm>
                <a:off x="1748967" y="395977"/>
                <a:ext cx="5812806" cy="552449"/>
              </a:xfrm>
              <a:prstGeom prst="rect">
                <a:avLst/>
              </a:prstGeom>
              <a:noFill/>
            </p:spPr>
            <p:txBody>
              <a:bodyPr wrap="square">
                <a:spAutoFit/>
                <a:scene3d>
                  <a:camera prst="orthographicFront"/>
                  <a:lightRig rig="threePt" dir="t"/>
                </a:scene3d>
                <a:sp3d contourW="12700"/>
              </a:bodyPr>
              <a:lstStyle/>
              <a:p>
                <a:pPr fontAlgn="auto">
                  <a:spcBef>
                    <a:spcPts val="0"/>
                  </a:spcBef>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经典综艺体简" pitchFamily="49" charset="-122"/>
                  </a:rPr>
                  <a:t>（三）决算报表</a:t>
                </a:r>
                <a:endParaRPr lang="zh-CN" altLang="en-US" sz="2100" b="1" dirty="0">
                  <a:solidFill>
                    <a:schemeClr val="bg1"/>
                  </a:solidFill>
                  <a:latin typeface="华文中宋" panose="02010600040101010101" pitchFamily="2" charset="-122"/>
                  <a:ea typeface="华文中宋" panose="02010600040101010101" pitchFamily="2" charset="-122"/>
                  <a:cs typeface="经典综艺体简" pitchFamily="49" charset="-122"/>
                </a:endParaRPr>
              </a:p>
            </p:txBody>
          </p:sp>
          <p:sp>
            <p:nvSpPr>
              <p:cNvPr id="46" name="文本框 45"/>
              <p:cNvSpPr txBox="1"/>
              <p:nvPr/>
            </p:nvSpPr>
            <p:spPr>
              <a:xfrm>
                <a:off x="7734633" y="108554"/>
                <a:ext cx="5968572" cy="862433"/>
              </a:xfrm>
              <a:prstGeom prst="rect">
                <a:avLst/>
              </a:prstGeom>
              <a:noFill/>
            </p:spPr>
            <p:txBody>
              <a:bodyPr wrap="square">
                <a:spAutoFit/>
                <a:scene3d>
                  <a:camera prst="orthographicFront"/>
                  <a:lightRig rig="threePt" dir="t"/>
                </a:scene3d>
                <a:sp3d contourW="12700"/>
              </a:bodyPr>
              <a:lstStyle/>
              <a:p>
                <a:pPr algn="ctr" fontAlgn="auto">
                  <a:spcBef>
                    <a:spcPts val="0"/>
                  </a:spcBef>
                  <a:spcAft>
                    <a:spcPts val="0"/>
                  </a:spcAft>
                  <a:defRPr/>
                </a:pPr>
                <a:r>
                  <a:rPr lang="zh-CN" altLang="en-US" b="1" dirty="0">
                    <a:latin typeface="方正小标宋_GBK" panose="02000000000000000000" charset="-122"/>
                    <a:ea typeface="方正小标宋_GBK" panose="02000000000000000000" charset="-122"/>
                  </a:rPr>
                  <a:t>填报说明附表</a:t>
                </a:r>
                <a:r>
                  <a:rPr lang="en-US" altLang="zh-CN" b="1" dirty="0">
                    <a:latin typeface="方正小标宋_GBK" panose="02000000000000000000" charset="-122"/>
                    <a:ea typeface="方正小标宋_GBK" panose="02000000000000000000" charset="-122"/>
                  </a:rPr>
                  <a:t>07-</a:t>
                </a:r>
                <a:r>
                  <a:rPr lang="zh-CN" altLang="en-US" b="1" dirty="0">
                    <a:latin typeface="方正小标宋_GBK" panose="02000000000000000000" charset="-122"/>
                    <a:ea typeface="方正小标宋_GBK" panose="02000000000000000000" charset="-122"/>
                  </a:rPr>
                  <a:t>住房公积金业务收支表</a:t>
                </a:r>
                <a:endParaRPr lang="en-US" altLang="zh-CN" b="1" dirty="0">
                  <a:latin typeface="方正小标宋_GBK" panose="02000000000000000000" charset="-122"/>
                  <a:ea typeface="方正小标宋_GBK" panose="02000000000000000000" charset="-122"/>
                </a:endParaRPr>
              </a:p>
              <a:p>
                <a:pPr algn="ctr" fontAlgn="auto">
                  <a:spcBef>
                    <a:spcPts val="0"/>
                  </a:spcBef>
                  <a:spcAft>
                    <a:spcPts val="0"/>
                  </a:spcAft>
                  <a:defRPr/>
                </a:pPr>
                <a:r>
                  <a:rPr lang="zh-CN" altLang="en-US" b="1" dirty="0">
                    <a:latin typeface="方正小标宋_GBK" panose="02000000000000000000" charset="-122"/>
                    <a:ea typeface="方正小标宋_GBK" panose="02000000000000000000" charset="-122"/>
                  </a:rPr>
                  <a:t>（</a:t>
                </a:r>
                <a:r>
                  <a:rPr lang="en-US" altLang="zh-CN" b="1" dirty="0">
                    <a:latin typeface="方正小标宋_GBK" panose="02000000000000000000" charset="-122"/>
                    <a:ea typeface="方正小标宋_GBK" panose="02000000000000000000" charset="-122"/>
                  </a:rPr>
                  <a:t>CS07</a:t>
                </a:r>
                <a:r>
                  <a:rPr lang="zh-CN" altLang="en-US" b="1" dirty="0">
                    <a:latin typeface="方正小标宋_GBK" panose="02000000000000000000" charset="-122"/>
                    <a:ea typeface="方正小标宋_GBK" panose="02000000000000000000" charset="-122"/>
                  </a:rPr>
                  <a:t>表）</a:t>
                </a:r>
                <a:endParaRPr kumimoji="0" lang="zh-CN" sz="1800" b="1" strike="noStrike" kern="1200" cap="none" spc="0" normalizeH="0" baseline="0" dirty="0">
                  <a:latin typeface="方正小标宋_GBK" panose="02000000000000000000" charset="-122"/>
                  <a:ea typeface="方正小标宋_GBK" panose="02000000000000000000" charset="-122"/>
                  <a:cs typeface="+mn-cs"/>
                </a:endParaRPr>
              </a:p>
            </p:txBody>
          </p:sp>
        </p:grpSp>
      </p:grpSp>
      <p:sp>
        <p:nvSpPr>
          <p:cNvPr id="27658" name="Rectangle 23"/>
          <p:cNvSpPr/>
          <p:nvPr/>
        </p:nvSpPr>
        <p:spPr>
          <a:xfrm>
            <a:off x="1150938" y="2774792"/>
            <a:ext cx="309880" cy="106680"/>
          </a:xfrm>
          <a:prstGeom prst="rect">
            <a:avLst/>
          </a:prstGeom>
          <a:noFill/>
          <a:ln w="9525">
            <a:noFill/>
          </a:ln>
        </p:spPr>
        <p:txBody>
          <a:bodyPr wrap="none" anchor="ctr" anchorCtr="0">
            <a:spAutoFit/>
          </a:bodyPr>
          <a:lstStyle/>
          <a:p>
            <a:endParaRPr lang="zh-CN" altLang="en-US" sz="100" dirty="0">
              <a:latin typeface="Arial" panose="020B0604020202020204" pitchFamily="34" charset="0"/>
              <a:ea typeface="宋体" panose="02010600030101010101" pitchFamily="2" charset="-122"/>
            </a:endParaRPr>
          </a:p>
        </p:txBody>
      </p:sp>
      <p:pic>
        <p:nvPicPr>
          <p:cNvPr id="13" name="object 5"/>
          <p:cNvPicPr/>
          <p:nvPr/>
        </p:nvPicPr>
        <p:blipFill>
          <a:blip r:embed="rId1" cstate="print"/>
          <a:stretch>
            <a:fillRect/>
          </a:stretch>
        </p:blipFill>
        <p:spPr>
          <a:xfrm>
            <a:off x="480120" y="914399"/>
            <a:ext cx="8202809" cy="40459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243007"/>
            <a:ext cx="3740150" cy="369332"/>
          </a:xfrm>
        </p:spPr>
        <p:txBody>
          <a:bodyPr/>
          <a:lstStyle/>
          <a:p>
            <a:pPr algn="ctr"/>
            <a:r>
              <a:rPr lang="zh-CN" altLang="en-US" b="1" dirty="0">
                <a:latin typeface="方正小标宋_GBK" panose="02000000000000000000" charset="-122"/>
                <a:ea typeface="方正小标宋_GBK" panose="02000000000000000000" charset="-122"/>
                <a:sym typeface="+mn-ea"/>
              </a:rPr>
              <a:t>报表填报基础顺序</a:t>
            </a:r>
            <a:endParaRPr lang="zh-CN" altLang="en-US"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94566" name="Rectangle 3"/>
          <p:cNvSpPr txBox="1">
            <a:spLocks noChangeArrowheads="1"/>
          </p:cNvSpPr>
          <p:nvPr/>
        </p:nvSpPr>
        <p:spPr bwMode="auto">
          <a:xfrm>
            <a:off x="733426" y="838196"/>
            <a:ext cx="7922894"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lvl="0" indent="-342900" eaLnBrk="1" hangingPunct="1">
              <a:lnSpc>
                <a:spcPct val="250000"/>
              </a:lnSpc>
              <a:spcBef>
                <a:spcPts val="0"/>
              </a:spcBef>
              <a:buFont typeface="+mj-lt"/>
              <a:buAutoNum type="arabicPeriod"/>
            </a:pPr>
            <a:r>
              <a:rPr lang="zh-CN" altLang="en-US" sz="1400" b="1" dirty="0" smtClean="0">
                <a:solidFill>
                  <a:srgbClr val="114F95"/>
                </a:solidFill>
                <a:latin typeface="微软雅黑" panose="020B0503020204020204" charset="-122"/>
                <a:ea typeface="微软雅黑" panose="020B0503020204020204" charset="-122"/>
                <a:sym typeface="+mn-ea"/>
              </a:rPr>
              <a:t>财</a:t>
            </a:r>
            <a:r>
              <a:rPr lang="zh-CN" altLang="en-US" sz="1400" b="1" dirty="0">
                <a:solidFill>
                  <a:srgbClr val="114F95"/>
                </a:solidFill>
                <a:latin typeface="微软雅黑" panose="020B0503020204020204" charset="-122"/>
                <a:ea typeface="微软雅黑" panose="020B0503020204020204" charset="-122"/>
                <a:sym typeface="+mn-ea"/>
              </a:rPr>
              <a:t>决</a:t>
            </a:r>
            <a:r>
              <a:rPr lang="en-US" altLang="zh-CN" sz="1400" b="1" dirty="0">
                <a:solidFill>
                  <a:srgbClr val="114F95"/>
                </a:solidFill>
                <a:latin typeface="微软雅黑" panose="020B0503020204020204" charset="-122"/>
                <a:ea typeface="微软雅黑" panose="020B0503020204020204" charset="-122"/>
                <a:sym typeface="+mn-ea"/>
              </a:rPr>
              <a:t>08-1</a:t>
            </a:r>
            <a:r>
              <a:rPr lang="zh-CN" altLang="en-US" sz="1400" b="1" dirty="0">
                <a:solidFill>
                  <a:srgbClr val="114F95"/>
                </a:solidFill>
                <a:latin typeface="微软雅黑" panose="020B0503020204020204" charset="-122"/>
                <a:ea typeface="微软雅黑" panose="020B0503020204020204" charset="-122"/>
                <a:sym typeface="+mn-ea"/>
              </a:rPr>
              <a:t>表、财决</a:t>
            </a:r>
            <a:r>
              <a:rPr lang="en-US" altLang="zh-CN" sz="1400" b="1" dirty="0">
                <a:solidFill>
                  <a:srgbClr val="114F95"/>
                </a:solidFill>
                <a:latin typeface="微软雅黑" panose="020B0503020204020204" charset="-122"/>
                <a:ea typeface="微软雅黑" panose="020B0503020204020204" charset="-122"/>
                <a:sym typeface="+mn-ea"/>
              </a:rPr>
              <a:t>08-2</a:t>
            </a:r>
            <a:r>
              <a:rPr lang="zh-CN" altLang="en-US" sz="1400" b="1" dirty="0">
                <a:solidFill>
                  <a:srgbClr val="114F95"/>
                </a:solidFill>
                <a:latin typeface="微软雅黑" panose="020B0503020204020204" charset="-122"/>
                <a:ea typeface="微软雅黑" panose="020B0503020204020204" charset="-122"/>
                <a:sym typeface="+mn-ea"/>
              </a:rPr>
              <a:t>表（填写） → 财决</a:t>
            </a:r>
            <a:r>
              <a:rPr lang="en-US" altLang="zh-CN" sz="1400" b="1" dirty="0">
                <a:solidFill>
                  <a:srgbClr val="114F95"/>
                </a:solidFill>
                <a:latin typeface="微软雅黑" panose="020B0503020204020204" charset="-122"/>
                <a:ea typeface="微软雅黑" panose="020B0503020204020204" charset="-122"/>
                <a:sym typeface="+mn-ea"/>
              </a:rPr>
              <a:t>08</a:t>
            </a:r>
            <a:r>
              <a:rPr lang="zh-CN" altLang="en-US" sz="1400" b="1" dirty="0">
                <a:solidFill>
                  <a:srgbClr val="114F95"/>
                </a:solidFill>
                <a:latin typeface="微软雅黑" panose="020B0503020204020204" charset="-122"/>
                <a:ea typeface="微软雅黑" panose="020B0503020204020204" charset="-122"/>
                <a:sym typeface="+mn-ea"/>
              </a:rPr>
              <a:t>表（生成） → 财决</a:t>
            </a:r>
            <a:r>
              <a:rPr lang="en-US" altLang="zh-CN" sz="1400" b="1" dirty="0">
                <a:solidFill>
                  <a:srgbClr val="114F95"/>
                </a:solidFill>
                <a:latin typeface="微软雅黑" panose="020B0503020204020204" charset="-122"/>
                <a:ea typeface="微软雅黑" panose="020B0503020204020204" charset="-122"/>
                <a:sym typeface="+mn-ea"/>
              </a:rPr>
              <a:t>07</a:t>
            </a:r>
            <a:r>
              <a:rPr lang="zh-CN" altLang="en-US" sz="1400" b="1" dirty="0">
                <a:solidFill>
                  <a:srgbClr val="114F95"/>
                </a:solidFill>
                <a:latin typeface="微软雅黑" panose="020B0503020204020204" charset="-122"/>
                <a:ea typeface="微软雅黑" panose="020B0503020204020204" charset="-122"/>
                <a:sym typeface="+mn-ea"/>
              </a:rPr>
              <a:t>表（部分生成→整表填完）；</a:t>
            </a:r>
            <a:endParaRPr lang="zh-CN" altLang="en-US" sz="1400" dirty="0">
              <a:solidFill>
                <a:srgbClr val="114F95"/>
              </a:solidFill>
              <a:latin typeface="微软雅黑" panose="020B0503020204020204" charset="-122"/>
              <a:ea typeface="微软雅黑" panose="020B0503020204020204" charset="-122"/>
              <a:sym typeface="+mn-ea"/>
            </a:endParaRPr>
          </a:p>
          <a:p>
            <a:pPr marL="342900" lvl="0" indent="-342900" eaLnBrk="1" hangingPunct="1">
              <a:lnSpc>
                <a:spcPct val="250000"/>
              </a:lnSpc>
              <a:spcBef>
                <a:spcPts val="0"/>
              </a:spcBef>
              <a:buFont typeface="+mj-lt"/>
              <a:buAutoNum type="arabicPeriod"/>
            </a:pPr>
            <a:r>
              <a:rPr lang="zh-CN" altLang="en-US" sz="1400" b="1" dirty="0">
                <a:solidFill>
                  <a:srgbClr val="114F95"/>
                </a:solidFill>
                <a:latin typeface="微软雅黑" panose="020B0503020204020204" charset="-122"/>
                <a:ea typeface="微软雅黑" panose="020B0503020204020204" charset="-122"/>
                <a:sym typeface="+mn-ea"/>
              </a:rPr>
              <a:t>财决</a:t>
            </a:r>
            <a:r>
              <a:rPr lang="en-US" altLang="zh-CN" sz="1400" b="1" dirty="0">
                <a:solidFill>
                  <a:srgbClr val="114F95"/>
                </a:solidFill>
                <a:latin typeface="微软雅黑" panose="020B0503020204020204" charset="-122"/>
                <a:ea typeface="微软雅黑" panose="020B0503020204020204" charset="-122"/>
                <a:sym typeface="+mn-ea"/>
              </a:rPr>
              <a:t>10-1</a:t>
            </a:r>
            <a:r>
              <a:rPr lang="zh-CN" altLang="en-US" sz="1400" b="1" dirty="0">
                <a:solidFill>
                  <a:srgbClr val="114F95"/>
                </a:solidFill>
                <a:latin typeface="微软雅黑" panose="020B0503020204020204" charset="-122"/>
                <a:ea typeface="微软雅黑" panose="020B0503020204020204" charset="-122"/>
                <a:sym typeface="+mn-ea"/>
              </a:rPr>
              <a:t>表、财决</a:t>
            </a:r>
            <a:r>
              <a:rPr lang="en-US" altLang="zh-CN" sz="1400" b="1" dirty="0">
                <a:solidFill>
                  <a:srgbClr val="114F95"/>
                </a:solidFill>
                <a:latin typeface="微软雅黑" panose="020B0503020204020204" charset="-122"/>
                <a:ea typeface="微软雅黑" panose="020B0503020204020204" charset="-122"/>
                <a:sym typeface="+mn-ea"/>
              </a:rPr>
              <a:t>10-2</a:t>
            </a:r>
            <a:r>
              <a:rPr lang="zh-CN" altLang="en-US" sz="1400" b="1" dirty="0">
                <a:solidFill>
                  <a:srgbClr val="114F95"/>
                </a:solidFill>
                <a:latin typeface="微软雅黑" panose="020B0503020204020204" charset="-122"/>
                <a:ea typeface="微软雅黑" panose="020B0503020204020204" charset="-122"/>
                <a:sym typeface="+mn-ea"/>
              </a:rPr>
              <a:t>表（填写） → 财决</a:t>
            </a:r>
            <a:r>
              <a:rPr lang="en-US" altLang="zh-CN" sz="1400" b="1" dirty="0">
                <a:solidFill>
                  <a:srgbClr val="114F95"/>
                </a:solidFill>
                <a:latin typeface="微软雅黑" panose="020B0503020204020204" charset="-122"/>
                <a:ea typeface="微软雅黑" panose="020B0503020204020204" charset="-122"/>
                <a:sym typeface="+mn-ea"/>
              </a:rPr>
              <a:t>10</a:t>
            </a:r>
            <a:r>
              <a:rPr lang="zh-CN" altLang="en-US" sz="1400" b="1" dirty="0">
                <a:solidFill>
                  <a:srgbClr val="114F95"/>
                </a:solidFill>
                <a:latin typeface="微软雅黑" panose="020B0503020204020204" charset="-122"/>
                <a:ea typeface="微软雅黑" panose="020B0503020204020204" charset="-122"/>
                <a:sym typeface="+mn-ea"/>
              </a:rPr>
              <a:t>表（生成） → 财决</a:t>
            </a:r>
            <a:r>
              <a:rPr lang="en-US" altLang="zh-CN" sz="1400" b="1" dirty="0">
                <a:solidFill>
                  <a:srgbClr val="114F95"/>
                </a:solidFill>
                <a:latin typeface="微软雅黑" panose="020B0503020204020204" charset="-122"/>
                <a:ea typeface="微软雅黑" panose="020B0503020204020204" charset="-122"/>
                <a:sym typeface="+mn-ea"/>
              </a:rPr>
              <a:t>09</a:t>
            </a:r>
            <a:r>
              <a:rPr lang="zh-CN" altLang="en-US" sz="1400" b="1" dirty="0">
                <a:solidFill>
                  <a:srgbClr val="114F95"/>
                </a:solidFill>
                <a:latin typeface="微软雅黑" panose="020B0503020204020204" charset="-122"/>
                <a:ea typeface="微软雅黑" panose="020B0503020204020204" charset="-122"/>
                <a:sym typeface="+mn-ea"/>
              </a:rPr>
              <a:t>表（部分生成→整表填完）；</a:t>
            </a:r>
            <a:endParaRPr lang="en-US" altLang="zh-CN" sz="1400" b="1" dirty="0">
              <a:solidFill>
                <a:srgbClr val="114F95"/>
              </a:solidFill>
              <a:latin typeface="微软雅黑" panose="020B0503020204020204" charset="-122"/>
              <a:ea typeface="微软雅黑" panose="020B0503020204020204" charset="-122"/>
              <a:sym typeface="+mn-ea"/>
            </a:endParaRPr>
          </a:p>
          <a:p>
            <a:pPr marL="342900" lvl="0" indent="-342900" eaLnBrk="1" hangingPunct="1">
              <a:lnSpc>
                <a:spcPct val="250000"/>
              </a:lnSpc>
              <a:spcBef>
                <a:spcPts val="0"/>
              </a:spcBef>
              <a:buFont typeface="+mj-lt"/>
              <a:buAutoNum type="arabicPeriod"/>
            </a:pPr>
            <a:r>
              <a:rPr lang="zh-CN" altLang="en-US" sz="1400" b="1" dirty="0">
                <a:solidFill>
                  <a:srgbClr val="114F95"/>
                </a:solidFill>
                <a:latin typeface="微软雅黑" panose="020B0503020204020204" charset="-122"/>
                <a:ea typeface="微软雅黑" panose="020B0503020204020204" charset="-122"/>
                <a:sym typeface="+mn-ea"/>
              </a:rPr>
              <a:t>财决</a:t>
            </a:r>
            <a:r>
              <a:rPr lang="en-US" altLang="zh-CN" sz="1400" b="1" dirty="0">
                <a:solidFill>
                  <a:srgbClr val="114F95"/>
                </a:solidFill>
                <a:latin typeface="微软雅黑" panose="020B0503020204020204" charset="-122"/>
                <a:ea typeface="微软雅黑" panose="020B0503020204020204" charset="-122"/>
                <a:sym typeface="+mn-ea"/>
              </a:rPr>
              <a:t>12</a:t>
            </a:r>
            <a:r>
              <a:rPr lang="zh-CN" altLang="en-US" sz="1400" b="1" dirty="0">
                <a:solidFill>
                  <a:srgbClr val="114F95"/>
                </a:solidFill>
                <a:latin typeface="微软雅黑" panose="020B0503020204020204" charset="-122"/>
                <a:ea typeface="微软雅黑" panose="020B0503020204020204" charset="-122"/>
                <a:sym typeface="+mn-ea"/>
              </a:rPr>
              <a:t>表（填写）→ 财决</a:t>
            </a:r>
            <a:r>
              <a:rPr lang="en-US" altLang="zh-CN" sz="1400" b="1" dirty="0">
                <a:solidFill>
                  <a:srgbClr val="114F95"/>
                </a:solidFill>
                <a:latin typeface="微软雅黑" panose="020B0503020204020204" charset="-122"/>
                <a:ea typeface="微软雅黑" panose="020B0503020204020204" charset="-122"/>
                <a:sym typeface="+mn-ea"/>
              </a:rPr>
              <a:t>11</a:t>
            </a:r>
            <a:r>
              <a:rPr lang="zh-CN" altLang="en-US" sz="1400" b="1" dirty="0">
                <a:solidFill>
                  <a:srgbClr val="114F95"/>
                </a:solidFill>
                <a:latin typeface="微软雅黑" panose="020B0503020204020204" charset="-122"/>
                <a:ea typeface="微软雅黑" panose="020B0503020204020204" charset="-122"/>
                <a:sym typeface="+mn-ea"/>
              </a:rPr>
              <a:t>表（部分生成→整表填完） ；</a:t>
            </a:r>
            <a:endParaRPr lang="zh-CN" altLang="en-US" sz="1400" b="1" dirty="0">
              <a:solidFill>
                <a:srgbClr val="114F95"/>
              </a:solidFill>
              <a:latin typeface="微软雅黑" panose="020B0503020204020204" charset="-122"/>
              <a:ea typeface="微软雅黑" panose="020B0503020204020204" charset="-122"/>
              <a:sym typeface="+mn-ea"/>
            </a:endParaRPr>
          </a:p>
          <a:p>
            <a:pPr marL="342900" lvl="0" indent="-342900" eaLnBrk="1" hangingPunct="1">
              <a:lnSpc>
                <a:spcPct val="250000"/>
              </a:lnSpc>
              <a:spcBef>
                <a:spcPts val="0"/>
              </a:spcBef>
              <a:buFont typeface="+mj-lt"/>
              <a:buAutoNum type="arabicPeriod"/>
            </a:pPr>
            <a:r>
              <a:rPr lang="zh-CN" altLang="en-US" sz="1400" b="1" dirty="0">
                <a:solidFill>
                  <a:srgbClr val="114F95"/>
                </a:solidFill>
                <a:latin typeface="微软雅黑" panose="020B0503020204020204" charset="-122"/>
                <a:ea typeface="微软雅黑" panose="020B0503020204020204" charset="-122"/>
                <a:sym typeface="+mn-ea"/>
              </a:rPr>
              <a:t>财决</a:t>
            </a:r>
            <a:r>
              <a:rPr lang="en-US" altLang="zh-CN" sz="1400" b="1" dirty="0">
                <a:solidFill>
                  <a:srgbClr val="114F95"/>
                </a:solidFill>
                <a:latin typeface="微软雅黑" panose="020B0503020204020204" charset="-122"/>
                <a:ea typeface="微软雅黑" panose="020B0503020204020204" charset="-122"/>
                <a:sym typeface="+mn-ea"/>
              </a:rPr>
              <a:t>05-1</a:t>
            </a:r>
            <a:r>
              <a:rPr lang="zh-CN" altLang="en-US" sz="1400" b="1" dirty="0">
                <a:solidFill>
                  <a:srgbClr val="114F95"/>
                </a:solidFill>
                <a:latin typeface="微软雅黑" panose="020B0503020204020204" charset="-122"/>
                <a:ea typeface="微软雅黑" panose="020B0503020204020204" charset="-122"/>
                <a:sym typeface="+mn-ea"/>
              </a:rPr>
              <a:t>表、财决</a:t>
            </a:r>
            <a:r>
              <a:rPr lang="en-US" altLang="zh-CN" sz="1400" b="1" dirty="0">
                <a:solidFill>
                  <a:srgbClr val="114F95"/>
                </a:solidFill>
                <a:latin typeface="微软雅黑" panose="020B0503020204020204" charset="-122"/>
                <a:ea typeface="微软雅黑" panose="020B0503020204020204" charset="-122"/>
                <a:sym typeface="+mn-ea"/>
              </a:rPr>
              <a:t>05-2</a:t>
            </a:r>
            <a:r>
              <a:rPr lang="zh-CN" altLang="en-US" sz="1400" b="1" dirty="0">
                <a:solidFill>
                  <a:srgbClr val="114F95"/>
                </a:solidFill>
                <a:latin typeface="微软雅黑" panose="020B0503020204020204" charset="-122"/>
                <a:ea typeface="微软雅黑" panose="020B0503020204020204" charset="-122"/>
                <a:sym typeface="+mn-ea"/>
              </a:rPr>
              <a:t>表、财决</a:t>
            </a:r>
            <a:r>
              <a:rPr lang="en-US" altLang="zh-CN" sz="1400" b="1" dirty="0">
                <a:solidFill>
                  <a:srgbClr val="114F95"/>
                </a:solidFill>
                <a:latin typeface="微软雅黑" panose="020B0503020204020204" charset="-122"/>
                <a:ea typeface="微软雅黑" panose="020B0503020204020204" charset="-122"/>
                <a:sym typeface="+mn-ea"/>
              </a:rPr>
              <a:t>05-3</a:t>
            </a:r>
            <a:r>
              <a:rPr lang="zh-CN" altLang="en-US" sz="1400" b="1" dirty="0">
                <a:solidFill>
                  <a:srgbClr val="114F95"/>
                </a:solidFill>
                <a:latin typeface="微软雅黑" panose="020B0503020204020204" charset="-122"/>
                <a:ea typeface="微软雅黑" panose="020B0503020204020204" charset="-122"/>
                <a:sym typeface="+mn-ea"/>
              </a:rPr>
              <a:t>表（填写） → 财决</a:t>
            </a:r>
            <a:r>
              <a:rPr lang="en-US" altLang="zh-CN" sz="1400" b="1" dirty="0">
                <a:solidFill>
                  <a:srgbClr val="114F95"/>
                </a:solidFill>
                <a:latin typeface="微软雅黑" panose="020B0503020204020204" charset="-122"/>
                <a:ea typeface="微软雅黑" panose="020B0503020204020204" charset="-122"/>
                <a:sym typeface="+mn-ea"/>
              </a:rPr>
              <a:t>05</a:t>
            </a:r>
            <a:r>
              <a:rPr lang="zh-CN" altLang="en-US" sz="1400" b="1" dirty="0">
                <a:solidFill>
                  <a:srgbClr val="114F95"/>
                </a:solidFill>
                <a:latin typeface="微软雅黑" panose="020B0503020204020204" charset="-122"/>
                <a:ea typeface="微软雅黑" panose="020B0503020204020204" charset="-122"/>
                <a:sym typeface="+mn-ea"/>
              </a:rPr>
              <a:t>表（生成）；</a:t>
            </a:r>
            <a:endParaRPr lang="en-US" altLang="zh-CN" sz="1400" b="1" dirty="0">
              <a:solidFill>
                <a:srgbClr val="114F95"/>
              </a:solidFill>
              <a:latin typeface="微软雅黑" panose="020B0503020204020204" charset="-122"/>
              <a:ea typeface="微软雅黑" panose="020B0503020204020204" charset="-122"/>
              <a:sym typeface="+mn-ea"/>
            </a:endParaRPr>
          </a:p>
          <a:p>
            <a:pPr marL="342900" lvl="0" indent="-342900" eaLnBrk="1" hangingPunct="1">
              <a:lnSpc>
                <a:spcPct val="250000"/>
              </a:lnSpc>
              <a:spcBef>
                <a:spcPts val="0"/>
              </a:spcBef>
              <a:buFont typeface="+mj-lt"/>
              <a:buAutoNum type="arabicPeriod"/>
            </a:pPr>
            <a:r>
              <a:rPr lang="zh-CN" altLang="en-US" sz="1400" b="1" dirty="0">
                <a:solidFill>
                  <a:srgbClr val="114F95"/>
                </a:solidFill>
                <a:latin typeface="微软雅黑" panose="020B0503020204020204" charset="-122"/>
                <a:ea typeface="微软雅黑" panose="020B0503020204020204" charset="-122"/>
                <a:sym typeface="+mn-ea"/>
              </a:rPr>
              <a:t>财决</a:t>
            </a:r>
            <a:r>
              <a:rPr lang="en-US" altLang="zh-CN" sz="1400" b="1" dirty="0">
                <a:solidFill>
                  <a:srgbClr val="114F95"/>
                </a:solidFill>
                <a:latin typeface="微软雅黑" panose="020B0503020204020204" charset="-122"/>
                <a:ea typeface="微软雅黑" panose="020B0503020204020204" charset="-122"/>
                <a:sym typeface="+mn-ea"/>
              </a:rPr>
              <a:t>03</a:t>
            </a:r>
            <a:r>
              <a:rPr lang="zh-CN" altLang="en-US" sz="1400" b="1" dirty="0">
                <a:solidFill>
                  <a:srgbClr val="114F95"/>
                </a:solidFill>
                <a:latin typeface="微软雅黑" panose="020B0503020204020204" charset="-122"/>
                <a:ea typeface="微软雅黑" panose="020B0503020204020204" charset="-122"/>
                <a:sym typeface="+mn-ea"/>
              </a:rPr>
              <a:t>表、财决</a:t>
            </a:r>
            <a:r>
              <a:rPr lang="en-US" altLang="zh-CN" sz="1400" b="1" dirty="0">
                <a:solidFill>
                  <a:srgbClr val="114F95"/>
                </a:solidFill>
                <a:latin typeface="微软雅黑" panose="020B0503020204020204" charset="-122"/>
                <a:ea typeface="微软雅黑" panose="020B0503020204020204" charset="-122"/>
                <a:sym typeface="+mn-ea"/>
              </a:rPr>
              <a:t>04</a:t>
            </a:r>
            <a:r>
              <a:rPr lang="zh-CN" altLang="en-US" sz="1400" b="1" dirty="0">
                <a:solidFill>
                  <a:srgbClr val="114F95"/>
                </a:solidFill>
                <a:latin typeface="微软雅黑" panose="020B0503020204020204" charset="-122"/>
                <a:ea typeface="微软雅黑" panose="020B0503020204020204" charset="-122"/>
                <a:sym typeface="+mn-ea"/>
              </a:rPr>
              <a:t>表（填完） → 财决</a:t>
            </a:r>
            <a:r>
              <a:rPr lang="en-US" altLang="zh-CN" sz="1400" b="1" dirty="0">
                <a:solidFill>
                  <a:srgbClr val="114F95"/>
                </a:solidFill>
                <a:latin typeface="微软雅黑" panose="020B0503020204020204" charset="-122"/>
                <a:ea typeface="微软雅黑" panose="020B0503020204020204" charset="-122"/>
                <a:sym typeface="+mn-ea"/>
              </a:rPr>
              <a:t>02</a:t>
            </a:r>
            <a:r>
              <a:rPr lang="zh-CN" altLang="en-US" sz="1400" b="1" dirty="0">
                <a:solidFill>
                  <a:srgbClr val="114F95"/>
                </a:solidFill>
                <a:latin typeface="微软雅黑" panose="020B0503020204020204" charset="-122"/>
                <a:ea typeface="微软雅黑" panose="020B0503020204020204" charset="-122"/>
                <a:sym typeface="+mn-ea"/>
              </a:rPr>
              <a:t>表（部分生成→整表填完）；</a:t>
            </a:r>
            <a:endParaRPr lang="en-US" altLang="zh-CN" sz="1400" b="1" dirty="0">
              <a:solidFill>
                <a:srgbClr val="114F95"/>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08189"/>
            <a:ext cx="4303395" cy="415498"/>
          </a:xfrm>
        </p:spPr>
        <p:txBody>
          <a:bodyPr wrap="square"/>
          <a:lstStyle/>
          <a:p>
            <a:pPr>
              <a:defRPr/>
            </a:pPr>
            <a:r>
              <a:rPr lang="zh-CN" altLang="en-US" dirty="0">
                <a:cs typeface="经典综艺体简" pitchFamily="49" charset="-122"/>
              </a:rPr>
              <a:t>（三）决算报表</a:t>
            </a:r>
            <a:endParaRPr lang="zh-CN" altLang="en-US" dirty="0">
              <a:cs typeface="经典综艺体简" pitchFamily="49" charset="-122"/>
            </a:endParaRPr>
          </a:p>
        </p:txBody>
      </p:sp>
      <p:sp>
        <p:nvSpPr>
          <p:cNvPr id="6" name="副标题 5"/>
          <p:cNvSpPr>
            <a:spLocks noGrp="1"/>
          </p:cNvSpPr>
          <p:nvPr>
            <p:ph type="subTitle" idx="1"/>
          </p:nvPr>
        </p:nvSpPr>
        <p:spPr>
          <a:xfrm>
            <a:off x="5353050" y="243007"/>
            <a:ext cx="3740150" cy="369332"/>
          </a:xfrm>
        </p:spPr>
        <p:txBody>
          <a:bodyPr/>
          <a:lstStyle/>
          <a:p>
            <a:pPr algn="ctr"/>
            <a:r>
              <a:rPr lang="zh-CN" altLang="en-US" b="1" dirty="0">
                <a:latin typeface="方正小标宋_GBK" panose="02000000000000000000" charset="-122"/>
                <a:ea typeface="方正小标宋_GBK" panose="02000000000000000000" charset="-122"/>
                <a:sym typeface="+mn-ea"/>
              </a:rPr>
              <a:t>报表填报基础顺序</a:t>
            </a:r>
            <a:endParaRPr lang="zh-CN" altLang="en-US"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94566" name="Rectangle 3"/>
          <p:cNvSpPr txBox="1">
            <a:spLocks noChangeArrowheads="1"/>
          </p:cNvSpPr>
          <p:nvPr/>
        </p:nvSpPr>
        <p:spPr bwMode="auto">
          <a:xfrm>
            <a:off x="571500" y="741502"/>
            <a:ext cx="8271558" cy="440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marL="342900" lvl="0" indent="-342900" eaLnBrk="1" hangingPunct="1">
              <a:lnSpc>
                <a:spcPct val="200000"/>
              </a:lnSpc>
              <a:spcBef>
                <a:spcPts val="0"/>
              </a:spcBef>
              <a:buFont typeface="+mj-lt"/>
              <a:buAutoNum type="arabicPeriod" startAt="7"/>
            </a:pPr>
            <a:r>
              <a:rPr lang="zh-CN" altLang="en-US" sz="1400" b="1" dirty="0">
                <a:solidFill>
                  <a:srgbClr val="114F95"/>
                </a:solidFill>
                <a:latin typeface="微软雅黑" panose="020B0503020204020204" charset="-122"/>
                <a:ea typeface="微软雅黑" panose="020B0503020204020204" charset="-122"/>
                <a:sym typeface="+mn-ea"/>
              </a:rPr>
              <a:t>财决</a:t>
            </a:r>
            <a:r>
              <a:rPr lang="en-US" altLang="zh-CN" sz="1400" b="1" dirty="0">
                <a:solidFill>
                  <a:srgbClr val="114F95"/>
                </a:solidFill>
                <a:latin typeface="微软雅黑" panose="020B0503020204020204" charset="-122"/>
                <a:ea typeface="微软雅黑" panose="020B0503020204020204" charset="-122"/>
                <a:sym typeface="+mn-ea"/>
              </a:rPr>
              <a:t>01</a:t>
            </a:r>
            <a:r>
              <a:rPr lang="zh-CN" altLang="en-US" sz="1400" b="1" dirty="0">
                <a:solidFill>
                  <a:srgbClr val="114F95"/>
                </a:solidFill>
                <a:latin typeface="微软雅黑" panose="020B0503020204020204" charset="-122"/>
                <a:ea typeface="微软雅黑" panose="020B0503020204020204" charset="-122"/>
                <a:sym typeface="+mn-ea"/>
              </a:rPr>
              <a:t>表、财决</a:t>
            </a:r>
            <a:r>
              <a:rPr lang="en-US" altLang="zh-CN" sz="1400" b="1" dirty="0">
                <a:solidFill>
                  <a:srgbClr val="114F95"/>
                </a:solidFill>
                <a:latin typeface="微软雅黑" panose="020B0503020204020204" charset="-122"/>
                <a:ea typeface="微软雅黑" panose="020B0503020204020204" charset="-122"/>
                <a:sym typeface="+mn-ea"/>
              </a:rPr>
              <a:t>01-1</a:t>
            </a:r>
            <a:r>
              <a:rPr lang="zh-CN" altLang="en-US" sz="1400" b="1" dirty="0">
                <a:solidFill>
                  <a:srgbClr val="114F95"/>
                </a:solidFill>
                <a:latin typeface="微软雅黑" panose="020B0503020204020204" charset="-122"/>
                <a:ea typeface="微软雅黑" panose="020B0503020204020204" charset="-122"/>
                <a:sym typeface="+mn-ea"/>
              </a:rPr>
              <a:t>表（生成决算数，填写年初预算数、调整预算数）；</a:t>
            </a:r>
            <a:endParaRPr lang="en-US" altLang="zh-CN" sz="1400" b="1" dirty="0">
              <a:solidFill>
                <a:srgbClr val="114F95"/>
              </a:solidFill>
              <a:latin typeface="微软雅黑" panose="020B0503020204020204" charset="-122"/>
              <a:ea typeface="微软雅黑" panose="020B0503020204020204" charset="-122"/>
              <a:sym typeface="+mn-ea"/>
            </a:endParaRPr>
          </a:p>
          <a:p>
            <a:pPr marL="342900" lvl="0" indent="-342900" eaLnBrk="1" hangingPunct="1">
              <a:lnSpc>
                <a:spcPct val="200000"/>
              </a:lnSpc>
              <a:spcBef>
                <a:spcPts val="0"/>
              </a:spcBef>
              <a:buFont typeface="+mj-lt"/>
              <a:buAutoNum type="arabicPeriod" startAt="7"/>
            </a:pPr>
            <a:r>
              <a:rPr lang="zh-CN" altLang="en-US" sz="1400" b="1" dirty="0">
                <a:solidFill>
                  <a:srgbClr val="114F95"/>
                </a:solidFill>
                <a:latin typeface="微软雅黑" panose="020B0503020204020204" charset="-122"/>
                <a:ea typeface="微软雅黑" panose="020B0503020204020204" charset="-122"/>
                <a:sym typeface="+mn-ea"/>
              </a:rPr>
              <a:t>财决</a:t>
            </a:r>
            <a:r>
              <a:rPr lang="en-US" altLang="zh-CN" sz="1400" b="1" dirty="0">
                <a:solidFill>
                  <a:srgbClr val="114F95"/>
                </a:solidFill>
                <a:latin typeface="微软雅黑" panose="020B0503020204020204" charset="-122"/>
                <a:ea typeface="微软雅黑" panose="020B0503020204020204" charset="-122"/>
                <a:sym typeface="+mn-ea"/>
              </a:rPr>
              <a:t>06</a:t>
            </a:r>
            <a:r>
              <a:rPr lang="zh-CN" altLang="en-US" sz="1400" b="1" dirty="0">
                <a:solidFill>
                  <a:srgbClr val="114F95"/>
                </a:solidFill>
                <a:latin typeface="微软雅黑" panose="020B0503020204020204" charset="-122"/>
                <a:ea typeface="微软雅黑" panose="020B0503020204020204" charset="-122"/>
                <a:sym typeface="+mn-ea"/>
              </a:rPr>
              <a:t>表（填写） ，依次填报决算附表和剩余的填报说明附表；</a:t>
            </a:r>
            <a:endParaRPr lang="en-US" altLang="zh-CN" sz="1400" b="1" dirty="0">
              <a:solidFill>
                <a:srgbClr val="114F95"/>
              </a:solidFill>
              <a:latin typeface="微软雅黑" panose="020B0503020204020204" charset="-122"/>
              <a:ea typeface="微软雅黑" panose="020B0503020204020204" charset="-122"/>
              <a:sym typeface="+mn-ea"/>
            </a:endParaRPr>
          </a:p>
          <a:p>
            <a:pPr marL="342900" indent="-342900" eaLnBrk="1" hangingPunct="1">
              <a:lnSpc>
                <a:spcPct val="200000"/>
              </a:lnSpc>
              <a:spcBef>
                <a:spcPts val="0"/>
              </a:spcBef>
              <a:buFont typeface="+mj-lt"/>
              <a:buAutoNum type="arabicPeriod" startAt="7"/>
            </a:pPr>
            <a:r>
              <a:rPr lang="zh-CN" altLang="en-US" sz="1400" b="1" dirty="0">
                <a:solidFill>
                  <a:srgbClr val="114F95"/>
                </a:solidFill>
                <a:latin typeface="微软雅黑" panose="020B0503020204020204" charset="-122"/>
                <a:ea typeface="微软雅黑" panose="020B0503020204020204" charset="-122"/>
                <a:sym typeface="+mn-ea"/>
              </a:rPr>
              <a:t>计算</a:t>
            </a:r>
            <a:r>
              <a:rPr lang="zh-CN" altLang="en-US" sz="1400" b="1" dirty="0" smtClean="0">
                <a:solidFill>
                  <a:srgbClr val="114F95"/>
                </a:solidFill>
                <a:latin typeface="微软雅黑" panose="020B0503020204020204" charset="-122"/>
                <a:ea typeface="微软雅黑" panose="020B0503020204020204" charset="-122"/>
                <a:sym typeface="+mn-ea"/>
              </a:rPr>
              <a:t>量化</a:t>
            </a:r>
            <a:r>
              <a:rPr lang="zh-CN" altLang="en-US" sz="1400" b="1" dirty="0">
                <a:solidFill>
                  <a:srgbClr val="114F95"/>
                </a:solidFill>
                <a:latin typeface="微软雅黑" panose="020B0503020204020204" charset="-122"/>
                <a:ea typeface="微软雅黑" panose="020B0503020204020204" charset="-122"/>
                <a:sym typeface="+mn-ea"/>
              </a:rPr>
              <a:t>评价数据；</a:t>
            </a:r>
            <a:endParaRPr lang="en-US" altLang="zh-CN" sz="1400" b="1" dirty="0">
              <a:solidFill>
                <a:srgbClr val="114F95"/>
              </a:solidFill>
              <a:latin typeface="微软雅黑" panose="020B0503020204020204" charset="-122"/>
              <a:ea typeface="微软雅黑" panose="020B0503020204020204" charset="-122"/>
              <a:sym typeface="+mn-ea"/>
            </a:endParaRPr>
          </a:p>
          <a:p>
            <a:pPr marL="342900" lvl="0" indent="-342900" eaLnBrk="1" hangingPunct="1">
              <a:lnSpc>
                <a:spcPct val="200000"/>
              </a:lnSpc>
              <a:spcBef>
                <a:spcPts val="0"/>
              </a:spcBef>
              <a:buFont typeface="+mj-lt"/>
              <a:buAutoNum type="arabicPeriod" startAt="7"/>
            </a:pPr>
            <a:r>
              <a:rPr lang="zh-CN" altLang="en-US" sz="1400" b="1" dirty="0" smtClean="0">
                <a:solidFill>
                  <a:srgbClr val="114F95"/>
                </a:solidFill>
                <a:latin typeface="微软雅黑" panose="020B0503020204020204" charset="-122"/>
                <a:ea typeface="微软雅黑" panose="020B0503020204020204" charset="-122"/>
                <a:sym typeface="+mn-ea"/>
              </a:rPr>
              <a:t>编写</a:t>
            </a:r>
            <a:r>
              <a:rPr lang="zh-CN" altLang="en-US" sz="1400" b="1" dirty="0">
                <a:solidFill>
                  <a:srgbClr val="114F95"/>
                </a:solidFill>
                <a:latin typeface="微软雅黑" panose="020B0503020204020204" charset="-122"/>
                <a:ea typeface="微软雅黑" panose="020B0503020204020204" charset="-122"/>
                <a:sym typeface="+mn-ea"/>
              </a:rPr>
              <a:t>上报文档并提交。</a:t>
            </a:r>
            <a:endParaRPr lang="zh-CN" altLang="en-US" sz="1400" b="1" dirty="0">
              <a:solidFill>
                <a:srgbClr val="114F95"/>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rPr>
              <a:t>（四）填报说明与分析</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5324475" y="319207"/>
            <a:ext cx="3740150" cy="369332"/>
          </a:xfrm>
        </p:spPr>
        <p:txBody>
          <a:bodyPr/>
          <a:lstStyle/>
          <a:p>
            <a:pPr algn="ctr"/>
            <a:r>
              <a:rPr lang="zh-CN" altLang="en-US" b="1" dirty="0">
                <a:latin typeface="方正小标宋_GBK" panose="02000000000000000000" charset="-122"/>
                <a:ea typeface="方正小标宋_GBK" panose="02000000000000000000" charset="-122"/>
                <a:sym typeface="+mn-ea"/>
              </a:rPr>
              <a:t>编报要求</a:t>
            </a:r>
            <a:endParaRPr lang="zh-CN" altLang="en-US"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aphicFrame>
        <p:nvGraphicFramePr>
          <p:cNvPr id="7" name="内容占位符 11"/>
          <p:cNvGraphicFramePr/>
          <p:nvPr/>
        </p:nvGraphicFramePr>
        <p:xfrm>
          <a:off x="590550" y="933450"/>
          <a:ext cx="7486649" cy="39052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89547" y="315942"/>
            <a:ext cx="3587115" cy="398780"/>
          </a:xfrm>
        </p:spPr>
        <p:txBody>
          <a:bodyPr/>
          <a:lstStyle/>
          <a:p>
            <a:pPr algn="ctr"/>
            <a:r>
              <a:rPr lang="en-US" altLang="zh-CN" dirty="0">
                <a:solidFill>
                  <a:schemeClr val="tx1"/>
                </a:solidFill>
              </a:rPr>
              <a:t>《</a:t>
            </a:r>
            <a:r>
              <a:rPr lang="zh-CN" altLang="en-US" dirty="0">
                <a:solidFill>
                  <a:schemeClr val="tx1"/>
                </a:solidFill>
              </a:rPr>
              <a:t>部门决算管理办法</a:t>
            </a:r>
            <a:r>
              <a:rPr lang="en-US" altLang="zh-CN" dirty="0">
                <a:solidFill>
                  <a:schemeClr val="tx1"/>
                </a:solidFill>
              </a:rPr>
              <a:t>》</a:t>
            </a:r>
            <a:endParaRPr lang="zh-CN" altLang="en-US" dirty="0">
              <a:solidFill>
                <a:schemeClr val="tx1"/>
              </a:solidFill>
            </a:endParaRPr>
          </a:p>
        </p:txBody>
      </p:sp>
      <p:sp>
        <p:nvSpPr>
          <p:cNvPr id="12297" name="文本框 53"/>
          <p:cNvSpPr txBox="1"/>
          <p:nvPr/>
        </p:nvSpPr>
        <p:spPr>
          <a:xfrm>
            <a:off x="739499" y="1203394"/>
            <a:ext cx="7346882" cy="923330"/>
          </a:xfrm>
          <a:prstGeom prst="rect">
            <a:avLst/>
          </a:prstGeom>
          <a:solidFill>
            <a:schemeClr val="accent1">
              <a:lumMod val="90000"/>
            </a:schemeClr>
          </a:solidFill>
          <a:ln w="9525">
            <a:noFill/>
          </a:ln>
        </p:spPr>
        <p:txBody>
          <a:bodyPr wrap="square" anchor="t" anchorCtr="0">
            <a:spAutoFit/>
          </a:bodyPr>
          <a:lstStyle/>
          <a:p>
            <a:r>
              <a:rPr lang="zh-CN" altLang="en-US" b="1" dirty="0"/>
              <a:t>第十一条    每一预算年度终了，各部门、各单位应当按照本级政府财政部门的工作部署，依法依规编制决算，做到</a:t>
            </a:r>
            <a:r>
              <a:rPr lang="zh-CN" altLang="en-US" b="1" dirty="0">
                <a:solidFill>
                  <a:srgbClr val="FF0000"/>
                </a:solidFill>
              </a:rPr>
              <a:t>收支真实、数额准确、内容完整、报送及时</a:t>
            </a:r>
            <a:r>
              <a:rPr lang="zh-CN" altLang="en-US" b="1" dirty="0"/>
              <a:t>。</a:t>
            </a:r>
            <a:endParaRPr lang="zh-CN" altLang="zh-CN" b="1" dirty="0"/>
          </a:p>
        </p:txBody>
      </p:sp>
      <p:sp>
        <p:nvSpPr>
          <p:cNvPr id="21" name="文本框 20"/>
          <p:cNvSpPr txBox="1"/>
          <p:nvPr/>
        </p:nvSpPr>
        <p:spPr>
          <a:xfrm>
            <a:off x="711078" y="2338116"/>
            <a:ext cx="7353694" cy="1477328"/>
          </a:xfrm>
          <a:prstGeom prst="rect">
            <a:avLst/>
          </a:prstGeom>
          <a:solidFill>
            <a:schemeClr val="accent1">
              <a:lumMod val="90000"/>
            </a:schemeClr>
          </a:solidFill>
        </p:spPr>
        <p:txBody>
          <a:bodyPr wrap="square" rtlCol="0">
            <a:spAutoFit/>
          </a:bodyPr>
          <a:lstStyle/>
          <a:p>
            <a:r>
              <a:rPr lang="zh-CN" altLang="en-US" b="1" dirty="0"/>
              <a:t> 第十三条    各级政府财政部门、各部门、各单位应当按规定</a:t>
            </a:r>
            <a:r>
              <a:rPr lang="zh-CN" altLang="en-US" b="1" dirty="0">
                <a:solidFill>
                  <a:srgbClr val="FF0000"/>
                </a:solidFill>
              </a:rPr>
              <a:t>审核</a:t>
            </a:r>
            <a:r>
              <a:rPr lang="zh-CN" altLang="en-US" b="1" dirty="0"/>
              <a:t>部门决算，主要内容包括： </a:t>
            </a:r>
            <a:endParaRPr lang="zh-CN" altLang="en-US" b="1" dirty="0"/>
          </a:p>
          <a:p>
            <a:r>
              <a:rPr lang="zh-CN" altLang="en-US" b="1" dirty="0"/>
              <a:t>    （一）审核决算</a:t>
            </a:r>
            <a:r>
              <a:rPr lang="zh-CN" altLang="en-US" b="1" dirty="0">
                <a:solidFill>
                  <a:srgbClr val="FF0000"/>
                </a:solidFill>
              </a:rPr>
              <a:t>编制范围</a:t>
            </a:r>
            <a:r>
              <a:rPr lang="zh-CN" altLang="en-US" b="1" dirty="0"/>
              <a:t>是否完整，是否有漏报和重复编报情况。 </a:t>
            </a:r>
            <a:endParaRPr lang="zh-CN" altLang="en-US" b="1" dirty="0"/>
          </a:p>
          <a:p>
            <a:r>
              <a:rPr lang="zh-CN" altLang="en-US" b="1" dirty="0"/>
              <a:t>    （二）审核决算</a:t>
            </a:r>
            <a:r>
              <a:rPr lang="zh-CN" altLang="en-US" b="1" dirty="0">
                <a:solidFill>
                  <a:srgbClr val="FF0000"/>
                </a:solidFill>
              </a:rPr>
              <a:t>报表</a:t>
            </a:r>
            <a:r>
              <a:rPr lang="zh-CN" altLang="en-US" b="1" dirty="0"/>
              <a:t>是否合规、准确、完整。 </a:t>
            </a:r>
            <a:endParaRPr lang="zh-CN" altLang="en-US" b="1" dirty="0"/>
          </a:p>
          <a:p>
            <a:r>
              <a:rPr lang="zh-CN" altLang="en-US" b="1" dirty="0"/>
              <a:t>    （三）审核</a:t>
            </a:r>
            <a:r>
              <a:rPr lang="zh-CN" altLang="en-US" b="1" dirty="0">
                <a:solidFill>
                  <a:srgbClr val="FF0000"/>
                </a:solidFill>
              </a:rPr>
              <a:t>报表说明和决算分析</a:t>
            </a:r>
            <a:r>
              <a:rPr lang="zh-CN" altLang="en-US" b="1" dirty="0"/>
              <a:t>是否符合决算编制规定。 </a:t>
            </a:r>
            <a:endParaRPr lang="zh-CN" altLang="zh-CN" b="1" dirty="0"/>
          </a:p>
        </p:txBody>
      </p:sp>
      <p:sp>
        <p:nvSpPr>
          <p:cNvPr id="22" name="文本框 21"/>
          <p:cNvSpPr txBox="1"/>
          <p:nvPr/>
        </p:nvSpPr>
        <p:spPr>
          <a:xfrm>
            <a:off x="711078" y="4079849"/>
            <a:ext cx="7403724" cy="923330"/>
          </a:xfrm>
          <a:prstGeom prst="rect">
            <a:avLst/>
          </a:prstGeom>
          <a:solidFill>
            <a:schemeClr val="accent1">
              <a:lumMod val="90000"/>
            </a:schemeClr>
          </a:solidFill>
        </p:spPr>
        <p:txBody>
          <a:bodyPr wrap="square" rtlCol="0">
            <a:spAutoFit/>
          </a:bodyPr>
          <a:lstStyle/>
          <a:p>
            <a:r>
              <a:rPr lang="zh-CN" altLang="en-US" b="1" dirty="0"/>
              <a:t> 第十五条    各级政府财政部门、各部门发现决算编制不符合规定，存在漏报、重报、虚报、瞒报、错报等问题的，应当要求有关单位</a:t>
            </a:r>
            <a:r>
              <a:rPr lang="zh-CN" altLang="en-US" b="1" dirty="0">
                <a:solidFill>
                  <a:srgbClr val="FF0000"/>
                </a:solidFill>
              </a:rPr>
              <a:t>限期纠正</a:t>
            </a:r>
            <a:r>
              <a:rPr lang="zh-CN" altLang="en-US" b="1" dirty="0"/>
              <a:t>。</a:t>
            </a:r>
            <a:endParaRPr lang="zh-CN" altLang="zh-CN" b="1" dirty="0"/>
          </a:p>
        </p:txBody>
      </p:sp>
      <p:sp>
        <p:nvSpPr>
          <p:cNvPr id="7" name="文本框 45"/>
          <p:cNvSpPr txBox="1"/>
          <p:nvPr/>
        </p:nvSpPr>
        <p:spPr>
          <a:xfrm>
            <a:off x="247426" y="175939"/>
            <a:ext cx="3828842" cy="461665"/>
          </a:xfrm>
          <a:prstGeom prst="rect">
            <a:avLst/>
          </a:prstGeom>
          <a:noFill/>
        </p:spPr>
        <p:txBody>
          <a:bodyPr wrap="square">
            <a:spAutoFit/>
            <a:scene3d>
              <a:camera prst="orthographicFront"/>
              <a:lightRig rig="threePt" dir="t"/>
            </a:scene3d>
            <a:sp3d contourW="12700"/>
          </a:bodyPr>
          <a:lstStyle/>
          <a:p>
            <a:pPr algn="ctr" fontAlgn="auto">
              <a:spcBef>
                <a:spcPts val="0"/>
              </a:spcBef>
              <a:spcAft>
                <a:spcPts val="0"/>
              </a:spcAft>
              <a:defRPr/>
            </a:pPr>
            <a:r>
              <a:rPr lang="zh-CN" altLang="en-US" sz="2400" b="1" dirty="0">
                <a:solidFill>
                  <a:schemeClr val="tx1">
                    <a:lumMod val="85000"/>
                    <a:lumOff val="15000"/>
                  </a:schemeClr>
                </a:solidFill>
                <a:latin typeface="华文中宋" panose="02010600040101010101" pitchFamily="2" charset="-122"/>
                <a:ea typeface="华文中宋" panose="02010600040101010101" pitchFamily="2" charset="-122"/>
                <a:sym typeface="+mn-ea"/>
              </a:rPr>
              <a:t>（四）相关</a:t>
            </a:r>
            <a:r>
              <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rPr>
              <a:t>法律法规</a:t>
            </a:r>
            <a:endParaRPr kumimoji="0" lang="zh-CN" altLang="en-US" sz="2400" b="1" strike="noStrike" kern="1200" cap="none" spc="0" normalizeH="0" baseline="0" noProof="0" dirty="0">
              <a:solidFill>
                <a:schemeClr val="tx1">
                  <a:lumMod val="85000"/>
                  <a:lumOff val="15000"/>
                </a:schemeClr>
              </a:solidFill>
              <a:latin typeface="华文中宋" panose="02010600040101010101" pitchFamily="2" charset="-122"/>
              <a:ea typeface="华文中宋" panose="02010600040101010101" pitchFamily="2"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advTm="4673">
        <p14:pan dir="u"/>
      </p:transition>
    </mc:Choice>
    <mc:Fallback>
      <p:transition spd="slow" advTm="4673">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6548"/>
            <a:ext cx="4303395" cy="398780"/>
          </a:xfrm>
        </p:spPr>
        <p:txBody>
          <a:bodyPr wrap="square"/>
          <a:lstStyle/>
          <a:p>
            <a:r>
              <a:rPr lang="zh-CN" altLang="en-US" dirty="0">
                <a:cs typeface="经典综艺体简" pitchFamily="49" charset="-122"/>
                <a:sym typeface="+mn-ea"/>
              </a:rPr>
              <a:t>（四）填报说明与分析</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6" name="副标题 5"/>
          <p:cNvSpPr>
            <a:spLocks noGrp="1"/>
          </p:cNvSpPr>
          <p:nvPr>
            <p:ph type="subTitle" idx="1"/>
          </p:nvPr>
        </p:nvSpPr>
        <p:spPr>
          <a:xfrm>
            <a:off x="5353050" y="243007"/>
            <a:ext cx="3740150" cy="369332"/>
          </a:xfrm>
        </p:spPr>
        <p:txBody>
          <a:bodyPr/>
          <a:lstStyle/>
          <a:p>
            <a:pPr algn="ctr"/>
            <a:r>
              <a:rPr lang="zh-CN" altLang="en-US" b="1" dirty="0">
                <a:latin typeface="方正小标宋_GBK" panose="02000000000000000000" charset="-122"/>
                <a:ea typeface="方正小标宋_GBK" panose="02000000000000000000" charset="-122"/>
                <a:sym typeface="+mn-ea"/>
              </a:rPr>
              <a:t>编报要求</a:t>
            </a:r>
            <a:endParaRPr lang="zh-CN" altLang="en-US" b="1" dirty="0">
              <a:latin typeface="方正小标宋_GBK" panose="02000000000000000000" charset="-122"/>
              <a:ea typeface="方正小标宋_GBK" panose="02000000000000000000"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grpSp>
        <p:nvGrpSpPr>
          <p:cNvPr id="2" name="组合 1"/>
          <p:cNvGrpSpPr/>
          <p:nvPr/>
        </p:nvGrpSpPr>
        <p:grpSpPr>
          <a:xfrm>
            <a:off x="276860" y="1418265"/>
            <a:ext cx="1156335" cy="2961640"/>
            <a:chOff x="-78357" y="1484313"/>
            <a:chExt cx="1530391" cy="5777627"/>
          </a:xfrm>
        </p:grpSpPr>
        <p:sp>
          <p:nvSpPr>
            <p:cNvPr id="13" name="矩形 12"/>
            <p:cNvSpPr/>
            <p:nvPr/>
          </p:nvSpPr>
          <p:spPr>
            <a:xfrm>
              <a:off x="-78357" y="1484313"/>
              <a:ext cx="1530391" cy="1080208"/>
            </a:xfrm>
            <a:prstGeom prst="rect">
              <a:avLst/>
            </a:prstGeom>
            <a:solidFill>
              <a:srgbClr val="D9D9D9"/>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报表样式</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矩形 13"/>
            <p:cNvSpPr/>
            <p:nvPr/>
          </p:nvSpPr>
          <p:spPr>
            <a:xfrm>
              <a:off x="-78357" y="3024105"/>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编制说明</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矩形 15"/>
            <p:cNvSpPr/>
            <p:nvPr/>
          </p:nvSpPr>
          <p:spPr>
            <a:xfrm>
              <a:off x="-78357" y="6206507"/>
              <a:ext cx="1530391" cy="1055433"/>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注意事项</a:t>
              </a:r>
              <a:endPar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矩形 19"/>
            <p:cNvSpPr/>
            <p:nvPr/>
          </p:nvSpPr>
          <p:spPr>
            <a:xfrm>
              <a:off x="-78357" y="4563897"/>
              <a:ext cx="1530391" cy="1055433"/>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变动内容</a:t>
              </a:r>
              <a:endParaRPr lang="en-US" altLang="zh-CN" sz="18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94566" name="Rectangle 3"/>
          <p:cNvSpPr txBox="1">
            <a:spLocks noChangeArrowheads="1"/>
          </p:cNvSpPr>
          <p:nvPr/>
        </p:nvSpPr>
        <p:spPr bwMode="auto">
          <a:xfrm>
            <a:off x="1433194" y="1209675"/>
            <a:ext cx="7453631"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lvl="0" indent="-457200" eaLnBrk="1" hangingPunct="1">
              <a:lnSpc>
                <a:spcPct val="250000"/>
              </a:lnSpc>
              <a:spcBef>
                <a:spcPts val="0"/>
              </a:spcBef>
              <a:buFont typeface="+mj-lt"/>
              <a:buAutoNum type="arabicPeriod"/>
            </a:pPr>
            <a:r>
              <a:rPr lang="zh-CN" altLang="en-US" b="1" dirty="0">
                <a:solidFill>
                  <a:srgbClr val="114F95"/>
                </a:solidFill>
                <a:latin typeface="微软雅黑" panose="020B0503020204020204" charset="-122"/>
                <a:ea typeface="微软雅黑" panose="020B0503020204020204" charset="-122"/>
                <a:sym typeface="+mn-ea"/>
              </a:rPr>
              <a:t>填报说明和分析，按通知的</a:t>
            </a:r>
            <a:r>
              <a:rPr lang="zh-CN" altLang="en-US" b="1" dirty="0">
                <a:solidFill>
                  <a:srgbClr val="FF0000"/>
                </a:solidFill>
                <a:latin typeface="微软雅黑" panose="020B0503020204020204" charset="-122"/>
                <a:ea typeface="微软雅黑" panose="020B0503020204020204" charset="-122"/>
                <a:sym typeface="+mn-ea"/>
              </a:rPr>
              <a:t>最新模板</a:t>
            </a:r>
            <a:r>
              <a:rPr lang="zh-CN" altLang="en-US" b="1" dirty="0">
                <a:solidFill>
                  <a:srgbClr val="114F95"/>
                </a:solidFill>
                <a:latin typeface="微软雅黑" panose="020B0503020204020204" charset="-122"/>
                <a:ea typeface="微软雅黑" panose="020B0503020204020204" charset="-122"/>
                <a:sym typeface="+mn-ea"/>
              </a:rPr>
              <a:t>写；</a:t>
            </a:r>
            <a:endParaRPr lang="zh-CN" altLang="en-US" b="1" dirty="0">
              <a:solidFill>
                <a:srgbClr val="114F95"/>
              </a:solidFill>
              <a:latin typeface="微软雅黑" panose="020B0503020204020204" charset="-122"/>
              <a:ea typeface="微软雅黑" panose="020B0503020204020204" charset="-122"/>
              <a:sym typeface="+mn-ea"/>
            </a:endParaRPr>
          </a:p>
          <a:p>
            <a:pPr lvl="0" indent="-457200" eaLnBrk="1" hangingPunct="1">
              <a:lnSpc>
                <a:spcPct val="250000"/>
              </a:lnSpc>
              <a:spcBef>
                <a:spcPts val="0"/>
              </a:spcBef>
              <a:buFont typeface="+mj-lt"/>
              <a:buAutoNum type="arabicPeriod"/>
            </a:pPr>
            <a:r>
              <a:rPr lang="zh-CN" altLang="en-US" b="1" dirty="0">
                <a:solidFill>
                  <a:srgbClr val="114F95"/>
                </a:solidFill>
                <a:latin typeface="微软雅黑" panose="020B0503020204020204" charset="-122"/>
                <a:ea typeface="微软雅黑" panose="020B0503020204020204" charset="-122"/>
                <a:sym typeface="+mn-ea"/>
              </a:rPr>
              <a:t>量化评价应结合单位实际情况进行文字分析；</a:t>
            </a:r>
            <a:endParaRPr lang="zh-CN" altLang="en-US" b="1" dirty="0">
              <a:solidFill>
                <a:srgbClr val="114F95"/>
              </a:solidFill>
              <a:latin typeface="微软雅黑" panose="020B0503020204020204" charset="-122"/>
              <a:ea typeface="微软雅黑" panose="020B0503020204020204" charset="-122"/>
              <a:sym typeface="+mn-ea"/>
            </a:endParaRPr>
          </a:p>
          <a:p>
            <a:pPr lvl="0" indent="-457200" eaLnBrk="1" hangingPunct="1">
              <a:lnSpc>
                <a:spcPct val="250000"/>
              </a:lnSpc>
              <a:spcBef>
                <a:spcPts val="0"/>
              </a:spcBef>
              <a:buFont typeface="+mj-lt"/>
              <a:buAutoNum type="arabicPeriod"/>
            </a:pPr>
            <a:r>
              <a:rPr lang="zh-CN" altLang="en-US" b="1" dirty="0">
                <a:solidFill>
                  <a:srgbClr val="114F95"/>
                </a:solidFill>
                <a:latin typeface="微软雅黑" panose="020B0503020204020204" charset="-122"/>
                <a:ea typeface="微软雅黑" panose="020B0503020204020204" charset="-122"/>
                <a:sym typeface="+mn-ea"/>
              </a:rPr>
              <a:t>上报文档，缺一不可</a:t>
            </a:r>
            <a:r>
              <a:rPr lang="zh-CN" altLang="en-US" b="1" dirty="0" smtClean="0">
                <a:solidFill>
                  <a:srgbClr val="114F95"/>
                </a:solidFill>
                <a:latin typeface="微软雅黑" panose="020B0503020204020204" charset="-122"/>
                <a:ea typeface="微软雅黑" panose="020B0503020204020204" charset="-122"/>
                <a:sym typeface="+mn-ea"/>
              </a:rPr>
              <a:t>。</a:t>
            </a:r>
            <a:endParaRPr lang="zh-CN" altLang="en-US" b="1" dirty="0">
              <a:solidFill>
                <a:srgbClr val="114F95"/>
              </a:solidFill>
              <a:latin typeface="微软雅黑" panose="020B0503020204020204" charset="-122"/>
              <a:ea typeface="微软雅黑" panose="020B0503020204020204" charset="-122"/>
              <a:sym typeface="+mn-ea"/>
            </a:endParaRPr>
          </a:p>
          <a:p>
            <a:pPr lvl="0" indent="-457200" eaLnBrk="1" hangingPunct="1">
              <a:lnSpc>
                <a:spcPct val="250000"/>
              </a:lnSpc>
              <a:spcBef>
                <a:spcPts val="0"/>
              </a:spcBef>
              <a:buFont typeface="+mj-lt"/>
              <a:buAutoNum type="arabicPeriod"/>
            </a:pPr>
            <a:r>
              <a:rPr lang="zh-CN" altLang="en-US" b="1" dirty="0">
                <a:solidFill>
                  <a:srgbClr val="114F95"/>
                </a:solidFill>
                <a:latin typeface="微软雅黑" panose="020B0503020204020204" charset="-122"/>
                <a:ea typeface="微软雅黑" panose="020B0503020204020204" charset="-122"/>
                <a:sym typeface="+mn-ea"/>
              </a:rPr>
              <a:t>结合决算草案审查，将</a:t>
            </a:r>
            <a:r>
              <a:rPr lang="zh-CN" altLang="en-US" b="1" dirty="0">
                <a:solidFill>
                  <a:srgbClr val="FF0000"/>
                </a:solidFill>
                <a:latin typeface="微软雅黑" panose="020B0503020204020204" charset="-122"/>
                <a:ea typeface="微软雅黑" panose="020B0503020204020204" charset="-122"/>
                <a:sym typeface="+mn-ea"/>
              </a:rPr>
              <a:t>重点检查</a:t>
            </a:r>
            <a:r>
              <a:rPr lang="zh-CN" altLang="en-US" b="1" dirty="0">
                <a:solidFill>
                  <a:srgbClr val="114F95"/>
                </a:solidFill>
                <a:latin typeface="微软雅黑" panose="020B0503020204020204" charset="-122"/>
                <a:ea typeface="微软雅黑" panose="020B0503020204020204" charset="-122"/>
                <a:sym typeface="+mn-ea"/>
              </a:rPr>
              <a:t>上报文档内容。</a:t>
            </a:r>
            <a:endParaRPr lang="zh-CN" altLang="en-US" b="1" dirty="0">
              <a:solidFill>
                <a:srgbClr val="114F95"/>
              </a:solidFill>
              <a:latin typeface="微软雅黑" panose="020B0503020204020204" charset="-122"/>
              <a:ea typeface="微软雅黑" panose="020B0503020204020204" charset="-122"/>
              <a:sym typeface="+mn-ea"/>
            </a:endParaRPr>
          </a:p>
          <a:p>
            <a:pPr lvl="0" eaLnBrk="1" hangingPunct="1">
              <a:lnSpc>
                <a:spcPct val="200000"/>
              </a:lnSpc>
              <a:spcBef>
                <a:spcPts val="0"/>
              </a:spcBef>
            </a:pPr>
            <a:r>
              <a:rPr lang="zh-CN" altLang="en-US" sz="1600" dirty="0">
                <a:solidFill>
                  <a:srgbClr val="114F95"/>
                </a:solidFill>
                <a:latin typeface="微软雅黑" panose="020B0503020204020204" charset="-122"/>
                <a:ea typeface="微软雅黑" panose="020B0503020204020204" charset="-122"/>
                <a:sym typeface="+mn-ea"/>
              </a:rPr>
              <a:t>						</a:t>
            </a:r>
            <a:endParaRPr sz="1600" dirty="0">
              <a:solidFill>
                <a:srgbClr val="114F95"/>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1"/>
          <p:cNvSpPr txBox="1"/>
          <p:nvPr/>
        </p:nvSpPr>
        <p:spPr>
          <a:xfrm>
            <a:off x="484188" y="1509713"/>
            <a:ext cx="1311275" cy="714375"/>
          </a:xfrm>
          <a:prstGeom prst="rect">
            <a:avLst/>
          </a:prstGeom>
          <a:noFill/>
          <a:ln w="9525">
            <a:noFill/>
          </a:ln>
        </p:spPr>
        <p:txBody>
          <a:bodyPr anchor="t" anchorCtr="0">
            <a:spAutoFit/>
          </a:bodyPr>
          <a:lstStyle/>
          <a:p>
            <a:pPr>
              <a:buClrTx/>
              <a:buFontTx/>
            </a:pPr>
            <a:r>
              <a:rPr lang="zh-CN" altLang="en-US" sz="4050" b="1" noProof="1">
                <a:solidFill>
                  <a:srgbClr val="3C8C93"/>
                </a:solidFill>
                <a:latin typeface="黑体" panose="02010609060101010101" pitchFamily="49" charset="-122"/>
                <a:ea typeface="黑体" panose="02010609060101010101" pitchFamily="49" charset="-122"/>
                <a:cs typeface="+mn-cs"/>
              </a:rPr>
              <a:t>目录</a:t>
            </a:r>
            <a:endParaRPr lang="zh-CN" altLang="en-US" sz="4050" b="1" noProof="1">
              <a:solidFill>
                <a:srgbClr val="3C8C93"/>
              </a:solidFill>
              <a:latin typeface="黑体" panose="02010609060101010101" pitchFamily="49" charset="-122"/>
              <a:ea typeface="黑体" panose="02010609060101010101" pitchFamily="49" charset="-122"/>
            </a:endParaRPr>
          </a:p>
        </p:txBody>
      </p:sp>
      <p:sp>
        <p:nvSpPr>
          <p:cNvPr id="10242" name="文本框 2"/>
          <p:cNvSpPr txBox="1"/>
          <p:nvPr/>
        </p:nvSpPr>
        <p:spPr>
          <a:xfrm>
            <a:off x="85725" y="2201863"/>
            <a:ext cx="2025650" cy="598805"/>
          </a:xfrm>
          <a:prstGeom prst="rect">
            <a:avLst/>
          </a:prstGeom>
          <a:noFill/>
          <a:ln w="9525">
            <a:noFill/>
          </a:ln>
        </p:spPr>
        <p:txBody>
          <a:bodyPr anchor="t" anchorCtr="0">
            <a:spAutoFit/>
          </a:bodyPr>
          <a:lstStyle/>
          <a:p>
            <a:r>
              <a:rPr lang="en-US" altLang="zh-CN" sz="3300" dirty="0">
                <a:solidFill>
                  <a:srgbClr val="3C8C93"/>
                </a:solidFill>
                <a:latin typeface="Georgia" panose="02040502050405020303" pitchFamily="18" charset="0"/>
                <a:ea typeface="Adobe Arabic"/>
              </a:rPr>
              <a:t>contents</a:t>
            </a:r>
            <a:endParaRPr lang="zh-CN" altLang="en-US" sz="3300" dirty="0">
              <a:solidFill>
                <a:srgbClr val="3C8C93"/>
              </a:solidFill>
              <a:latin typeface="Georgia" panose="02040502050405020303" pitchFamily="18" charset="0"/>
              <a:ea typeface="Adobe Arabic"/>
            </a:endParaRPr>
          </a:p>
        </p:txBody>
      </p:sp>
      <p:sp>
        <p:nvSpPr>
          <p:cNvPr id="10244" name="文本框 43"/>
          <p:cNvSpPr txBox="1"/>
          <p:nvPr/>
        </p:nvSpPr>
        <p:spPr>
          <a:xfrm>
            <a:off x="2097088" y="1279525"/>
            <a:ext cx="6596062" cy="460375"/>
          </a:xfrm>
          <a:prstGeom prst="rect">
            <a:avLst/>
          </a:prstGeom>
          <a:noFill/>
          <a:ln w="9525">
            <a:noFill/>
          </a:ln>
        </p:spPr>
        <p:txBody>
          <a:bodyPr wrap="square" anchor="t" anchorCtr="0">
            <a:spAutoFit/>
          </a:bodyPr>
          <a:lstStyle/>
          <a:p>
            <a:pPr>
              <a:buClrTx/>
              <a:buFontTx/>
            </a:pPr>
            <a:r>
              <a:rPr lang="zh-CN" altLang="en-US" sz="2400" dirty="0">
                <a:latin typeface="方正小标宋简体" panose="02010601030101010101" pitchFamily="65" charset="-122"/>
                <a:ea typeface="方正小标宋简体" panose="02010601030101010101" pitchFamily="65" charset="-122"/>
              </a:rPr>
              <a:t>一、部门决算工作概述</a:t>
            </a:r>
            <a:endParaRPr lang="zh-CN" altLang="en-US" sz="2400" dirty="0">
              <a:latin typeface="方正小标宋简体" panose="02010601030101010101" pitchFamily="65" charset="-122"/>
              <a:ea typeface="方正小标宋简体" panose="02010601030101010101" pitchFamily="65" charset="-122"/>
            </a:endParaRPr>
          </a:p>
        </p:txBody>
      </p:sp>
      <p:cxnSp>
        <p:nvCxnSpPr>
          <p:cNvPr id="7" name="直接连接符 6"/>
          <p:cNvCxnSpPr/>
          <p:nvPr/>
        </p:nvCxnSpPr>
        <p:spPr>
          <a:xfrm flipV="1">
            <a:off x="83185" y="2202180"/>
            <a:ext cx="2028825" cy="1714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97088" y="1108649"/>
            <a:ext cx="583723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097088" y="2011783"/>
            <a:ext cx="583723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112010" y="3015924"/>
            <a:ext cx="583723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252" name="文本框 43"/>
          <p:cNvSpPr txBox="1"/>
          <p:nvPr/>
        </p:nvSpPr>
        <p:spPr>
          <a:xfrm>
            <a:off x="2089104" y="2283666"/>
            <a:ext cx="6596062" cy="460375"/>
          </a:xfrm>
          <a:prstGeom prst="rect">
            <a:avLst/>
          </a:prstGeom>
          <a:noFill/>
          <a:ln w="9525">
            <a:noFill/>
          </a:ln>
        </p:spPr>
        <p:txBody>
          <a:bodyPr wrap="square" anchor="t" anchorCtr="0">
            <a:spAutoFit/>
          </a:bodyPr>
          <a:lstStyle/>
          <a:p>
            <a:pPr>
              <a:buClrTx/>
              <a:buFontTx/>
            </a:pPr>
            <a:r>
              <a:rPr lang="zh-CN" altLang="en-US" sz="2400" dirty="0">
                <a:latin typeface="方正小标宋简体" panose="02010601030101010101" pitchFamily="65" charset="-122"/>
                <a:ea typeface="方正小标宋简体" panose="02010601030101010101" pitchFamily="65" charset="-122"/>
              </a:rPr>
              <a:t>二、</a:t>
            </a:r>
            <a:r>
              <a:rPr lang="en-US" altLang="zh-CN" sz="2400" dirty="0">
                <a:latin typeface="方正小标宋简体" panose="02010601030101010101" pitchFamily="65" charset="-122"/>
                <a:ea typeface="方正小标宋简体" panose="02010601030101010101" pitchFamily="65" charset="-122"/>
              </a:rPr>
              <a:t>2023</a:t>
            </a:r>
            <a:r>
              <a:rPr lang="zh-CN" altLang="en-US" sz="2400" dirty="0">
                <a:latin typeface="方正小标宋简体" panose="02010601030101010101" pitchFamily="65" charset="-122"/>
                <a:ea typeface="方正小标宋简体" panose="02010601030101010101" pitchFamily="65" charset="-122"/>
              </a:rPr>
              <a:t>年度部门决算编报要求</a:t>
            </a:r>
            <a:endParaRPr lang="zh-CN" altLang="en-US" sz="2400" dirty="0">
              <a:latin typeface="方正小标宋简体" panose="02010601030101010101" pitchFamily="65" charset="-122"/>
              <a:ea typeface="方正小标宋简体" panose="02010601030101010101" pitchFamily="65" charset="-122"/>
            </a:endParaRPr>
          </a:p>
        </p:txBody>
      </p:sp>
      <p:sp>
        <p:nvSpPr>
          <p:cNvPr id="13" name="文本框 43"/>
          <p:cNvSpPr txBox="1"/>
          <p:nvPr/>
        </p:nvSpPr>
        <p:spPr>
          <a:xfrm>
            <a:off x="2076889" y="3287808"/>
            <a:ext cx="6608275" cy="460375"/>
          </a:xfrm>
          <a:prstGeom prst="rect">
            <a:avLst/>
          </a:prstGeom>
          <a:noFill/>
          <a:ln w="9525">
            <a:noFill/>
          </a:ln>
        </p:spPr>
        <p:txBody>
          <a:bodyPr wrap="square" anchor="t" anchorCtr="0">
            <a:spAutoFit/>
          </a:bodyPr>
          <a:lstStyle/>
          <a:p>
            <a:pPr>
              <a:buClrTx/>
              <a:buFontTx/>
            </a:pPr>
            <a:r>
              <a:rPr lang="zh-CN" altLang="en-US" sz="2400" b="1" dirty="0">
                <a:solidFill>
                  <a:srgbClr val="FF0000"/>
                </a:solidFill>
                <a:latin typeface="方正小标宋简体" panose="02010601030101010101" pitchFamily="65" charset="-122"/>
                <a:ea typeface="方正小标宋简体" panose="02010601030101010101" pitchFamily="65" charset="-122"/>
              </a:rPr>
              <a:t>三、部门决算准备工作</a:t>
            </a:r>
            <a:endParaRPr lang="zh-CN" altLang="en-US" sz="2400" b="1" dirty="0">
              <a:solidFill>
                <a:srgbClr val="FF0000"/>
              </a:solidFill>
              <a:latin typeface="方正小标宋简体" panose="02010601030101010101" pitchFamily="65" charset="-122"/>
              <a:ea typeface="方正小标宋简体" panose="02010601030101010101" pitchFamily="65" charset="-122"/>
            </a:endParaRPr>
          </a:p>
        </p:txBody>
      </p:sp>
      <p:cxnSp>
        <p:nvCxnSpPr>
          <p:cNvPr id="14" name="直接连接符 13"/>
          <p:cNvCxnSpPr/>
          <p:nvPr/>
        </p:nvCxnSpPr>
        <p:spPr>
          <a:xfrm>
            <a:off x="2112010" y="3748183"/>
            <a:ext cx="584804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advTm="13539">
        <p14:pan dir="u"/>
      </p:transition>
    </mc:Choice>
    <mc:Fallback>
      <p:transition spd="slow" advTm="13539">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875" y="315883"/>
            <a:ext cx="4303395" cy="400110"/>
          </a:xfrm>
        </p:spPr>
        <p:txBody>
          <a:bodyPr wrap="square"/>
          <a:lstStyle/>
          <a:p>
            <a:r>
              <a:rPr lang="zh-CN" altLang="en-US" sz="2000" b="1" noProof="0" dirty="0" smtClean="0">
                <a:solidFill>
                  <a:schemeClr val="bg1"/>
                </a:solidFill>
                <a:latin typeface="华文中宋" panose="02010600040101010101" pitchFamily="2" charset="-122"/>
                <a:ea typeface="华文中宋" panose="02010600040101010101" pitchFamily="2" charset="-122"/>
                <a:cs typeface="经典综艺体简" pitchFamily="49" charset="-122"/>
                <a:sym typeface="+mn-ea"/>
              </a:rPr>
              <a:t>      准备工作</a:t>
            </a:r>
            <a:endParaRPr lang="zh-CN" altLang="en-US" sz="2000" b="1" noProof="0" dirty="0">
              <a:solidFill>
                <a:schemeClr val="bg1"/>
              </a:solidFill>
              <a:latin typeface="华文中宋" panose="02010600040101010101" pitchFamily="2" charset="-122"/>
              <a:ea typeface="华文中宋" panose="02010600040101010101" pitchFamily="2" charset="-122"/>
              <a:cs typeface="经典综艺体简" pitchFamily="49" charset="-122"/>
              <a:sym typeface="+mn-ea"/>
            </a:endParaRPr>
          </a:p>
        </p:txBody>
      </p:sp>
      <p:sp>
        <p:nvSpPr>
          <p:cNvPr id="8704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5AD49BCD-2D18-40AF-B502-BBF997BB253A}" type="slidenum">
              <a:rPr lang="zh-CN" altLang="en-US" sz="900">
                <a:solidFill>
                  <a:srgbClr val="000000"/>
                </a:solidFill>
                <a:latin typeface="微软雅黑" panose="020B0503020204020204" charset="-122"/>
                <a:ea typeface="微软雅黑" panose="020B0503020204020204" charset="-122"/>
              </a:rPr>
            </a:fld>
            <a:endParaRPr lang="zh-CN" altLang="en-US" sz="900">
              <a:solidFill>
                <a:srgbClr val="000000"/>
              </a:solidFill>
              <a:latin typeface="微软雅黑" panose="020B0503020204020204" charset="-122"/>
              <a:ea typeface="微软雅黑" panose="020B0503020204020204" charset="-122"/>
            </a:endParaRPr>
          </a:p>
        </p:txBody>
      </p:sp>
      <p:sp>
        <p:nvSpPr>
          <p:cNvPr id="194566" name="Rectangle 3"/>
          <p:cNvSpPr txBox="1">
            <a:spLocks noChangeArrowheads="1"/>
          </p:cNvSpPr>
          <p:nvPr/>
        </p:nvSpPr>
        <p:spPr bwMode="auto">
          <a:xfrm>
            <a:off x="276225" y="903597"/>
            <a:ext cx="8867775" cy="397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lvl="0" indent="-457200" eaLnBrk="1" hangingPunct="1">
              <a:lnSpc>
                <a:spcPct val="200000"/>
              </a:lnSpc>
              <a:spcBef>
                <a:spcPts val="0"/>
              </a:spcBef>
              <a:buFont typeface="Wingdings" panose="05000000000000000000" pitchFamily="2" charset="2"/>
              <a:buChar char="Ø"/>
            </a:pPr>
            <a:r>
              <a:rPr lang="zh-CN" altLang="en-US" sz="1600" b="1" dirty="0" smtClean="0">
                <a:solidFill>
                  <a:srgbClr val="114F95"/>
                </a:solidFill>
                <a:latin typeface="微软雅黑" panose="020B0503020204020204" charset="-122"/>
                <a:ea typeface="微软雅黑" panose="020B0503020204020204" charset="-122"/>
                <a:sym typeface="+mn-ea"/>
              </a:rPr>
              <a:t>部门决算</a:t>
            </a:r>
            <a:r>
              <a:rPr lang="zh-CN" altLang="en-US" sz="1600" b="1" dirty="0">
                <a:solidFill>
                  <a:srgbClr val="114F95"/>
                </a:solidFill>
                <a:latin typeface="微软雅黑" panose="020B0503020204020204" charset="-122"/>
                <a:ea typeface="微软雅黑" panose="020B0503020204020204" charset="-122"/>
                <a:sym typeface="+mn-ea"/>
              </a:rPr>
              <a:t>准备工作</a:t>
            </a:r>
            <a:r>
              <a:rPr lang="en-US" altLang="zh-CN" sz="1600" b="1" dirty="0">
                <a:solidFill>
                  <a:srgbClr val="114F95"/>
                </a:solidFill>
                <a:latin typeface="微软雅黑" panose="020B0503020204020204" charset="-122"/>
                <a:ea typeface="微软雅黑" panose="020B0503020204020204" charset="-122"/>
                <a:sym typeface="+mn-ea"/>
              </a:rPr>
              <a:t>:</a:t>
            </a:r>
            <a:endParaRPr lang="en-US" altLang="zh-CN" sz="1600" b="1"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altLang="zh-CN" sz="1600" dirty="0" smtClean="0">
                <a:solidFill>
                  <a:srgbClr val="114F95"/>
                </a:solidFill>
                <a:latin typeface="微软雅黑" panose="020B0503020204020204" charset="-122"/>
                <a:ea typeface="微软雅黑" panose="020B0503020204020204" charset="-122"/>
                <a:sym typeface="+mn-ea"/>
              </a:rPr>
              <a:t>1</a:t>
            </a:r>
            <a:r>
              <a:rPr lang="zh-CN" altLang="en-US" sz="1600" dirty="0">
                <a:solidFill>
                  <a:srgbClr val="114F95"/>
                </a:solidFill>
                <a:latin typeface="微软雅黑" panose="020B0503020204020204" charset="-122"/>
                <a:ea typeface="微软雅黑" panose="020B0503020204020204" charset="-122"/>
                <a:sym typeface="+mn-ea"/>
              </a:rPr>
              <a:t>、与一体化系统对账，尤其财政拨款的三公、培训会、会议费；</a:t>
            </a:r>
            <a:r>
              <a:rPr lang="zh-CN" altLang="en-US" sz="1600" dirty="0">
                <a:solidFill>
                  <a:srgbClr val="FF0000"/>
                </a:solidFill>
                <a:latin typeface="微软雅黑" panose="020B0503020204020204" charset="-122"/>
                <a:ea typeface="微软雅黑" panose="020B0503020204020204" charset="-122"/>
                <a:sym typeface="+mn-ea"/>
              </a:rPr>
              <a:t>基本支出</a:t>
            </a:r>
            <a:r>
              <a:rPr lang="zh-CN" altLang="en-US" sz="1600" dirty="0">
                <a:solidFill>
                  <a:srgbClr val="114F95"/>
                </a:solidFill>
                <a:latin typeface="微软雅黑" panose="020B0503020204020204" charset="-122"/>
                <a:ea typeface="微软雅黑" panose="020B0503020204020204" charset="-122"/>
                <a:sym typeface="+mn-ea"/>
              </a:rPr>
              <a:t>的政府经济分类；</a:t>
            </a:r>
            <a:endParaRPr lang="zh-CN" altLang="en-US" sz="1600"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altLang="zh-CN" sz="1600" dirty="0" smtClean="0">
                <a:solidFill>
                  <a:srgbClr val="114F95"/>
                </a:solidFill>
                <a:latin typeface="微软雅黑" panose="020B0503020204020204" charset="-122"/>
                <a:ea typeface="微软雅黑" panose="020B0503020204020204" charset="-122"/>
                <a:sym typeface="+mn-ea"/>
              </a:rPr>
              <a:t>2</a:t>
            </a:r>
            <a:r>
              <a:rPr lang="zh-CN" altLang="en-US" sz="1600" dirty="0">
                <a:solidFill>
                  <a:srgbClr val="114F95"/>
                </a:solidFill>
                <a:latin typeface="微软雅黑" panose="020B0503020204020204" charset="-122"/>
                <a:ea typeface="微软雅黑" panose="020B0503020204020204" charset="-122"/>
                <a:sym typeface="+mn-ea"/>
              </a:rPr>
              <a:t>、完成</a:t>
            </a:r>
            <a:r>
              <a:rPr lang="zh-CN" altLang="en-US" sz="1600" dirty="0">
                <a:solidFill>
                  <a:srgbClr val="FF0000"/>
                </a:solidFill>
                <a:latin typeface="微软雅黑" panose="020B0503020204020204" charset="-122"/>
                <a:ea typeface="微软雅黑" panose="020B0503020204020204" charset="-122"/>
                <a:sym typeface="+mn-ea"/>
              </a:rPr>
              <a:t>财政存量</a:t>
            </a:r>
            <a:r>
              <a:rPr lang="zh-CN" altLang="en-US" sz="1600" dirty="0">
                <a:solidFill>
                  <a:srgbClr val="114F95"/>
                </a:solidFill>
                <a:latin typeface="微软雅黑" panose="020B0503020204020204" charset="-122"/>
                <a:ea typeface="微软雅黑" panose="020B0503020204020204" charset="-122"/>
                <a:sym typeface="+mn-ea"/>
              </a:rPr>
              <a:t>资金缴</a:t>
            </a:r>
            <a:r>
              <a:rPr lang="zh-CN" altLang="en-US" sz="1600" dirty="0" smtClean="0">
                <a:solidFill>
                  <a:srgbClr val="114F95"/>
                </a:solidFill>
                <a:latin typeface="微软雅黑" panose="020B0503020204020204" charset="-122"/>
                <a:ea typeface="微软雅黑" panose="020B0503020204020204" charset="-122"/>
                <a:sym typeface="+mn-ea"/>
              </a:rPr>
              <a:t>库；</a:t>
            </a:r>
            <a:endParaRPr lang="zh-CN" altLang="en-US" sz="1600"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altLang="zh-CN" sz="1600" dirty="0">
                <a:solidFill>
                  <a:srgbClr val="114F95"/>
                </a:solidFill>
                <a:latin typeface="微软雅黑" panose="020B0503020204020204" charset="-122"/>
                <a:ea typeface="微软雅黑" panose="020B0503020204020204" charset="-122"/>
                <a:sym typeface="+mn-ea"/>
              </a:rPr>
              <a:t>3</a:t>
            </a:r>
            <a:r>
              <a:rPr lang="zh-CN" altLang="en-US" sz="1600" dirty="0">
                <a:solidFill>
                  <a:srgbClr val="114F95"/>
                </a:solidFill>
                <a:latin typeface="微软雅黑" panose="020B0503020204020204" charset="-122"/>
                <a:ea typeface="微软雅黑" panose="020B0503020204020204" charset="-122"/>
                <a:sym typeface="+mn-ea"/>
              </a:rPr>
              <a:t>、完成</a:t>
            </a:r>
            <a:r>
              <a:rPr lang="zh-CN" altLang="en-US" sz="1600" dirty="0">
                <a:solidFill>
                  <a:srgbClr val="FF0000"/>
                </a:solidFill>
                <a:latin typeface="微软雅黑" panose="020B0503020204020204" charset="-122"/>
                <a:ea typeface="微软雅黑" panose="020B0503020204020204" charset="-122"/>
                <a:sym typeface="+mn-ea"/>
              </a:rPr>
              <a:t>非税</a:t>
            </a:r>
            <a:r>
              <a:rPr lang="zh-CN" altLang="en-US" sz="1600" dirty="0">
                <a:solidFill>
                  <a:srgbClr val="114F95"/>
                </a:solidFill>
                <a:latin typeface="微软雅黑" panose="020B0503020204020204" charset="-122"/>
                <a:ea typeface="微软雅黑" panose="020B0503020204020204" charset="-122"/>
                <a:sym typeface="+mn-ea"/>
              </a:rPr>
              <a:t>缴库和对账，科目、金额正确（退库和调库）；</a:t>
            </a:r>
            <a:endParaRPr lang="zh-CN" altLang="en-US" sz="1600" dirty="0">
              <a:solidFill>
                <a:srgbClr val="114F95"/>
              </a:solidFill>
              <a:latin typeface="微软雅黑" panose="020B0503020204020204" charset="-122"/>
              <a:ea typeface="微软雅黑" panose="020B0503020204020204" charset="-122"/>
              <a:sym typeface="+mn-ea"/>
            </a:endParaRPr>
          </a:p>
          <a:p>
            <a:pPr lvl="1" eaLnBrk="1" hangingPunct="1">
              <a:lnSpc>
                <a:spcPct val="200000"/>
              </a:lnSpc>
              <a:spcBef>
                <a:spcPts val="0"/>
              </a:spcBef>
            </a:pPr>
            <a:r>
              <a:rPr lang="en-US" altLang="zh-CN" sz="1600" dirty="0">
                <a:solidFill>
                  <a:srgbClr val="114F95"/>
                </a:solidFill>
                <a:latin typeface="微软雅黑" panose="020B0503020204020204" charset="-122"/>
                <a:ea typeface="微软雅黑" panose="020B0503020204020204" charset="-122"/>
                <a:sym typeface="+mn-ea"/>
              </a:rPr>
              <a:t>4</a:t>
            </a:r>
            <a:r>
              <a:rPr lang="zh-CN" altLang="en-US" sz="1600" dirty="0">
                <a:solidFill>
                  <a:srgbClr val="114F95"/>
                </a:solidFill>
                <a:latin typeface="微软雅黑" panose="020B0503020204020204" charset="-122"/>
                <a:ea typeface="微软雅黑" panose="020B0503020204020204" charset="-122"/>
                <a:sym typeface="+mn-ea"/>
              </a:rPr>
              <a:t>、</a:t>
            </a:r>
            <a:r>
              <a:rPr lang="zh-CN" altLang="en-US" sz="1600">
                <a:solidFill>
                  <a:srgbClr val="114F95"/>
                </a:solidFill>
                <a:latin typeface="微软雅黑" panose="020B0503020204020204" charset="-122"/>
                <a:ea typeface="微软雅黑" panose="020B0503020204020204" charset="-122"/>
                <a:sym typeface="+mn-ea"/>
              </a:rPr>
              <a:t>完成</a:t>
            </a:r>
            <a:r>
              <a:rPr lang="zh-CN" altLang="en-US" sz="1600" smtClean="0">
                <a:solidFill>
                  <a:srgbClr val="FF0000"/>
                </a:solidFill>
                <a:latin typeface="微软雅黑" panose="020B0503020204020204" charset="-122"/>
                <a:ea typeface="微软雅黑" panose="020B0503020204020204" charset="-122"/>
                <a:sym typeface="+mn-ea"/>
              </a:rPr>
              <a:t>资产</a:t>
            </a:r>
            <a:r>
              <a:rPr lang="zh-CN" altLang="en-US" sz="1600" smtClean="0">
                <a:solidFill>
                  <a:srgbClr val="114F95"/>
                </a:solidFill>
                <a:latin typeface="微软雅黑" panose="020B0503020204020204" charset="-122"/>
                <a:ea typeface="微软雅黑" panose="020B0503020204020204" charset="-122"/>
                <a:sym typeface="+mn-ea"/>
              </a:rPr>
              <a:t>对</a:t>
            </a:r>
            <a:r>
              <a:rPr lang="zh-CN" altLang="en-US" sz="1600" dirty="0" smtClean="0">
                <a:solidFill>
                  <a:srgbClr val="114F95"/>
                </a:solidFill>
                <a:latin typeface="微软雅黑" panose="020B0503020204020204" charset="-122"/>
                <a:ea typeface="微软雅黑" panose="020B0503020204020204" charset="-122"/>
                <a:sym typeface="+mn-ea"/>
              </a:rPr>
              <a:t>账，确保</a:t>
            </a:r>
            <a:r>
              <a:rPr lang="zh-CN" altLang="en-US" sz="1600" dirty="0">
                <a:solidFill>
                  <a:srgbClr val="114F95"/>
                </a:solidFill>
                <a:latin typeface="微软雅黑" panose="020B0503020204020204" charset="-122"/>
                <a:ea typeface="微软雅黑" panose="020B0503020204020204" charset="-122"/>
                <a:sym typeface="+mn-ea"/>
              </a:rPr>
              <a:t>资产账与财务账一致</a:t>
            </a:r>
            <a:endParaRPr lang="en-US" altLang="zh-CN" sz="1600" dirty="0">
              <a:solidFill>
                <a:srgbClr val="114F95"/>
              </a:solidFill>
              <a:latin typeface="微软雅黑" panose="020B0503020204020204" charset="-122"/>
              <a:ea typeface="微软雅黑" panose="020B0503020204020204" charset="-122"/>
              <a:sym typeface="+mn-ea"/>
            </a:endParaRPr>
          </a:p>
          <a:p>
            <a:pPr lvl="0" indent="-457200" eaLnBrk="1" hangingPunct="1">
              <a:lnSpc>
                <a:spcPct val="200000"/>
              </a:lnSpc>
              <a:spcBef>
                <a:spcPts val="0"/>
              </a:spcBef>
              <a:buFont typeface="Wingdings" panose="05000000000000000000" pitchFamily="2" charset="2"/>
              <a:buChar char="Ø"/>
            </a:pPr>
            <a:r>
              <a:rPr lang="zh-CN" altLang="en-US" sz="1600" b="1" dirty="0">
                <a:solidFill>
                  <a:srgbClr val="114F95"/>
                </a:solidFill>
                <a:latin typeface="微软雅黑" panose="020B0503020204020204" charset="-122"/>
                <a:ea typeface="微软雅黑" panose="020B0503020204020204" charset="-122"/>
                <a:sym typeface="+mn-ea"/>
              </a:rPr>
              <a:t>最终：梳理单位全年账务，确保单位的</a:t>
            </a:r>
            <a:r>
              <a:rPr lang="zh-CN" altLang="en-US" sz="1600" b="1" dirty="0">
                <a:solidFill>
                  <a:srgbClr val="FF0000"/>
                </a:solidFill>
                <a:latin typeface="微软雅黑" panose="020B0503020204020204" charset="-122"/>
                <a:ea typeface="微软雅黑" panose="020B0503020204020204" charset="-122"/>
                <a:sym typeface="+mn-ea"/>
              </a:rPr>
              <a:t>收支真实、数额准确、内容完整、报送及时</a:t>
            </a:r>
            <a:r>
              <a:rPr lang="zh-CN" altLang="en-US" sz="1600" b="1" dirty="0">
                <a:solidFill>
                  <a:srgbClr val="114F95"/>
                </a:solidFill>
                <a:latin typeface="微软雅黑" panose="020B0503020204020204" charset="-122"/>
                <a:ea typeface="微软雅黑" panose="020B0503020204020204" charset="-122"/>
                <a:sym typeface="+mn-ea"/>
              </a:rPr>
              <a:t>！</a:t>
            </a:r>
            <a:endParaRPr lang="zh-CN" altLang="en-US" sz="1600" b="1" dirty="0">
              <a:solidFill>
                <a:srgbClr val="114F95"/>
              </a:solidFill>
              <a:latin typeface="微软雅黑" panose="020B0503020204020204" charset="-122"/>
              <a:ea typeface="微软雅黑" panose="020B0503020204020204" charset="-122"/>
              <a:sym typeface="+mn-ea"/>
            </a:endParaRPr>
          </a:p>
          <a:p>
            <a:pPr lvl="0" eaLnBrk="1" hangingPunct="1">
              <a:lnSpc>
                <a:spcPct val="200000"/>
              </a:lnSpc>
              <a:spcBef>
                <a:spcPts val="0"/>
              </a:spcBef>
            </a:pPr>
            <a:r>
              <a:rPr lang="zh-CN" altLang="en-US" sz="1600" dirty="0">
                <a:solidFill>
                  <a:srgbClr val="114F95"/>
                </a:solidFill>
                <a:latin typeface="微软雅黑" panose="020B0503020204020204" charset="-122"/>
                <a:ea typeface="微软雅黑" panose="020B0503020204020204" charset="-122"/>
                <a:sym typeface="+mn-ea"/>
              </a:rPr>
              <a:t>	</a:t>
            </a:r>
            <a:endParaRPr sz="1600" dirty="0">
              <a:solidFill>
                <a:srgbClr val="114F95"/>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6" name="圆角矩形 5"/>
          <p:cNvSpPr/>
          <p:nvPr/>
        </p:nvSpPr>
        <p:spPr>
          <a:xfrm>
            <a:off x="2220913" y="909638"/>
            <a:ext cx="1568450" cy="3433763"/>
          </a:xfrm>
          <a:prstGeom prst="roundRect">
            <a:avLst/>
          </a:prstGeom>
          <a:solidFill>
            <a:schemeClr val="bg1">
              <a:alpha val="66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950" b="0" i="0" u="none" strike="noStrike" kern="1200" cap="none" spc="0" normalizeH="0" baseline="0" noProof="0" dirty="0">
                <a:ln>
                  <a:noFill/>
                </a:ln>
                <a:solidFill>
                  <a:schemeClr val="accent1">
                    <a:lumMod val="50000"/>
                  </a:schemeClr>
                </a:solidFill>
                <a:effectLst/>
                <a:uLnTx/>
                <a:uFillTx/>
                <a:latin typeface="华文中宋" panose="02010600040101010101" pitchFamily="2" charset="-122"/>
                <a:ea typeface="华文中宋" panose="02010600040101010101" pitchFamily="2" charset="-122"/>
                <a:cs typeface="+mn-cs"/>
              </a:rPr>
              <a:t>谢</a:t>
            </a:r>
            <a:endParaRPr kumimoji="0" lang="en-US" altLang="zh-CN" sz="4950" b="0" i="0" u="none" strike="noStrike" kern="1200" cap="none" spc="0" normalizeH="0" baseline="0" noProof="0" dirty="0">
              <a:ln>
                <a:noFill/>
              </a:ln>
              <a:solidFill>
                <a:schemeClr val="accent1">
                  <a:lumMod val="50000"/>
                </a:schemeClr>
              </a:solidFill>
              <a:effectLst/>
              <a:uLnTx/>
              <a:uFillTx/>
              <a:latin typeface="华文中宋" panose="02010600040101010101" pitchFamily="2" charset="-122"/>
              <a:ea typeface="华文中宋" panose="0201060004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950" b="0" i="0" u="none" strike="noStrike" kern="1200" cap="none" spc="0" normalizeH="0" baseline="0" noProof="0" dirty="0">
                <a:ln>
                  <a:noFill/>
                </a:ln>
                <a:solidFill>
                  <a:schemeClr val="accent1">
                    <a:lumMod val="50000"/>
                  </a:schemeClr>
                </a:solidFill>
                <a:effectLst/>
                <a:uLnTx/>
                <a:uFillTx/>
                <a:latin typeface="华文中宋" panose="02010600040101010101" pitchFamily="2" charset="-122"/>
                <a:ea typeface="华文中宋" panose="02010600040101010101" pitchFamily="2" charset="-122"/>
                <a:cs typeface="+mn-cs"/>
              </a:rPr>
              <a:t>谢</a:t>
            </a:r>
            <a:endParaRPr kumimoji="0" lang="en-US" altLang="zh-CN" sz="4950" b="0" i="0" u="none" strike="noStrike" kern="1200" cap="none" spc="0" normalizeH="0" baseline="0" noProof="0" dirty="0">
              <a:ln>
                <a:noFill/>
              </a:ln>
              <a:solidFill>
                <a:schemeClr val="accent1">
                  <a:lumMod val="50000"/>
                </a:schemeClr>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6746906f-03c1-4efe-9654-42179d4f769e}"/>
  <p:tag name="TABLE_ENDDRAG_ORIGIN_RECT" val="641*212"/>
  <p:tag name="TABLE_ENDDRAG_RECT" val="33*95*641*212"/>
</p:tagLst>
</file>

<file path=ppt/tags/tag2.xml><?xml version="1.0" encoding="utf-8"?>
<p:tagLst xmlns:p="http://schemas.openxmlformats.org/presentationml/2006/main">
  <p:tag name="COMMONDATA" val="eyJoZGlkIjoiZDRjNGUxZTgwY2MzMjZjZTM0ZWQ3NzZiOWQxMGM3OGMifQ=="/>
  <p:tag name="commondata" val="eyJoZGlkIjoiYzIzNjhjZjkxMjg2OGJjOTQ0NThhNzBhOGI4YTVmYWYifQ=="/>
</p:tagLst>
</file>

<file path=ppt/theme/theme1.xml><?xml version="1.0" encoding="utf-8"?>
<a:theme xmlns:a="http://schemas.openxmlformats.org/drawingml/2006/main" name="流光溢彩">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3">
          <a:schemeClr val="accent4"/>
        </a:lnRef>
        <a:fillRef idx="0">
          <a:schemeClr val="accent4"/>
        </a:fillRef>
        <a:effectRef idx="2">
          <a:schemeClr val="accent4"/>
        </a:effectRef>
        <a:fontRef idx="minor">
          <a:schemeClr val="tx1"/>
        </a:fontRef>
      </a:style>
    </a:lnDef>
  </a:objectDefaults>
  <a:extraClrSchemeLst>
    <a:extraClrScheme>
      <a:clrScheme name="流光溢彩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流光溢彩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流光溢彩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流光溢彩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流光溢彩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流光溢彩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流光溢彩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流光溢彩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流光溢彩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流光溢彩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流光溢彩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流光溢彩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15084</Words>
  <Application>WPS 演示</Application>
  <PresentationFormat>全屏显示(16:9)</PresentationFormat>
  <Paragraphs>1656</Paragraphs>
  <Slides>93</Slides>
  <Notes>67</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93</vt:i4>
      </vt:variant>
    </vt:vector>
  </HeadingPairs>
  <TitlesOfParts>
    <vt:vector size="121" baseType="lpstr">
      <vt:lpstr>Arial</vt:lpstr>
      <vt:lpstr>宋体</vt:lpstr>
      <vt:lpstr>Wingdings</vt:lpstr>
      <vt:lpstr>DejaVu Sans</vt:lpstr>
      <vt:lpstr>Calibri</vt:lpstr>
      <vt:lpstr>华文中宋</vt:lpstr>
      <vt:lpstr>方正公文小标宋</vt:lpstr>
      <vt:lpstr>Verdana</vt:lpstr>
      <vt:lpstr>Ebrima</vt:lpstr>
      <vt:lpstr>微软雅黑</vt:lpstr>
      <vt:lpstr>等线</vt:lpstr>
      <vt:lpstr>黑体</vt:lpstr>
      <vt:lpstr>Georgia</vt:lpstr>
      <vt:lpstr>Adobe Arabic</vt:lpstr>
      <vt:lpstr>Segoe Print</vt:lpstr>
      <vt:lpstr>方正小标宋简体</vt:lpstr>
      <vt:lpstr>Arial Unicode MS</vt:lpstr>
      <vt:lpstr>经典综艺体简</vt:lpstr>
      <vt:lpstr>Segoe UI Light</vt:lpstr>
      <vt:lpstr>方正小标宋_GBK</vt:lpstr>
      <vt:lpstr>Calibri</vt:lpstr>
      <vt:lpstr>Segoe UI</vt:lpstr>
      <vt:lpstr>Segoe</vt:lpstr>
      <vt:lpstr>Times New Roman</vt:lpstr>
      <vt:lpstr>仿宋_GB2312</vt:lpstr>
      <vt:lpstr>Wingdings</vt:lpstr>
      <vt:lpstr>仿宋</vt:lpstr>
      <vt:lpstr>流光溢彩</vt:lpstr>
      <vt:lpstr>PowerPoint 演示文稿</vt:lpstr>
      <vt:lpstr>PowerPoint 演示文稿</vt:lpstr>
      <vt:lpstr>PowerPoint 演示文稿</vt:lpstr>
      <vt:lpstr>（二）报告体系</vt:lpstr>
      <vt:lpstr>PowerPoint 演示文稿</vt:lpstr>
      <vt:lpstr>《预算法》</vt:lpstr>
      <vt:lpstr>《预算法实施条例》</vt:lpstr>
      <vt:lpstr>《预算法实施条例》</vt:lpstr>
      <vt:lpstr>《部门决算管理办法》</vt:lpstr>
      <vt:lpstr>《部门决算管理办法》</vt:lpstr>
      <vt:lpstr>《部门决算管理办法》</vt:lpstr>
      <vt:lpstr>PowerPoint 演示文稿</vt:lpstr>
      <vt:lpstr>（一）编报方式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（三）决算报表</vt:lpstr>
      <vt:lpstr>（三）决算报表</vt:lpstr>
      <vt:lpstr>（三）2023年度部门决算编报要求</vt:lpstr>
      <vt:lpstr>（三）决算报表</vt:lpstr>
      <vt:lpstr>二、2023年度部门决算编报要求</vt:lpstr>
      <vt:lpstr>三、2023年度部门决算编报要求</vt:lpstr>
      <vt:lpstr>（三）决算报表</vt:lpstr>
      <vt:lpstr>（三）决算报表</vt:lpstr>
      <vt:lpstr>（三）决算报表</vt:lpstr>
      <vt:lpstr>（三）决算报表</vt:lpstr>
      <vt:lpstr>（三）决算报表</vt:lpstr>
      <vt:lpstr>（三）决算报表</vt:lpstr>
      <vt:lpstr>（三）决算报表</vt:lpstr>
      <vt:lpstr>（三）决算报表</vt:lpstr>
      <vt:lpstr>（三）决算报表</vt:lpstr>
      <vt:lpstr>PowerPoint 演示文稿</vt:lpstr>
      <vt:lpstr>二、2021年度部门决算编报要求</vt:lpstr>
      <vt:lpstr>（三）决算报表</vt:lpstr>
      <vt:lpstr>二、2021年度部门决算编报要求</vt:lpstr>
      <vt:lpstr>三、2023年度部门决算编报要求</vt:lpstr>
      <vt:lpstr>（三）决算报表</vt:lpstr>
      <vt:lpstr>（三）决算报表</vt:lpstr>
      <vt:lpstr>（三）决算报表</vt:lpstr>
      <vt:lpstr>（三）决算报表</vt:lpstr>
      <vt:lpstr>（三）决算报表</vt:lpstr>
      <vt:lpstr>（三）决算报表</vt:lpstr>
      <vt:lpstr>（三）决算报表</vt:lpstr>
      <vt:lpstr>（三）决算报表</vt:lpstr>
      <vt:lpstr>（三）决算报表</vt:lpstr>
      <vt:lpstr>（三）决算报表</vt:lpstr>
      <vt:lpstr>（三）决算报表</vt:lpstr>
      <vt:lpstr>（三）决算报表</vt:lpstr>
      <vt:lpstr>（三）决算报表</vt:lpstr>
      <vt:lpstr>三、2023年度部门决算编报要求</vt:lpstr>
      <vt:lpstr>（三）决算报表</vt:lpstr>
      <vt:lpstr>（三）决算报表</vt:lpstr>
      <vt:lpstr>（三）决算报表</vt:lpstr>
      <vt:lpstr>三、2023年度部门决算编报要求</vt:lpstr>
      <vt:lpstr>（三）决算报表</vt:lpstr>
      <vt:lpstr>PowerPoint 演示文稿</vt:lpstr>
      <vt:lpstr>三、2023年度部门决算编报要求</vt:lpstr>
      <vt:lpstr>PowerPoint 演示文稿</vt:lpstr>
      <vt:lpstr>（三）决算报表</vt:lpstr>
      <vt:lpstr>PowerPoint 演示文稿</vt:lpstr>
      <vt:lpstr>（三）决算报表</vt:lpstr>
      <vt:lpstr>PowerPoint 演示文稿</vt:lpstr>
      <vt:lpstr>（三）决算报表</vt:lpstr>
      <vt:lpstr>PowerPoint 演示文稿</vt:lpstr>
      <vt:lpstr>（三）决算报表</vt:lpstr>
      <vt:lpstr>PowerPoint 演示文稿</vt:lpstr>
      <vt:lpstr>（三）决算报表</vt:lpstr>
      <vt:lpstr>（三）决算报表</vt:lpstr>
      <vt:lpstr>（四）填报说明与分析</vt:lpstr>
      <vt:lpstr>（四）填报说明与分析</vt:lpstr>
      <vt:lpstr>PowerPoint 演示文稿</vt:lpstr>
      <vt:lpstr>      准备工作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haoli</dc:creator>
  <cp:lastModifiedBy>000</cp:lastModifiedBy>
  <cp:revision>1559</cp:revision>
  <cp:lastPrinted>2023-11-23T06:25:00Z</cp:lastPrinted>
  <dcterms:created xsi:type="dcterms:W3CDTF">2021-11-16T08:19:00Z</dcterms:created>
  <dcterms:modified xsi:type="dcterms:W3CDTF">2023-12-13T14:50:52Z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116C6792A334498AAB073C5F60DD384D</vt:lpwstr>
  </property>
</Properties>
</file>