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5.xml" ContentType="application/vnd.openxmlformats-officedocument.presentationml.notesSlide+xml"/>
  <Override PartName="/ppt/tags/tag85.xml" ContentType="application/vnd.openxmlformats-officedocument.presentationml.tags+xml"/>
  <Override PartName="/ppt/notesSlides/notesSlide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32.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33.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05.xml" ContentType="application/vnd.openxmlformats-officedocument.presentationml.tags+xml"/>
  <Override PartName="/ppt/notesSlides/notesSlide38.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09.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4"/>
  </p:notesMasterIdLst>
  <p:handoutMasterIdLst>
    <p:handoutMasterId r:id="rId65"/>
  </p:handoutMasterIdLst>
  <p:sldIdLst>
    <p:sldId id="324" r:id="rId2"/>
    <p:sldId id="9138" r:id="rId3"/>
    <p:sldId id="9406" r:id="rId4"/>
    <p:sldId id="9141" r:id="rId5"/>
    <p:sldId id="9470" r:id="rId6"/>
    <p:sldId id="9144" r:id="rId7"/>
    <p:sldId id="9469" r:id="rId8"/>
    <p:sldId id="9193" r:id="rId9"/>
    <p:sldId id="9235" r:id="rId10"/>
    <p:sldId id="3957" r:id="rId11"/>
    <p:sldId id="9527" r:id="rId12"/>
    <p:sldId id="9237" r:id="rId13"/>
    <p:sldId id="9053" r:id="rId14"/>
    <p:sldId id="9279" r:id="rId15"/>
    <p:sldId id="9280" r:id="rId16"/>
    <p:sldId id="9284" r:id="rId17"/>
    <p:sldId id="9281" r:id="rId18"/>
    <p:sldId id="9282" r:id="rId19"/>
    <p:sldId id="9052" r:id="rId20"/>
    <p:sldId id="9316" r:id="rId21"/>
    <p:sldId id="9317" r:id="rId22"/>
    <p:sldId id="9318" r:id="rId23"/>
    <p:sldId id="9350" r:id="rId24"/>
    <p:sldId id="9348" r:id="rId25"/>
    <p:sldId id="9351" r:id="rId26"/>
    <p:sldId id="9352" r:id="rId27"/>
    <p:sldId id="9349" r:id="rId28"/>
    <p:sldId id="9354" r:id="rId29"/>
    <p:sldId id="9356" r:id="rId30"/>
    <p:sldId id="9368" r:id="rId31"/>
    <p:sldId id="9369" r:id="rId32"/>
    <p:sldId id="9370" r:id="rId33"/>
    <p:sldId id="9355" r:id="rId34"/>
    <p:sldId id="9360" r:id="rId35"/>
    <p:sldId id="9362" r:id="rId36"/>
    <p:sldId id="9364" r:id="rId37"/>
    <p:sldId id="9363" r:id="rId38"/>
    <p:sldId id="9365" r:id="rId39"/>
    <p:sldId id="9357" r:id="rId40"/>
    <p:sldId id="9358" r:id="rId41"/>
    <p:sldId id="3958" r:id="rId42"/>
    <p:sldId id="3947" r:id="rId43"/>
    <p:sldId id="271" r:id="rId44"/>
    <p:sldId id="3955" r:id="rId45"/>
    <p:sldId id="607" r:id="rId46"/>
    <p:sldId id="3948" r:id="rId47"/>
    <p:sldId id="3952" r:id="rId48"/>
    <p:sldId id="3949" r:id="rId49"/>
    <p:sldId id="9058" r:id="rId50"/>
    <p:sldId id="716" r:id="rId51"/>
    <p:sldId id="738" r:id="rId52"/>
    <p:sldId id="602" r:id="rId53"/>
    <p:sldId id="257" r:id="rId54"/>
    <p:sldId id="260" r:id="rId55"/>
    <p:sldId id="623" r:id="rId56"/>
    <p:sldId id="9059" r:id="rId57"/>
    <p:sldId id="632" r:id="rId58"/>
    <p:sldId id="3954" r:id="rId59"/>
    <p:sldId id="9060" r:id="rId60"/>
    <p:sldId id="756" r:id="rId61"/>
    <p:sldId id="736" r:id="rId62"/>
    <p:sldId id="326" r:id="rId63"/>
  </p:sldIdLst>
  <p:sldSz cx="12192000" cy="6858000"/>
  <p:notesSz cx="6858000" cy="9144000"/>
  <p:custDataLst>
    <p:tags r:id="rId66"/>
  </p:custDataLst>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1" userDrawn="1">
          <p15:clr>
            <a:srgbClr val="A4A3A4"/>
          </p15:clr>
        </p15:guide>
        <p15:guide id="2" pos="476" userDrawn="1">
          <p15:clr>
            <a:srgbClr val="A4A3A4"/>
          </p15:clr>
        </p15:guide>
        <p15:guide id="3" orient="horz" pos="3974" userDrawn="1">
          <p15:clr>
            <a:srgbClr val="A4A3A4"/>
          </p15:clr>
        </p15:guide>
        <p15:guide id="4" pos="7174" userDrawn="1">
          <p15:clr>
            <a:srgbClr val="A4A3A4"/>
          </p15:clr>
        </p15:guide>
        <p15:guide id="5" orient="horz" pos="167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 May" initials="H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422DAB"/>
    <a:srgbClr val="F2F2F2"/>
    <a:srgbClr val="3399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89932" autoAdjust="0"/>
  </p:normalViewPr>
  <p:slideViewPr>
    <p:cSldViewPr snapToGrid="0" showGuides="1">
      <p:cViewPr varScale="1">
        <p:scale>
          <a:sx n="115" d="100"/>
          <a:sy n="115" d="100"/>
        </p:scale>
        <p:origin x="864" y="184"/>
      </p:cViewPr>
      <p:guideLst>
        <p:guide orient="horz" pos="2061"/>
        <p:guide pos="476"/>
        <p:guide orient="horz" pos="3974"/>
        <p:guide pos="7174"/>
        <p:guide orient="horz" pos="1675"/>
      </p:guideLst>
    </p:cSldViewPr>
  </p:slideViewPr>
  <p:outlineViewPr>
    <p:cViewPr>
      <p:scale>
        <a:sx n="33" d="100"/>
        <a:sy n="33" d="100"/>
      </p:scale>
      <p:origin x="0" y="-4886"/>
    </p:cViewPr>
  </p:outlineViewPr>
  <p:notesTextViewPr>
    <p:cViewPr>
      <p:scale>
        <a:sx n="3" d="2"/>
        <a:sy n="3" d="2"/>
      </p:scale>
      <p:origin x="0" y="0"/>
    </p:cViewPr>
  </p:notesTextViewPr>
  <p:sorterViewPr>
    <p:cViewPr>
      <p:scale>
        <a:sx n="110" d="100"/>
        <a:sy n="110" d="100"/>
      </p:scale>
      <p:origin x="0" y="-965"/>
    </p:cViewPr>
  </p:sorterViewPr>
  <p:notesViewPr>
    <p:cSldViewPr snapToGrid="0">
      <p:cViewPr varScale="1">
        <p:scale>
          <a:sx n="83" d="100"/>
          <a:sy n="83" d="100"/>
        </p:scale>
        <p:origin x="391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CN" altLang="en-US">
              <a:latin typeface="Microsoft YaHei UI" panose="020B0503020204020204" pitchFamily="34" charset="-122"/>
              <a:ea typeface="Microsoft YaHei UI"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11BA818-B048-42E8-8EB8-226DFAC01823}" type="datetime1">
              <a:rPr lang="zh-CN" altLang="en-US" smtClean="0">
                <a:latin typeface="Microsoft YaHei UI" panose="020B0503020204020204" pitchFamily="34" charset="-122"/>
                <a:ea typeface="Microsoft YaHei UI" panose="020B0503020204020204" pitchFamily="34" charset="-122"/>
              </a:rPr>
              <a:t>2023/12/28</a:t>
            </a:fld>
            <a:endParaRPr lang="zh-CN" altLang="en-US">
              <a:latin typeface="Microsoft YaHei UI" panose="020B0503020204020204" pitchFamily="34" charset="-122"/>
              <a:ea typeface="Microsoft YaHei UI"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CN" altLang="en-US">
              <a:latin typeface="Microsoft YaHei UI" panose="020B0503020204020204" pitchFamily="34" charset="-122"/>
              <a:ea typeface="Microsoft YaHei UI"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n-US" altLang="zh-CN" smtClean="0">
                <a:latin typeface="Microsoft YaHei UI" panose="020B0503020204020204" pitchFamily="34" charset="-122"/>
                <a:ea typeface="Microsoft YaHei UI" panose="020B0503020204020204" pitchFamily="34" charset="-122"/>
              </a:rPr>
              <a:t>‹#›</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latin typeface="Microsoft YaHei UI" panose="020B0503020204020204" pitchFamily="34" charset="-122"/>
              <a:ea typeface="Microsoft YaHei UI" panose="020B0503020204020204" pitchFamily="34" charset="-122"/>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EB0A449B-75A2-41DF-A003-E44A9EB48B93}" type="datetime1">
              <a:rPr lang="zh-CN" altLang="en-US" noProof="0" smtClean="0"/>
              <a:t>2023/12/28</a:t>
            </a:fld>
            <a:endParaRPr lang="zh-CN" altLang="en-US" noProof="0">
              <a:latin typeface="Microsoft YaHei UI" panose="020B0503020204020204" pitchFamily="34" charset="-122"/>
              <a:ea typeface="Microsoft YaHei UI" panose="020B0503020204020204" pitchFamily="34" charset="-122"/>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latin typeface="Microsoft YaHei UI" panose="020B0503020204020204" pitchFamily="34" charset="-122"/>
              <a:ea typeface="Microsoft YaHei UI" panose="020B0503020204020204" pitchFamily="34" charset="-122"/>
            </a:endParaRPr>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8530193B-564F-4854-8A52-728F3FB19C85}" type="slidenum">
              <a:rPr lang="en-US" altLang="zh-CN" noProof="0" smtClean="0"/>
              <a:t>‹#›</a:t>
            </a:fld>
            <a:endParaRPr lang="zh-CN" altLang="en-US" noProof="0">
              <a:latin typeface="Microsoft YaHei UI" panose="020B0503020204020204" pitchFamily="34" charset="-122"/>
              <a:ea typeface="Microsoft YaHei UI" panose="020B0503020204020204" pitchFamily="34" charset="-122"/>
            </a:endParaRP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r>
              <a:rPr lang="zh-CN" altLang="en-US" dirty="0">
                <a:latin typeface="Microsoft YaHei UI" panose="020B0503020204020204" pitchFamily="34" charset="-122"/>
                <a:ea typeface="Microsoft YaHei UI" panose="020B0503020204020204" pitchFamily="34" charset="-122"/>
              </a:rPr>
              <a:t>内控是啥？大多人理解为财务的一项财务填报？</a:t>
            </a:r>
            <a:endParaRPr lang="en-US" altLang="zh-CN" dirty="0">
              <a:latin typeface="Microsoft YaHei UI" panose="020B0503020204020204" pitchFamily="34" charset="-122"/>
              <a:ea typeface="Microsoft YaHei UI" panose="020B0503020204020204" pitchFamily="34" charset="-122"/>
            </a:endParaRPr>
          </a:p>
          <a:p>
            <a:pPr rtl="0"/>
            <a:r>
              <a:rPr lang="zh-CN" altLang="en-US" dirty="0">
                <a:latin typeface="Microsoft YaHei UI" panose="020B0503020204020204" pitchFamily="34" charset="-122"/>
                <a:ea typeface="Microsoft YaHei UI" panose="020B0503020204020204" pitchFamily="34" charset="-122"/>
              </a:rPr>
              <a:t> 不理解，我们都是执行的国家和财政局的文件，为什么还要我们自己做内控？   </a:t>
            </a:r>
            <a:endParaRPr lang="en-US" altLang="zh-CN" dirty="0">
              <a:latin typeface="Microsoft YaHei UI" panose="020B0503020204020204" pitchFamily="34" charset="-122"/>
              <a:ea typeface="Microsoft YaHei UI" panose="020B0503020204020204" pitchFamily="34" charset="-122"/>
            </a:endParaRPr>
          </a:p>
          <a:p>
            <a:pPr rtl="0"/>
            <a:r>
              <a:rPr lang="zh-CN" altLang="en-US" dirty="0">
                <a:latin typeface="Microsoft YaHei UI" panose="020B0503020204020204" pitchFamily="34" charset="-122"/>
                <a:ea typeface="Microsoft YaHei UI" panose="020B0503020204020204" pitchFamily="34" charset="-122"/>
              </a:rPr>
              <a:t>能不能财政做一套通用的模板，我们大家用？</a:t>
            </a:r>
            <a:endParaRPr lang="en-US" altLang="zh-CN" dirty="0">
              <a:latin typeface="Microsoft YaHei UI" panose="020B0503020204020204" pitchFamily="34" charset="-122"/>
              <a:ea typeface="Microsoft YaHei UI" panose="020B0503020204020204" pitchFamily="34" charset="-122"/>
            </a:endParaRPr>
          </a:p>
          <a:p>
            <a:pPr rtl="0"/>
            <a:r>
              <a:rPr lang="zh-CN" altLang="en-US" dirty="0">
                <a:latin typeface="Microsoft YaHei UI" panose="020B0503020204020204" pitchFamily="34" charset="-122"/>
                <a:ea typeface="Microsoft YaHei UI" panose="020B0503020204020204" pitchFamily="34" charset="-122"/>
              </a:rPr>
              <a:t>  </a:t>
            </a:r>
            <a:r>
              <a:rPr lang="en-US" altLang="zh-CN" sz="1200" b="1" dirty="0">
                <a:solidFill>
                  <a:srgbClr val="C00000"/>
                </a:solidFill>
                <a:latin typeface="Microsoft YaHei UI" panose="020B0503020204020204" pitchFamily="34" charset="-122"/>
                <a:ea typeface="Microsoft YaHei UI" panose="020B0503020204020204" pitchFamily="34" charset="-122"/>
              </a:rPr>
              <a:t>2012</a:t>
            </a:r>
            <a:r>
              <a:rPr lang="zh-CN" altLang="en-US" sz="1200" b="1" dirty="0">
                <a:solidFill>
                  <a:srgbClr val="C00000"/>
                </a:solidFill>
                <a:latin typeface="Microsoft YaHei UI" panose="020B0503020204020204" pitchFamily="34" charset="-122"/>
                <a:ea typeface="Microsoft YaHei UI" panose="020B0503020204020204" pitchFamily="34" charset="-122"/>
              </a:rPr>
              <a:t>年财政部提出内控规范的指引通知，   到</a:t>
            </a:r>
            <a:r>
              <a:rPr lang="en-US" altLang="zh-CN" sz="1200" b="1" dirty="0">
                <a:solidFill>
                  <a:srgbClr val="C00000"/>
                </a:solidFill>
                <a:latin typeface="Microsoft YaHei UI" panose="020B0503020204020204" pitchFamily="34" charset="-122"/>
                <a:ea typeface="Microsoft YaHei UI" panose="020B0503020204020204" pitchFamily="34" charset="-122"/>
              </a:rPr>
              <a:t>2015</a:t>
            </a:r>
            <a:r>
              <a:rPr lang="zh-CN" altLang="en-US" sz="1200" b="1" dirty="0">
                <a:solidFill>
                  <a:srgbClr val="C00000"/>
                </a:solidFill>
                <a:latin typeface="Microsoft YaHei UI" panose="020B0503020204020204" pitchFamily="34" charset="-122"/>
                <a:ea typeface="Microsoft YaHei UI" panose="020B0503020204020204" pitchFamily="34" charset="-122"/>
              </a:rPr>
              <a:t>年提出全面推进行政事业单位内部控制建设的指导意见   </a:t>
            </a:r>
            <a:r>
              <a:rPr lang="en-US" altLang="zh-CN" sz="1200" b="1" dirty="0">
                <a:solidFill>
                  <a:srgbClr val="C00000"/>
                </a:solidFill>
                <a:latin typeface="Microsoft YaHei UI" panose="020B0503020204020204" pitchFamily="34" charset="-122"/>
                <a:ea typeface="Microsoft YaHei UI" panose="020B0503020204020204" pitchFamily="34" charset="-122"/>
              </a:rPr>
              <a:t>    </a:t>
            </a:r>
            <a:r>
              <a:rPr lang="zh-CN" altLang="en-US" sz="1200" b="1" dirty="0">
                <a:solidFill>
                  <a:srgbClr val="C00000"/>
                </a:solidFill>
                <a:latin typeface="Microsoft YaHei UI" panose="020B0503020204020204" pitchFamily="34" charset="-122"/>
                <a:ea typeface="Microsoft YaHei UI" panose="020B0503020204020204" pitchFamily="34" charset="-122"/>
              </a:rPr>
              <a:t>重庆  </a:t>
            </a:r>
            <a:r>
              <a:rPr lang="en-US" altLang="zh-CN" sz="1200" b="1" dirty="0">
                <a:solidFill>
                  <a:srgbClr val="C00000"/>
                </a:solidFill>
                <a:latin typeface="Microsoft YaHei UI" panose="020B0503020204020204" pitchFamily="34" charset="-122"/>
                <a:ea typeface="Microsoft YaHei UI" panose="020B0503020204020204" pitchFamily="34" charset="-122"/>
              </a:rPr>
              <a:t>2018</a:t>
            </a:r>
            <a:r>
              <a:rPr lang="zh-CN" altLang="en-US" sz="1200" b="1" dirty="0">
                <a:solidFill>
                  <a:srgbClr val="C00000"/>
                </a:solidFill>
                <a:latin typeface="Microsoft YaHei UI" panose="020B0503020204020204" pitchFamily="34" charset="-122"/>
                <a:ea typeface="Microsoft YaHei UI" panose="020B0503020204020204" pitchFamily="34" charset="-122"/>
              </a:rPr>
              <a:t>年全面铺开    历经</a:t>
            </a:r>
            <a:r>
              <a:rPr lang="en-US" altLang="zh-CN" sz="1200" b="1" dirty="0">
                <a:solidFill>
                  <a:srgbClr val="C00000"/>
                </a:solidFill>
                <a:latin typeface="Microsoft YaHei UI" panose="020B0503020204020204" pitchFamily="34" charset="-122"/>
                <a:ea typeface="Microsoft YaHei UI" panose="020B0503020204020204" pitchFamily="34" charset="-122"/>
              </a:rPr>
              <a:t>5</a:t>
            </a:r>
            <a:r>
              <a:rPr lang="zh-CN" altLang="en-US" sz="1200" b="1" dirty="0">
                <a:solidFill>
                  <a:srgbClr val="C00000"/>
                </a:solidFill>
                <a:latin typeface="Microsoft YaHei UI" panose="020B0503020204020204" pitchFamily="34" charset="-122"/>
                <a:ea typeface="Microsoft YaHei UI" panose="020B0503020204020204" pitchFamily="34" charset="-122"/>
              </a:rPr>
              <a:t>年  咱们摸着石头过河，感觉每次被审计都发现问题，感觉内控很没用。</a:t>
            </a:r>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8530193B-564F-4854-8A52-728F3FB19C85}" type="slidenum">
              <a:rPr lang="en-US" altLang="zh-CN" smtClean="0">
                <a:latin typeface="Microsoft YaHei UI" panose="020B0503020204020204" pitchFamily="34" charset="-122"/>
                <a:ea typeface="Microsoft YaHei UI" panose="020B0503020204020204" pitchFamily="34" charset="-122"/>
              </a:rPr>
              <a:t>1</a:t>
            </a:fld>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lnSpc>
                <a:spcPct val="150000"/>
              </a:lnSpc>
            </a:pPr>
            <a:r>
              <a:rPr lang="en-US" altLang="zh-CN" dirty="0">
                <a:latin typeface="微软雅黑" panose="020B0503020204020204" pitchFamily="34" charset="-122"/>
                <a:ea typeface="微软雅黑" panose="020B0503020204020204" pitchFamily="34" charset="-122"/>
                <a:sym typeface="+mn-ea"/>
              </a:rPr>
              <a:t>1</a:t>
            </a:r>
            <a:r>
              <a:rPr lang="zh-CN" altLang="en-US" dirty="0">
                <a:latin typeface="微软雅黑" panose="020B0503020204020204" pitchFamily="34" charset="-122"/>
                <a:ea typeface="微软雅黑" panose="020B0503020204020204" pitchFamily="34" charset="-122"/>
                <a:sym typeface="+mn-ea"/>
              </a:rPr>
              <a:t>、小一点的单位纯粹请中介做、或网上抄、同行借一套应付检查；  两张皮</a:t>
            </a:r>
            <a:endParaRPr lang="en-US" altLang="zh-CN" dirty="0">
              <a:latin typeface="微软雅黑" panose="020B0503020204020204" pitchFamily="34" charset="-122"/>
              <a:ea typeface="微软雅黑" panose="020B0503020204020204" pitchFamily="34" charset="-122"/>
              <a:sym typeface="+mn-ea"/>
            </a:endParaRPr>
          </a:p>
          <a:p>
            <a:pPr algn="l">
              <a:lnSpc>
                <a:spcPct val="150000"/>
              </a:lnSpc>
            </a:pPr>
            <a:r>
              <a:rPr lang="en-US" altLang="zh-CN" dirty="0">
                <a:latin typeface="微软雅黑" panose="020B0503020204020204" pitchFamily="34" charset="-122"/>
                <a:ea typeface="微软雅黑" panose="020B0503020204020204" pitchFamily="34" charset="-122"/>
                <a:sym typeface="+mn-ea"/>
              </a:rPr>
              <a:t>2</a:t>
            </a:r>
            <a:r>
              <a:rPr lang="zh-CN" altLang="en-US" dirty="0">
                <a:latin typeface="微软雅黑" panose="020B0503020204020204" pitchFamily="34" charset="-122"/>
                <a:ea typeface="微软雅黑" panose="020B0503020204020204" pitchFamily="34" charset="-122"/>
                <a:sym typeface="+mn-ea"/>
              </a:rPr>
              <a:t>、大一点的单位自己有一些管理办法，但是不全面，为了应付检查又做了一套；  三张皮、多张皮</a:t>
            </a:r>
            <a:endParaRPr lang="en-US" altLang="zh-CN" dirty="0">
              <a:latin typeface="微软雅黑" panose="020B0503020204020204" pitchFamily="34" charset="-122"/>
              <a:ea typeface="微软雅黑" panose="020B0503020204020204" pitchFamily="34" charset="-122"/>
              <a:sym typeface="+mn-ea"/>
            </a:endParaRPr>
          </a:p>
          <a:p>
            <a:pPr indent="357505" algn="l"/>
            <a:r>
              <a:rPr lang="zh-CN" altLang="en-US" dirty="0">
                <a:latin typeface="微软雅黑" panose="020B0503020204020204" pitchFamily="34" charset="-122"/>
                <a:ea typeface="微软雅黑" panose="020B0503020204020204" pitchFamily="34" charset="-122"/>
                <a:sym typeface="+mn-ea"/>
              </a:rPr>
              <a:t>出现这个原因就是因为应付的东西一般都是财务人员自己堆出来，业务部门的根本没有参与，所以不会执行，由于很多工作</a:t>
            </a:r>
            <a:r>
              <a:rPr lang="zh-CN" altLang="en-US" sz="1200" b="1" dirty="0">
                <a:latin typeface="仿宋" panose="02010609060101010101" charset="-122"/>
                <a:ea typeface="仿宋" panose="02010609060101010101" charset="-122"/>
              </a:rPr>
              <a:t>不同岗位对</a:t>
            </a:r>
            <a:r>
              <a:rPr lang="en-US" altLang="zh-CN" sz="1200" b="1" dirty="0">
                <a:latin typeface="仿宋" panose="02010609060101010101" charset="-122"/>
                <a:ea typeface="仿宋" panose="02010609060101010101" charset="-122"/>
              </a:rPr>
              <a:t>1</a:t>
            </a:r>
            <a:r>
              <a:rPr lang="zh-CN" altLang="en-US" sz="1200" b="1" dirty="0">
                <a:latin typeface="仿宋" panose="02010609060101010101" charset="-122"/>
                <a:ea typeface="仿宋" panose="02010609060101010101" charset="-122"/>
              </a:rPr>
              <a:t>项事情的具体细节的看法不一致，在</a:t>
            </a:r>
            <a:r>
              <a:rPr lang="zh-CN" altLang="en-US" sz="1200" dirty="0">
                <a:latin typeface="仿宋" panose="02010609060101010101" charset="-122"/>
                <a:ea typeface="仿宋" panose="02010609060101010101" charset="-122"/>
              </a:rPr>
              <a:t>履职过程中耗费大量精力，反复商量、讨论、啥事都是一事一议，效率其实无形中变低。</a:t>
            </a:r>
            <a:endParaRPr lang="en-US" altLang="zh-CN" sz="1200" dirty="0">
              <a:latin typeface="仿宋" panose="02010609060101010101" charset="-122"/>
              <a:ea typeface="仿宋" panose="02010609060101010101" charset="-122"/>
            </a:endParaRPr>
          </a:p>
          <a:p>
            <a:pPr algn="l">
              <a:lnSpc>
                <a:spcPct val="150000"/>
              </a:lnSpc>
            </a:pPr>
            <a:endParaRPr lang="zh-CN" altLang="en-US" dirty="0">
              <a:latin typeface="微软雅黑" panose="020B0503020204020204" pitchFamily="34" charset="-122"/>
              <a:ea typeface="微软雅黑" panose="020B0503020204020204" pitchFamily="34" charset="-122"/>
              <a:sym typeface="+mn-ea"/>
            </a:endParaRPr>
          </a:p>
        </p:txBody>
      </p:sp>
      <p:sp>
        <p:nvSpPr>
          <p:cNvPr id="4" name="灯片编号占位符 3"/>
          <p:cNvSpPr>
            <a:spLocks noGrp="1"/>
          </p:cNvSpPr>
          <p:nvPr>
            <p:ph type="sldNum" sz="quarter" idx="5"/>
          </p:nvPr>
        </p:nvSpPr>
        <p:spPr/>
        <p:txBody>
          <a:bodyPr/>
          <a:lstStyle/>
          <a:p>
            <a:fld id="{DE403792-80AE-42B4-B403-9EE75599D3A6}"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r>
              <a:rPr lang="zh-CN" altLang="en-US" dirty="0">
                <a:latin typeface="Microsoft YaHei UI" panose="020B0503020204020204" pitchFamily="34" charset="-122"/>
                <a:ea typeface="Microsoft YaHei UI" panose="020B0503020204020204" pitchFamily="34" charset="-122"/>
              </a:rPr>
              <a:t>说了这么多，内控不是高大尚，也不是深不可触，通谷的说内控就干两件事：捋流程、定岗责</a:t>
            </a:r>
            <a:r>
              <a:rPr lang="en-US" altLang="zh-CN" dirty="0">
                <a:latin typeface="Microsoft YaHei UI" panose="020B0503020204020204" pitchFamily="34" charset="-122"/>
                <a:ea typeface="Microsoft YaHei UI" panose="020B0503020204020204" pitchFamily="34" charset="-122"/>
              </a:rPr>
              <a:t>——</a:t>
            </a:r>
            <a:r>
              <a:rPr lang="zh-CN" altLang="en-US" dirty="0">
                <a:latin typeface="Microsoft YaHei UI" panose="020B0503020204020204" pitchFamily="34" charset="-122"/>
                <a:ea typeface="Microsoft YaHei UI" panose="020B0503020204020204" pitchFamily="34" charset="-122"/>
              </a:rPr>
              <a:t> 流程管事   岗责管人</a:t>
            </a:r>
            <a:endParaRPr lang="en-US" altLang="zh-CN" dirty="0">
              <a:latin typeface="Microsoft YaHei UI" panose="020B0503020204020204" pitchFamily="34" charset="-122"/>
              <a:ea typeface="Microsoft YaHei UI" panose="020B0503020204020204" pitchFamily="34" charset="-122"/>
            </a:endParaRPr>
          </a:p>
          <a:p>
            <a:pPr rtl="0"/>
            <a:r>
              <a:rPr lang="zh-CN" altLang="en-US" dirty="0">
                <a:latin typeface="Microsoft YaHei UI" panose="020B0503020204020204" pitchFamily="34" charset="-122"/>
                <a:ea typeface="Microsoft YaHei UI" panose="020B0503020204020204" pitchFamily="34" charset="-122"/>
              </a:rPr>
              <a:t>捋流程？怎么捋？  我凭什么要这样捋？为何听你的不听我的？    一切依规        捋完流程，我们就开始定岗责</a:t>
            </a:r>
            <a:endParaRPr lang="en-US" altLang="zh-CN" dirty="0">
              <a:latin typeface="Microsoft YaHei UI" panose="020B0503020204020204" pitchFamily="34" charset="-122"/>
              <a:ea typeface="Microsoft YaHei UI" panose="020B0503020204020204" pitchFamily="34" charset="-122"/>
            </a:endParaRPr>
          </a:p>
        </p:txBody>
      </p:sp>
      <p:sp>
        <p:nvSpPr>
          <p:cNvPr id="4" name="灯片编号占位符 3"/>
          <p:cNvSpPr>
            <a:spLocks noGrp="1"/>
          </p:cNvSpPr>
          <p:nvPr>
            <p:ph type="sldNum" sz="quarter" idx="5"/>
          </p:nvPr>
        </p:nvSpPr>
        <p:spPr/>
        <p:txBody>
          <a:bodyPr rtlCol="0"/>
          <a:lstStyle/>
          <a:p>
            <a:pPr rtl="0"/>
            <a:fld id="{8530193B-564F-4854-8A52-728F3FB19C85}" type="slidenum">
              <a:rPr lang="en-US" altLang="zh-CN" smtClean="0">
                <a:latin typeface="Microsoft YaHei UI" panose="020B0503020204020204" pitchFamily="34" charset="-122"/>
                <a:ea typeface="Microsoft YaHei UI" panose="020B0503020204020204" pitchFamily="34" charset="-122"/>
              </a:rPr>
              <a:t>16</a:t>
            </a:fld>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eaLnBrk="1" hangingPunct="1"/>
            <a:r>
              <a:rPr lang="zh-CN" altLang="en-US" dirty="0">
                <a:latin typeface="微软雅黑" panose="020B0503020204020204" pitchFamily="34" charset="-122"/>
                <a:ea typeface="微软雅黑" panose="020B0503020204020204" pitchFamily="34" charset="-122"/>
                <a:sym typeface="+mn-ea"/>
              </a:rPr>
              <a:t>这类单位算内控建得比较好的，请中介协助，单位自身也重视，参与度极高，</a:t>
            </a:r>
            <a:r>
              <a:rPr lang="zh-CN" altLang="en-US" sz="1200" dirty="0"/>
              <a:t>取得了阶段性成效。  很多人得做了内控能一劳永逸     但是由于外部政策更新较快加之内部管理要求要生变化，执行虽然调整了，但是内控建设成果逐渐脱离实际。以前没有要求自行采购管理办法，</a:t>
            </a:r>
            <a:r>
              <a:rPr lang="zh-CN" altLang="en-US" dirty="0"/>
              <a:t>政府采购需求调查，需求论证（</a:t>
            </a:r>
            <a:r>
              <a:rPr lang="en-US" altLang="zh-CN" dirty="0"/>
              <a:t>2022</a:t>
            </a:r>
            <a:r>
              <a:rPr lang="zh-CN" altLang="en-US" dirty="0"/>
              <a:t>年 </a:t>
            </a:r>
            <a:r>
              <a:rPr lang="en-US" altLang="zh-CN" dirty="0"/>
              <a:t>4</a:t>
            </a:r>
            <a:r>
              <a:rPr lang="zh-CN" altLang="en-US" dirty="0"/>
              <a:t>号文件 </a:t>
            </a:r>
            <a:r>
              <a:rPr lang="en-US" altLang="zh-CN" dirty="0"/>
              <a:t>1000</a:t>
            </a:r>
            <a:r>
              <a:rPr lang="zh-CN" altLang="en-US" dirty="0"/>
              <a:t>万以上的货物服务，</a:t>
            </a:r>
            <a:r>
              <a:rPr lang="en-US" altLang="zh-CN" dirty="0"/>
              <a:t>3000</a:t>
            </a:r>
            <a:r>
              <a:rPr lang="zh-CN" altLang="en-US" dirty="0"/>
              <a:t>万以上的工程）</a:t>
            </a:r>
            <a:endParaRPr lang="en-US" altLang="zh-CN" sz="1200" dirty="0"/>
          </a:p>
          <a:p>
            <a:pPr lvl="0" eaLnBrk="1" hangingPunct="1"/>
            <a:r>
              <a:rPr lang="en-US" altLang="zh-CN" sz="1200" dirty="0">
                <a:latin typeface="微软雅黑" panose="020B0503020204020204" pitchFamily="34" charset="-122"/>
                <a:ea typeface="微软雅黑" panose="020B0503020204020204" pitchFamily="34" charset="-122"/>
                <a:sym typeface="+mn-ea"/>
              </a:rPr>
              <a:t>   </a:t>
            </a:r>
            <a:r>
              <a:rPr lang="zh-CN" altLang="en-US" sz="1200" dirty="0">
                <a:latin typeface="微软雅黑" panose="020B0503020204020204" pitchFamily="34" charset="-122"/>
                <a:ea typeface="微软雅黑" panose="020B0503020204020204" pitchFamily="34" charset="-122"/>
                <a:sym typeface="+mn-ea"/>
              </a:rPr>
              <a:t>以上三种现状，导致单位内控流于形式，无法起到真正的作用，从而给单位带来了什么样的具体管理问题？</a:t>
            </a:r>
            <a:endParaRPr lang="zh-CN" altLang="en-US" dirty="0">
              <a:latin typeface="微软雅黑" panose="020B0503020204020204" pitchFamily="34" charset="-122"/>
              <a:ea typeface="微软雅黑" panose="020B0503020204020204" pitchFamily="34" charset="-122"/>
              <a:sym typeface="+mn-ea"/>
            </a:endParaRPr>
          </a:p>
        </p:txBody>
      </p:sp>
      <p:sp>
        <p:nvSpPr>
          <p:cNvPr id="4" name="灯片编号占位符 3"/>
          <p:cNvSpPr>
            <a:spLocks noGrp="1"/>
          </p:cNvSpPr>
          <p:nvPr>
            <p:ph type="sldNum" sz="quarter" idx="5"/>
          </p:nvPr>
        </p:nvSpPr>
        <p:spPr/>
        <p:txBody>
          <a:bodyPr/>
          <a:lstStyle/>
          <a:p>
            <a:fld id="{DE403792-80AE-42B4-B403-9EE75599D3A6}" type="slidenum">
              <a:rPr lang="zh-CN" altLang="en-US" smtClean="0"/>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bg2">
                    <a:lumMod val="25000"/>
                  </a:schemeClr>
                </a:solidFill>
              </a:rPr>
              <a:t>3</a:t>
            </a:r>
            <a:r>
              <a:rPr lang="zh-CN" altLang="en-US" sz="1200" dirty="0">
                <a:solidFill>
                  <a:schemeClr val="bg2">
                    <a:lumMod val="25000"/>
                  </a:schemeClr>
                </a:solidFill>
              </a:rPr>
              <a:t>、内部监督</a:t>
            </a:r>
            <a:r>
              <a:rPr lang="en-US" altLang="zh-CN" sz="1200" dirty="0">
                <a:solidFill>
                  <a:schemeClr val="bg2">
                    <a:lumMod val="25000"/>
                  </a:schemeClr>
                </a:solidFill>
              </a:rPr>
              <a:t>——    </a:t>
            </a:r>
            <a:r>
              <a:rPr lang="zh-CN" altLang="en-US" sz="1200" dirty="0">
                <a:solidFill>
                  <a:schemeClr val="bg2">
                    <a:lumMod val="25000"/>
                  </a:schemeClr>
                </a:solidFill>
              </a:rPr>
              <a:t>现在都上大平台了，啥都是财政管起来了，主管部门和单位觉得不需要再监管了， 特别是对于关键岗位、不相容岗位兼任或一人多岗的情况，更要加强监督（举例教委、学校的关系）</a:t>
            </a:r>
            <a:endParaRPr lang="en-US" altLang="zh-CN" sz="1200" dirty="0">
              <a:solidFill>
                <a:schemeClr val="bg2">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bg2">
                    <a:lumMod val="25000"/>
                  </a:schemeClr>
                </a:solidFill>
              </a:rPr>
              <a:t>4</a:t>
            </a:r>
            <a:r>
              <a:rPr lang="zh-CN" altLang="en-US" sz="1200" dirty="0">
                <a:solidFill>
                  <a:schemeClr val="bg2">
                    <a:lumMod val="25000"/>
                  </a:schemeClr>
                </a:solidFill>
              </a:rPr>
              <a:t>、预算一体化大平台要求单位编制预算的精准度更高，因此一定要加强单位业务部门的预算编制，且需严格按预算执行，因为单位在一体化大平台调账的次数是有限的，调整次数会被纳入单位的绩效考核    包括预算绩效  用钱必问效，问效必问责</a:t>
            </a:r>
            <a:endParaRPr lang="zh-CN" altLang="en-US" sz="1200" dirty="0">
              <a:solidFill>
                <a:schemeClr val="tx1"/>
              </a:solidFill>
            </a:endParaRPr>
          </a:p>
          <a:p>
            <a:endParaRPr lang="zh-CN" altLang="en-US" dirty="0"/>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18</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bg2">
                    <a:lumMod val="25000"/>
                  </a:schemeClr>
                </a:solidFill>
              </a:rPr>
              <a:t>3</a:t>
            </a:r>
            <a:r>
              <a:rPr lang="zh-CN" altLang="en-US" sz="1200" dirty="0">
                <a:solidFill>
                  <a:schemeClr val="bg2">
                    <a:lumMod val="25000"/>
                  </a:schemeClr>
                </a:solidFill>
              </a:rPr>
              <a:t>、内部监督</a:t>
            </a:r>
            <a:r>
              <a:rPr lang="en-US" altLang="zh-CN" sz="1200" dirty="0">
                <a:solidFill>
                  <a:schemeClr val="bg2">
                    <a:lumMod val="25000"/>
                  </a:schemeClr>
                </a:solidFill>
              </a:rPr>
              <a:t>——    </a:t>
            </a:r>
            <a:r>
              <a:rPr lang="zh-CN" altLang="en-US" sz="1200" dirty="0">
                <a:solidFill>
                  <a:schemeClr val="bg2">
                    <a:lumMod val="25000"/>
                  </a:schemeClr>
                </a:solidFill>
              </a:rPr>
              <a:t>现在都上大平台了，啥都是财政管起来了，主管部门和单位觉得不需要再监管了， 特别是对于关键岗位、不相容岗位兼任或一人多岗的情况，更要加强监督（举例教委、学校的关系）</a:t>
            </a:r>
            <a:endParaRPr lang="en-US" altLang="zh-CN" sz="1200" dirty="0">
              <a:solidFill>
                <a:schemeClr val="bg2">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bg2">
                    <a:lumMod val="25000"/>
                  </a:schemeClr>
                </a:solidFill>
              </a:rPr>
              <a:t>4</a:t>
            </a:r>
            <a:r>
              <a:rPr lang="zh-CN" altLang="en-US" sz="1200" dirty="0">
                <a:solidFill>
                  <a:schemeClr val="bg2">
                    <a:lumMod val="25000"/>
                  </a:schemeClr>
                </a:solidFill>
              </a:rPr>
              <a:t>、预算一体化大平台要求单位编制预算的精准度更高，因此一定要加强单位业务部门的预算编制，且需严格按预算执行，因为单位在一体化大平台调账的次数是有限的，调整次数会被纳入单位的绩效考核    包括预算绩效  用钱必问效，问效必问责</a:t>
            </a:r>
            <a:endParaRPr lang="zh-CN" altLang="en-US" sz="1200" dirty="0">
              <a:solidFill>
                <a:schemeClr val="tx1"/>
              </a:solidFill>
            </a:endParaRPr>
          </a:p>
          <a:p>
            <a:endParaRPr lang="zh-CN" altLang="en-US" dirty="0"/>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19</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bg2">
                    <a:lumMod val="25000"/>
                  </a:schemeClr>
                </a:solidFill>
              </a:rPr>
              <a:t>3</a:t>
            </a:r>
            <a:r>
              <a:rPr lang="zh-CN" altLang="en-US" sz="1200" dirty="0">
                <a:solidFill>
                  <a:schemeClr val="bg2">
                    <a:lumMod val="25000"/>
                  </a:schemeClr>
                </a:solidFill>
              </a:rPr>
              <a:t>、内部监督</a:t>
            </a:r>
            <a:r>
              <a:rPr lang="en-US" altLang="zh-CN" sz="1200" dirty="0">
                <a:solidFill>
                  <a:schemeClr val="bg2">
                    <a:lumMod val="25000"/>
                  </a:schemeClr>
                </a:solidFill>
              </a:rPr>
              <a:t>——    </a:t>
            </a:r>
            <a:r>
              <a:rPr lang="zh-CN" altLang="en-US" sz="1200" dirty="0">
                <a:solidFill>
                  <a:schemeClr val="bg2">
                    <a:lumMod val="25000"/>
                  </a:schemeClr>
                </a:solidFill>
              </a:rPr>
              <a:t>现在都上大平台了，啥都是财政管起来了，主管部门和单位觉得不需要再监管了， 特别是对于关键岗位、不相容岗位兼任或一人多岗的情况，更要加强监督（举例教委、学校的关系）</a:t>
            </a:r>
            <a:endParaRPr lang="en-US" altLang="zh-CN" sz="1200" dirty="0">
              <a:solidFill>
                <a:schemeClr val="bg2">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bg2">
                    <a:lumMod val="25000"/>
                  </a:schemeClr>
                </a:solidFill>
              </a:rPr>
              <a:t>4</a:t>
            </a:r>
            <a:r>
              <a:rPr lang="zh-CN" altLang="en-US" sz="1200" dirty="0">
                <a:solidFill>
                  <a:schemeClr val="bg2">
                    <a:lumMod val="25000"/>
                  </a:schemeClr>
                </a:solidFill>
              </a:rPr>
              <a:t>、预算一体化大平台要求单位编制预算的精准度更高，因此一定要加强单位业务部门的预算编制，且需严格按预算执行，因为单位在一体化大平台调账的次数是有限的，调整次数会被纳入单位的绩效考核    包括预算绩效  用钱必问效，问效必问责</a:t>
            </a:r>
            <a:endParaRPr lang="zh-CN" altLang="en-US" sz="1200" dirty="0">
              <a:solidFill>
                <a:schemeClr val="tx1"/>
              </a:solidFill>
            </a:endParaRPr>
          </a:p>
          <a:p>
            <a:endParaRPr lang="zh-CN" altLang="en-US" dirty="0"/>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20</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bg2">
                    <a:lumMod val="25000"/>
                  </a:schemeClr>
                </a:solidFill>
              </a:rPr>
              <a:t>3</a:t>
            </a:r>
            <a:r>
              <a:rPr lang="zh-CN" altLang="en-US" sz="1200" dirty="0">
                <a:solidFill>
                  <a:schemeClr val="bg2">
                    <a:lumMod val="25000"/>
                  </a:schemeClr>
                </a:solidFill>
              </a:rPr>
              <a:t>、内部监督</a:t>
            </a:r>
            <a:r>
              <a:rPr lang="en-US" altLang="zh-CN" sz="1200" dirty="0">
                <a:solidFill>
                  <a:schemeClr val="bg2">
                    <a:lumMod val="25000"/>
                  </a:schemeClr>
                </a:solidFill>
              </a:rPr>
              <a:t>——    </a:t>
            </a:r>
            <a:r>
              <a:rPr lang="zh-CN" altLang="en-US" sz="1200" dirty="0">
                <a:solidFill>
                  <a:schemeClr val="bg2">
                    <a:lumMod val="25000"/>
                  </a:schemeClr>
                </a:solidFill>
              </a:rPr>
              <a:t>现在都上大平台了，啥都是财政管起来了，主管部门和单位觉得不需要再监管了， 特别是对于关键岗位、不相容岗位兼任或一人多岗的情况，更要加强监督（举例教委、学校的关系）</a:t>
            </a:r>
            <a:endParaRPr lang="en-US" altLang="zh-CN" sz="1200" dirty="0">
              <a:solidFill>
                <a:schemeClr val="bg2">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bg2">
                    <a:lumMod val="25000"/>
                  </a:schemeClr>
                </a:solidFill>
              </a:rPr>
              <a:t>4</a:t>
            </a:r>
            <a:r>
              <a:rPr lang="zh-CN" altLang="en-US" sz="1200" dirty="0">
                <a:solidFill>
                  <a:schemeClr val="bg2">
                    <a:lumMod val="25000"/>
                  </a:schemeClr>
                </a:solidFill>
              </a:rPr>
              <a:t>、预算一体化大平台要求单位编制预算的精准度更高，因此一定要加强单位业务部门的预算编制，且需严格按预算执行，因为单位在一体化大平台调账的次数是有限的，调整次数会被纳入单位的绩效考核    包括预算绩效  用钱必问效，问效必问责</a:t>
            </a:r>
            <a:endParaRPr lang="zh-CN" altLang="en-US" sz="1200" dirty="0">
              <a:solidFill>
                <a:schemeClr val="tx1"/>
              </a:solidFill>
            </a:endParaRPr>
          </a:p>
          <a:p>
            <a:endParaRPr lang="zh-CN" altLang="en-US" dirty="0"/>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21</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bg2">
                    <a:lumMod val="25000"/>
                  </a:schemeClr>
                </a:solidFill>
              </a:rPr>
              <a:t>3</a:t>
            </a:r>
            <a:r>
              <a:rPr lang="zh-CN" altLang="en-US" sz="1200" dirty="0">
                <a:solidFill>
                  <a:schemeClr val="bg2">
                    <a:lumMod val="25000"/>
                  </a:schemeClr>
                </a:solidFill>
              </a:rPr>
              <a:t>、内部监督</a:t>
            </a:r>
            <a:r>
              <a:rPr lang="en-US" altLang="zh-CN" sz="1200" dirty="0">
                <a:solidFill>
                  <a:schemeClr val="bg2">
                    <a:lumMod val="25000"/>
                  </a:schemeClr>
                </a:solidFill>
              </a:rPr>
              <a:t>——    </a:t>
            </a:r>
            <a:r>
              <a:rPr lang="zh-CN" altLang="en-US" sz="1200" dirty="0">
                <a:solidFill>
                  <a:schemeClr val="bg2">
                    <a:lumMod val="25000"/>
                  </a:schemeClr>
                </a:solidFill>
              </a:rPr>
              <a:t>现在都上大平台了，啥都是财政管起来了，主管部门和单位觉得不需要再监管了， 特别是对于关键岗位、不相容岗位兼任或一人多岗的情况，更要加强监督（举例教委、学校的关系）</a:t>
            </a:r>
            <a:endParaRPr lang="en-US" altLang="zh-CN" sz="1200" dirty="0">
              <a:solidFill>
                <a:schemeClr val="bg2">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bg2">
                    <a:lumMod val="25000"/>
                  </a:schemeClr>
                </a:solidFill>
              </a:rPr>
              <a:t>4</a:t>
            </a:r>
            <a:r>
              <a:rPr lang="zh-CN" altLang="en-US" sz="1200" dirty="0">
                <a:solidFill>
                  <a:schemeClr val="bg2">
                    <a:lumMod val="25000"/>
                  </a:schemeClr>
                </a:solidFill>
              </a:rPr>
              <a:t>、预算一体化大平台要求单位编制预算的精准度更高，因此一定要加强单位业务部门的预算编制，且需严格按预算执行，因为单位在一体化大平台调账的次数是有限的，调整次数会被纳入单位的绩效考核    包括预算绩效  用钱必问效，问效必问责</a:t>
            </a:r>
            <a:endParaRPr lang="zh-CN" altLang="en-US" sz="1200" dirty="0">
              <a:solidFill>
                <a:schemeClr val="tx1"/>
              </a:solidFill>
            </a:endParaRPr>
          </a:p>
          <a:p>
            <a:endParaRPr lang="zh-CN" altLang="en-US" dirty="0"/>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22</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23</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24</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a:t>
            </a:r>
            <a:r>
              <a:rPr lang="en-US" altLang="zh-CN" dirty="0"/>
              <a:t>5</a:t>
            </a:r>
            <a:r>
              <a:rPr lang="zh-CN" altLang="en-US" dirty="0"/>
              <a:t>年发展，咱们内控建设呈现</a:t>
            </a:r>
            <a:r>
              <a:rPr lang="en-US" altLang="zh-CN" dirty="0"/>
              <a:t>3</a:t>
            </a:r>
            <a:r>
              <a:rPr lang="zh-CN" altLang="en-US" dirty="0"/>
              <a:t>种现象</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DE403792-80AE-42B4-B403-9EE75599D3A6}"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25</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26</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27</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28</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29</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30</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31</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32</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33</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、报销审核不严位跟岗职责是否清晰明确有很大关系      某学校操场维修的例子（单位无相关审批流程）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a:t>
            </a:r>
            <a:r>
              <a:rPr lang="zh-CN" altLang="en-US" dirty="0"/>
              <a:t>、自行采购的组织形式、供应商的选择、议价、验收 （举例：某学校食堂采购）</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34</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4</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7</a:t>
            </a:r>
            <a:r>
              <a:rPr lang="zh-CN" altLang="en-US" dirty="0"/>
              <a:t>，资产管理办法都没有；内部调整更没有   、是否依规开展资产盘点、是否依规开展资产处置、购置的固定资产是否及时登记入账，是否及时登记卡片，资产管理责任不明确等，</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8</a:t>
            </a:r>
            <a:r>
              <a:rPr lang="zh-CN" altLang="en-US" dirty="0"/>
              <a:t>、合同法人签？授权签？有规定吗？合同到底有没有问题？自己都觉得有问题。   合同管理：归档，跟踪，如果要终止需要补充协议（举某管委会）</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35</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7</a:t>
            </a:r>
            <a:r>
              <a:rPr lang="zh-CN" altLang="en-US" dirty="0"/>
              <a:t>，资产管理办法都没有；内部调整更没有   、是否依规开展资产盘点、是否依规开展资产处置、购置的固定资产是否及时登记入账，是否及时登记卡片，资产管理责任不明确等，</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8</a:t>
            </a:r>
            <a:r>
              <a:rPr lang="zh-CN" altLang="en-US" dirty="0"/>
              <a:t>、合同法人签？授权签？有规定吗？合同到底有没有问题？自己都觉得有问题。   合同管理：归档，跟踪，如果要终止需要补充协议（举某管委会）</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36</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7</a:t>
            </a:r>
            <a:r>
              <a:rPr lang="zh-CN" altLang="en-US" dirty="0"/>
              <a:t>，资产管理办法都没有；内部调整更没有   、是否依规开展资产盘点、是否依规开展资产处置、购置的固定资产是否及时登记入账，是否及时登记卡片，资产管理责任不明确等，</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8</a:t>
            </a:r>
            <a:r>
              <a:rPr lang="zh-CN" altLang="en-US" dirty="0"/>
              <a:t>、合同法人签？授权签？有规定吗？合同到底有没有问题？自己都觉得有问题。   合同管理：归档，跟踪，如果要终止需要补充协议（举某管委会）</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37</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7</a:t>
            </a:r>
            <a:r>
              <a:rPr lang="zh-CN" altLang="en-US" dirty="0"/>
              <a:t>，资产管理办法都没有；内部调整更没有   、是否依规开展资产盘点、是否依规开展资产处置、购置的固定资产是否及时登记入账，是否及时登记卡片，资产管理责任不明确等，</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8</a:t>
            </a:r>
            <a:r>
              <a:rPr lang="zh-CN" altLang="en-US" dirty="0"/>
              <a:t>、合同法人签？授权签？有规定吗？合同到底有没有问题？自己都觉得有问题。   合同管理：归档，跟踪，如果要终止需要补充协议（举某管委会）</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38</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开头觉得建内控没必要，最后出问题都是内控薄弱的原因，突然发现内控其实很有用。到底为何没有用？又是究竟如何起到任用的，接下来我们来看看内控的背景 和功能定位。</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DE403792-80AE-42B4-B403-9EE75599D3A6}" type="slidenum">
              <a:rPr lang="zh-CN" altLang="en-US" smtClean="0"/>
              <a:t>41</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0" dirty="0">
                <a:latin typeface="华文中宋" panose="02010600040101010101" pitchFamily="2" charset="-122"/>
                <a:ea typeface="华文中宋" panose="02010600040101010101" pitchFamily="2" charset="-122"/>
              </a:rPr>
              <a:t>首先内控不是财务要弄，是至上而下的。。。是外部政策要求     </a:t>
            </a:r>
            <a:r>
              <a:rPr lang="en-US" altLang="zh-CN" sz="2000" b="0" dirty="0">
                <a:latin typeface="华文中宋" panose="02010600040101010101" pitchFamily="2" charset="-122"/>
                <a:ea typeface="华文中宋" panose="02010600040101010101" pitchFamily="2" charset="-122"/>
              </a:rPr>
              <a:t>12</a:t>
            </a:r>
            <a:r>
              <a:rPr lang="zh-CN" altLang="en-US" sz="2000" b="0" dirty="0">
                <a:latin typeface="华文中宋" panose="02010600040101010101" pitchFamily="2" charset="-122"/>
                <a:ea typeface="华文中宋" panose="02010600040101010101" pitchFamily="2" charset="-122"/>
              </a:rPr>
              <a:t>年的指引明确</a:t>
            </a:r>
            <a:r>
              <a:rPr lang="zh-CN" altLang="en-US" sz="2000" b="1" dirty="0">
                <a:latin typeface="仿宋" panose="02010609060101010101" charset="-122"/>
                <a:ea typeface="仿宋" panose="02010609060101010101" charset="-122"/>
              </a:rPr>
              <a:t>业务范围：预算管理、收支管理、采购管理、资产管理、建设项目管理、合同管理。</a:t>
            </a:r>
            <a:endParaRPr lang="en-US" altLang="zh-CN" sz="2000" b="1" dirty="0">
              <a:latin typeface="仿宋" panose="02010609060101010101" charset="-122"/>
              <a:ea typeface="仿宋" panose="02010609060101010101" charset="-122"/>
            </a:endParaRPr>
          </a:p>
          <a:p>
            <a:r>
              <a:rPr lang="en-US" altLang="zh-CN" sz="2000" b="0" dirty="0">
                <a:latin typeface="华文中宋" panose="02010600040101010101" pitchFamily="2" charset="-122"/>
                <a:ea typeface="华文中宋" panose="02010600040101010101" pitchFamily="2" charset="-122"/>
              </a:rPr>
              <a:t>15</a:t>
            </a:r>
            <a:r>
              <a:rPr lang="zh-CN" altLang="en-US" sz="2000" b="0" dirty="0">
                <a:latin typeface="华文中宋" panose="02010600040101010101" pitchFamily="2" charset="-122"/>
                <a:ea typeface="华文中宋" panose="02010600040101010101" pitchFamily="2" charset="-122"/>
              </a:rPr>
              <a:t>年全面推行，</a:t>
            </a:r>
            <a:r>
              <a:rPr lang="en-US" altLang="zh-CN" sz="2000" b="0" dirty="0">
                <a:latin typeface="华文中宋" panose="02010600040101010101" pitchFamily="2" charset="-122"/>
                <a:ea typeface="华文中宋" panose="02010600040101010101" pitchFamily="2" charset="-122"/>
              </a:rPr>
              <a:t>19</a:t>
            </a:r>
            <a:r>
              <a:rPr lang="zh-CN" altLang="en-US" sz="2000" b="0" dirty="0">
                <a:latin typeface="华文中宋" panose="02010600040101010101" pitchFamily="2" charset="-122"/>
                <a:ea typeface="华文中宋" panose="02010600040101010101" pitchFamily="2" charset="-122"/>
              </a:rPr>
              <a:t>年入法   包括现在纪委、审计，各各提内控</a:t>
            </a:r>
            <a:r>
              <a:rPr lang="en-US" altLang="zh-CN" sz="2000" b="0" dirty="0">
                <a:latin typeface="华文中宋" panose="02010600040101010101" pitchFamily="2" charset="-122"/>
                <a:ea typeface="华文中宋" panose="02010600040101010101" pitchFamily="2" charset="-122"/>
              </a:rPr>
              <a:t>——</a:t>
            </a:r>
            <a:r>
              <a:rPr lang="zh-CN" altLang="en-US" sz="2000" b="0" dirty="0">
                <a:latin typeface="华文中宋" panose="02010600040101010101" pitchFamily="2" charset="-122"/>
                <a:ea typeface="华文中宋" panose="02010600040101010101" pitchFamily="2" charset="-122"/>
              </a:rPr>
              <a:t>内控对于单位的重要性      因此，内控真的不是财务一个部门或一个人就能做好的。也因此，在会计法修订草案里面明确单位一把人的责任</a:t>
            </a:r>
          </a:p>
        </p:txBody>
      </p:sp>
      <p:sp>
        <p:nvSpPr>
          <p:cNvPr id="4" name="灯片编号占位符 3"/>
          <p:cNvSpPr>
            <a:spLocks noGrp="1"/>
          </p:cNvSpPr>
          <p:nvPr>
            <p:ph type="sldNum" sz="quarter" idx="10"/>
          </p:nvPr>
        </p:nvSpPr>
        <p:spPr/>
        <p:txBody>
          <a:bodyPr/>
          <a:lstStyle/>
          <a:p>
            <a:fld id="{59A06D3C-745F-4D64-9EA3-D90F5BCF7163}" type="slidenum">
              <a:rPr lang="zh-CN" altLang="en-US" smtClean="0"/>
              <a:t>42</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内控规范明确要求：内控为一把手工程！</a:t>
            </a:r>
            <a:endParaRPr lang="en-US" altLang="zh-CN" dirty="0"/>
          </a:p>
          <a:p>
            <a:r>
              <a:rPr lang="zh-CN" altLang="en-US" dirty="0"/>
              <a:t>单位出任何问题，要追究领导主体责任、分管领导的监管责任。（加强会计方面的学习）</a:t>
            </a:r>
            <a:endParaRPr lang="en-US" altLang="zh-CN" dirty="0"/>
          </a:p>
          <a:p>
            <a:r>
              <a:rPr lang="zh-CN" altLang="en-US" dirty="0"/>
              <a:t>前面提到了，有的单位觉得内控没用，没说假话，真没用</a:t>
            </a:r>
            <a:r>
              <a:rPr lang="en-US" altLang="zh-CN" dirty="0"/>
              <a:t>——</a:t>
            </a:r>
            <a:r>
              <a:rPr lang="zh-CN" altLang="en-US" dirty="0"/>
              <a:t>财务一个人写制度，写一堆套话；</a:t>
            </a:r>
            <a:endParaRPr lang="en-US" altLang="zh-CN" dirty="0"/>
          </a:p>
          <a:p>
            <a:r>
              <a:rPr lang="zh-CN" altLang="en-US" dirty="0"/>
              <a:t>有的时候又觉得内控管所有，啥问题都是内控问题</a:t>
            </a:r>
            <a:r>
              <a:rPr lang="en-US" altLang="zh-CN" dirty="0"/>
              <a:t>——</a:t>
            </a:r>
            <a:r>
              <a:rPr lang="zh-CN" altLang="en-US" dirty="0"/>
              <a:t>其实不然，一些内控意识薄弱，建的很实用，打心里排斥   部门与部门的看法不一样。。。。</a:t>
            </a:r>
          </a:p>
        </p:txBody>
      </p:sp>
      <p:sp>
        <p:nvSpPr>
          <p:cNvPr id="4" name="灯片编号占位符 3"/>
          <p:cNvSpPr>
            <a:spLocks noGrp="1"/>
          </p:cNvSpPr>
          <p:nvPr>
            <p:ph type="sldNum" sz="quarter" idx="5"/>
          </p:nvPr>
        </p:nvSpPr>
        <p:spPr/>
        <p:txBody>
          <a:bodyPr/>
          <a:lstStyle/>
          <a:p>
            <a:fld id="{BCD8C1AA-56E0-4AE7-A279-1CEB47281AF3}" type="slidenum">
              <a:rPr lang="zh-CN" altLang="en-US" smtClean="0"/>
              <a:t>43</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r>
              <a:rPr lang="zh-CN" altLang="en-US" dirty="0">
                <a:latin typeface="Microsoft YaHei UI" panose="020B0503020204020204" pitchFamily="34" charset="-122"/>
                <a:ea typeface="Microsoft YaHei UI" panose="020B0503020204020204" pitchFamily="34" charset="-122"/>
              </a:rPr>
              <a:t>岗责怎么定？写一堆给他？在业务流程梳理过程中，一定要相关岗位（执行人）亲自参与  他凭什么参与？外部有要求    相关人的参与设计了，他还不知道怎么做？这无形当中就是最好的一种培训。这个培训不是你请两个专家来讲讲就能起到这个任用的。</a:t>
            </a:r>
          </a:p>
        </p:txBody>
      </p:sp>
      <p:sp>
        <p:nvSpPr>
          <p:cNvPr id="4" name="灯片编号占位符 3"/>
          <p:cNvSpPr>
            <a:spLocks noGrp="1"/>
          </p:cNvSpPr>
          <p:nvPr>
            <p:ph type="sldNum" sz="quarter" idx="5"/>
          </p:nvPr>
        </p:nvSpPr>
        <p:spPr/>
        <p:txBody>
          <a:bodyPr rtlCol="0"/>
          <a:lstStyle/>
          <a:p>
            <a:pPr rtl="0"/>
            <a:fld id="{8530193B-564F-4854-8A52-728F3FB19C85}" type="slidenum">
              <a:rPr lang="en-US" altLang="zh-CN" smtClean="0">
                <a:latin typeface="Microsoft YaHei UI" panose="020B0503020204020204" pitchFamily="34" charset="-122"/>
                <a:ea typeface="Microsoft YaHei UI" panose="020B0503020204020204" pitchFamily="34" charset="-122"/>
              </a:rPr>
              <a:t>44</a:t>
            </a:fld>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403792-80AE-42B4-B403-9EE75599D3A6}" type="slidenum">
              <a:rPr lang="zh-CN" altLang="en-US" smtClean="0"/>
              <a:t>45</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latin typeface="Microsoft YaHei UI" panose="020B0503020204020204" pitchFamily="34" charset="-122"/>
              <a:ea typeface="Microsoft YaHei UI" panose="020B0503020204020204" pitchFamily="34" charset="-122"/>
            </a:endParaRPr>
          </a:p>
        </p:txBody>
      </p:sp>
      <p:sp>
        <p:nvSpPr>
          <p:cNvPr id="4" name="灯片编号占位符 3"/>
          <p:cNvSpPr>
            <a:spLocks noGrp="1"/>
          </p:cNvSpPr>
          <p:nvPr>
            <p:ph type="sldNum" sz="quarter" idx="5"/>
          </p:nvPr>
        </p:nvSpPr>
        <p:spPr/>
        <p:txBody>
          <a:bodyPr/>
          <a:lstStyle/>
          <a:p>
            <a:pPr rtl="0"/>
            <a:fld id="{8530193B-564F-4854-8A52-728F3FB19C85}" type="slidenum">
              <a:rPr lang="en-US" altLang="zh-CN" smtClean="0">
                <a:latin typeface="Microsoft YaHei UI" panose="020B0503020204020204" pitchFamily="34" charset="-122"/>
                <a:ea typeface="Microsoft YaHei UI" panose="020B0503020204020204" pitchFamily="34" charset="-122"/>
              </a:rPr>
              <a:t>46</a:t>
            </a:fld>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5</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latin typeface="Microsoft YaHei UI" panose="020B0503020204020204" pitchFamily="34" charset="-122"/>
              <a:ea typeface="Microsoft YaHei UI" panose="020B0503020204020204" pitchFamily="34" charset="-122"/>
            </a:endParaRPr>
          </a:p>
        </p:txBody>
      </p:sp>
      <p:sp>
        <p:nvSpPr>
          <p:cNvPr id="4" name="灯片编号占位符 3"/>
          <p:cNvSpPr>
            <a:spLocks noGrp="1"/>
          </p:cNvSpPr>
          <p:nvPr>
            <p:ph type="sldNum" sz="quarter" idx="5"/>
          </p:nvPr>
        </p:nvSpPr>
        <p:spPr/>
        <p:txBody>
          <a:bodyPr rtlCol="0"/>
          <a:lstStyle/>
          <a:p>
            <a:pPr rtl="0"/>
            <a:fld id="{8530193B-564F-4854-8A52-728F3FB19C85}" type="slidenum">
              <a:rPr lang="en-US" altLang="zh-CN" smtClean="0">
                <a:latin typeface="Microsoft YaHei UI" panose="020B0503020204020204" pitchFamily="34" charset="-122"/>
                <a:ea typeface="Microsoft YaHei UI" panose="020B0503020204020204" pitchFamily="34" charset="-122"/>
              </a:rPr>
              <a:t>47</a:t>
            </a:fld>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latin typeface="Microsoft YaHei UI" panose="020B0503020204020204" pitchFamily="34" charset="-122"/>
              <a:ea typeface="Microsoft YaHei UI" panose="020B0503020204020204" pitchFamily="34" charset="-122"/>
            </a:endParaRPr>
          </a:p>
        </p:txBody>
      </p:sp>
      <p:sp>
        <p:nvSpPr>
          <p:cNvPr id="4" name="灯片编号占位符 3"/>
          <p:cNvSpPr>
            <a:spLocks noGrp="1"/>
          </p:cNvSpPr>
          <p:nvPr>
            <p:ph type="sldNum" sz="quarter" idx="5"/>
          </p:nvPr>
        </p:nvSpPr>
        <p:spPr/>
        <p:txBody>
          <a:bodyPr rtlCol="0"/>
          <a:lstStyle/>
          <a:p>
            <a:pPr rtl="0"/>
            <a:fld id="{8530193B-564F-4854-8A52-728F3FB19C85}" type="slidenum">
              <a:rPr lang="en-US" altLang="zh-CN" smtClean="0">
                <a:latin typeface="Microsoft YaHei UI" panose="020B0503020204020204" pitchFamily="34" charset="-122"/>
                <a:ea typeface="Microsoft YaHei UI" panose="020B0503020204020204" pitchFamily="34" charset="-122"/>
              </a:rPr>
              <a:t>48</a:t>
            </a:fld>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先捋流程，后定岗责                  能不能统一标准？举例：有的办公室主任只管合同和采购、还有资产，有的办公室主任还要管理财务？他的岗责一样吗？有的会计报销不审核由财务科科长审核，有的单位两个同时审核</a:t>
            </a:r>
            <a:r>
              <a:rPr lang="en-US" altLang="zh-CN" dirty="0"/>
              <a:t>,</a:t>
            </a:r>
            <a:r>
              <a:rPr lang="zh-CN" altLang="en-US" dirty="0"/>
              <a:t>会计和科长岗责又一样吗？           只有把每项业务梳理后，哪些人参与了，再定职责，最后把他所有的职责汇总就是这个岗位的岗责，把所有岗位责任明确了，就能定部门职责。  这才是可行的    这也是为啥前面你借用同行业的有的能执行，有的不能执行就是这个道理</a:t>
            </a:r>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49</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indent="536575" algn="just">
              <a:lnSpc>
                <a:spcPct val="120000"/>
              </a:lnSpc>
            </a:pPr>
            <a:endParaRPr lang="zh-CN" altLang="en-US" dirty="0"/>
          </a:p>
        </p:txBody>
      </p:sp>
      <p:sp>
        <p:nvSpPr>
          <p:cNvPr id="4" name="灯片编号占位符 3"/>
          <p:cNvSpPr>
            <a:spLocks noGrp="1"/>
          </p:cNvSpPr>
          <p:nvPr>
            <p:ph type="sldNum" sz="quarter" idx="5"/>
          </p:nvPr>
        </p:nvSpPr>
        <p:spPr/>
        <p:txBody>
          <a:bodyPr/>
          <a:lstStyle/>
          <a:p>
            <a:fld id="{BCD8C1AA-56E0-4AE7-A279-1CEB47281AF3}" type="slidenum">
              <a:rPr lang="zh-CN" altLang="en-US" smtClean="0"/>
              <a:t>50</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indent="536575" algn="just">
              <a:lnSpc>
                <a:spcPct val="120000"/>
              </a:lnSpc>
            </a:pPr>
            <a:endParaRPr lang="zh-CN" altLang="en-US" dirty="0"/>
          </a:p>
        </p:txBody>
      </p:sp>
      <p:sp>
        <p:nvSpPr>
          <p:cNvPr id="4" name="灯片编号占位符 3"/>
          <p:cNvSpPr>
            <a:spLocks noGrp="1"/>
          </p:cNvSpPr>
          <p:nvPr>
            <p:ph type="sldNum" sz="quarter" idx="5"/>
          </p:nvPr>
        </p:nvSpPr>
        <p:spPr/>
        <p:txBody>
          <a:bodyPr/>
          <a:lstStyle/>
          <a:p>
            <a:fld id="{BCD8C1AA-56E0-4AE7-A279-1CEB47281AF3}" type="slidenum">
              <a:rPr lang="zh-CN" altLang="en-US" smtClean="0"/>
              <a:t>51</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indent="536575" algn="just">
              <a:lnSpc>
                <a:spcPct val="120000"/>
              </a:lnSpc>
            </a:pPr>
            <a:endParaRPr lang="zh-CN" altLang="en-US" dirty="0"/>
          </a:p>
        </p:txBody>
      </p:sp>
      <p:sp>
        <p:nvSpPr>
          <p:cNvPr id="4" name="灯片编号占位符 3"/>
          <p:cNvSpPr>
            <a:spLocks noGrp="1"/>
          </p:cNvSpPr>
          <p:nvPr>
            <p:ph type="sldNum" sz="quarter" idx="5"/>
          </p:nvPr>
        </p:nvSpPr>
        <p:spPr/>
        <p:txBody>
          <a:bodyPr/>
          <a:lstStyle/>
          <a:p>
            <a:fld id="{BCD8C1AA-56E0-4AE7-A279-1CEB47281AF3}" type="slidenum">
              <a:rPr lang="zh-CN" altLang="en-US" smtClean="0"/>
              <a:t>53</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indent="536575" algn="just">
              <a:lnSpc>
                <a:spcPct val="120000"/>
              </a:lnSpc>
            </a:pPr>
            <a:endParaRPr lang="zh-CN" alt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BCD8C1AA-56E0-4AE7-A279-1CEB47281AF3}" type="slidenum">
              <a:rPr lang="zh-CN" altLang="en-US" smtClean="0"/>
              <a:t>54</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indent="536575" algn="just">
              <a:lnSpc>
                <a:spcPct val="120000"/>
              </a:lnSpc>
            </a:pPr>
            <a:endParaRPr lang="zh-CN" altLang="en-US" dirty="0"/>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BCD8C1AA-56E0-4AE7-A279-1CEB47281AF3}" type="slidenum">
              <a:rPr lang="zh-CN" altLang="en-US" smtClean="0"/>
              <a:t>56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pc="150">
                <a:solidFill>
                  <a:srgbClr val="000000">
                    <a:lumMod val="75000"/>
                    <a:lumOff val="25000"/>
                  </a:srgbClr>
                </a:solidFill>
                <a:uFillTx/>
                <a:latin typeface="MiSans" panose="00000500000000000000" charset="-122"/>
                <a:ea typeface="MiSans" panose="00000500000000000000" charset="-122"/>
                <a:sym typeface="+mn-ea"/>
              </a:rPr>
              <a:t>2019</a:t>
            </a:r>
            <a:r>
              <a:rPr lang="zh-CN" altLang="en-US" spc="150">
                <a:solidFill>
                  <a:srgbClr val="000000">
                    <a:lumMod val="75000"/>
                    <a:lumOff val="25000"/>
                  </a:srgbClr>
                </a:solidFill>
                <a:uFillTx/>
                <a:latin typeface="MiSans" panose="00000500000000000000" charset="-122"/>
                <a:ea typeface="MiSans" panose="00000500000000000000" charset="-122"/>
                <a:sym typeface="+mn-ea"/>
              </a:rPr>
              <a:t>年规定了重要经济业务活动制度建设框架、流程框架，要求细化关键环节管控目标及管控要求</a:t>
            </a:r>
            <a:endParaRPr lang="zh-CN" altLang="en-US" spc="150">
              <a:solidFill>
                <a:srgbClr val="000000">
                  <a:lumMod val="75000"/>
                  <a:lumOff val="25000"/>
                </a:srgbClr>
              </a:solidFill>
              <a:uFillTx/>
              <a:latin typeface="MiSans" panose="00000500000000000000" charset="-122"/>
              <a:ea typeface="MiSans" panose="00000500000000000000" charset="-122"/>
            </a:endParaRPr>
          </a:p>
          <a:p>
            <a:endParaRPr lang="zh-CN" altLang="en-US"/>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8</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latin typeface="Microsoft YaHei UI" panose="020B0503020204020204" pitchFamily="34" charset="-122"/>
              <a:ea typeface="Microsoft YaHei UI" panose="020B0503020204020204" pitchFamily="34" charset="-122"/>
            </a:endParaRPr>
          </a:p>
        </p:txBody>
      </p:sp>
      <p:sp>
        <p:nvSpPr>
          <p:cNvPr id="4" name="灯片编号占位符 3"/>
          <p:cNvSpPr>
            <a:spLocks noGrp="1"/>
          </p:cNvSpPr>
          <p:nvPr>
            <p:ph type="sldNum" sz="quarter" idx="5"/>
          </p:nvPr>
        </p:nvSpPr>
        <p:spPr/>
        <p:txBody>
          <a:bodyPr rtlCol="0"/>
          <a:lstStyle/>
          <a:p>
            <a:pPr rtl="0"/>
            <a:fld id="{8530193B-564F-4854-8A52-728F3FB19C85}" type="slidenum">
              <a:rPr lang="en-US" altLang="zh-CN" smtClean="0">
                <a:latin typeface="Microsoft YaHei UI" panose="020B0503020204020204" pitchFamily="34" charset="-122"/>
                <a:ea typeface="Microsoft YaHei UI" panose="020B0503020204020204" pitchFamily="34" charset="-122"/>
              </a:rPr>
              <a:t>58</a:t>
            </a:fld>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latin typeface="Microsoft YaHei UI" panose="020B0503020204020204" pitchFamily="34" charset="-122"/>
              <a:ea typeface="Microsoft YaHei UI" panose="020B0503020204020204" pitchFamily="34" charset="-122"/>
            </a:endParaRPr>
          </a:p>
        </p:txBody>
      </p:sp>
      <p:sp>
        <p:nvSpPr>
          <p:cNvPr id="4" name="灯片编号占位符 3"/>
          <p:cNvSpPr>
            <a:spLocks noGrp="1"/>
          </p:cNvSpPr>
          <p:nvPr>
            <p:ph type="sldNum" sz="quarter" idx="5"/>
          </p:nvPr>
        </p:nvSpPr>
        <p:spPr/>
        <p:txBody>
          <a:bodyPr rtlCol="0"/>
          <a:lstStyle/>
          <a:p>
            <a:pPr rtl="0"/>
            <a:fld id="{8530193B-564F-4854-8A52-728F3FB19C85}" type="slidenum">
              <a:rPr lang="en-US" altLang="zh-CN" smtClean="0">
                <a:latin typeface="Microsoft YaHei UI" panose="020B0503020204020204" pitchFamily="34" charset="-122"/>
                <a:ea typeface="Microsoft YaHei UI" panose="020B0503020204020204" pitchFamily="34" charset="-122"/>
              </a:rPr>
              <a:t>59</a:t>
            </a:fld>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61</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latin typeface="Microsoft YaHei UI" panose="020B0503020204020204" pitchFamily="34" charset="-122"/>
              <a:ea typeface="Microsoft YaHei UI" panose="020B0503020204020204" pitchFamily="34" charset="-122"/>
            </a:endParaRPr>
          </a:p>
        </p:txBody>
      </p:sp>
      <p:sp>
        <p:nvSpPr>
          <p:cNvPr id="4" name="灯片编号占位符 3"/>
          <p:cNvSpPr>
            <a:spLocks noGrp="1"/>
          </p:cNvSpPr>
          <p:nvPr>
            <p:ph type="sldNum" sz="quarter" idx="5"/>
          </p:nvPr>
        </p:nvSpPr>
        <p:spPr/>
        <p:txBody>
          <a:bodyPr/>
          <a:lstStyle/>
          <a:p>
            <a:pPr rtl="0"/>
            <a:fld id="{8530193B-564F-4854-8A52-728F3FB19C85}" type="slidenum">
              <a:rPr lang="en-US" altLang="zh-CN" smtClean="0">
                <a:latin typeface="Microsoft YaHei UI" panose="020B0503020204020204" pitchFamily="34" charset="-122"/>
                <a:ea typeface="Microsoft YaHei UI" panose="020B0503020204020204" pitchFamily="34" charset="-122"/>
              </a:rPr>
              <a:t>62</a:t>
            </a:fld>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a:t>
            </a:r>
            <a:r>
              <a:rPr lang="en-US" altLang="zh-CN" dirty="0"/>
              <a:t>5</a:t>
            </a:r>
            <a:r>
              <a:rPr lang="zh-CN" altLang="en-US" dirty="0"/>
              <a:t>年发展，咱们内控建设呈现</a:t>
            </a:r>
            <a:r>
              <a:rPr lang="en-US" altLang="zh-CN" dirty="0"/>
              <a:t>3</a:t>
            </a:r>
            <a:r>
              <a:rPr lang="zh-CN" altLang="en-US" dirty="0"/>
              <a:t>种现象</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DE403792-80AE-42B4-B403-9EE75599D3A6}"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、三重一大，  没有的或是模板的     还有的单位之前议事决策机制定好了在执行，过了</a:t>
            </a:r>
            <a:r>
              <a:rPr lang="en-US" altLang="zh-CN" dirty="0"/>
              <a:t>2</a:t>
            </a:r>
            <a:r>
              <a:rPr lang="zh-CN" altLang="en-US" dirty="0"/>
              <a:t>年换了领导，领导要改一些内容，又重新拟定了一个新的，但是呢，之前的部分又在用，现在新的也在用，但两者又有冲突的地点？请问业务部门执行哪个？选择性执行。</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2</a:t>
            </a:r>
            <a:r>
              <a:rPr lang="zh-CN" altLang="en-US" dirty="0"/>
              <a:t>、“因事定人、因事设岗”        岗位设置不合理（小单位）岗位职责不清晰（大单位）。财政局替咱们单位着想，问何老师，能不能给我们单位通用岗位的岗位职责梳理出来？ （举例：学校重点班，老师很优秀，学生也很优秀，同样的管理办理，同样的职责，实际执行有差异）  到底应该怎么设置？职责应该怎么定？后面我给大家细讲        </a:t>
            </a:r>
            <a:r>
              <a:rPr lang="en-US" altLang="zh-CN" sz="1200" dirty="0">
                <a:solidFill>
                  <a:schemeClr val="bg2">
                    <a:lumMod val="25000"/>
                  </a:schemeClr>
                </a:solidFill>
              </a:rPr>
              <a:t> </a:t>
            </a:r>
            <a:r>
              <a:rPr lang="zh-CN" altLang="en-US" sz="1200" dirty="0">
                <a:solidFill>
                  <a:schemeClr val="bg2">
                    <a:lumMod val="25000"/>
                  </a:schemeClr>
                </a:solidFill>
              </a:rPr>
              <a:t>轮岗的重要性（举例教委核算中心）</a:t>
            </a:r>
            <a:endParaRPr lang="en-US" altLang="zh-CN" sz="1200" dirty="0">
              <a:solidFill>
                <a:schemeClr val="bg2">
                  <a:lumMod val="25000"/>
                </a:schemeClr>
              </a:solidFill>
            </a:endParaRPr>
          </a:p>
          <a:p>
            <a:endParaRPr lang="zh-CN" altLang="en-US" dirty="0"/>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12</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、三重一大，  没有的或是模板的     还有的单位之前议事决策机制定好了在执行，过了</a:t>
            </a:r>
            <a:r>
              <a:rPr lang="en-US" altLang="zh-CN" dirty="0"/>
              <a:t>2</a:t>
            </a:r>
            <a:r>
              <a:rPr lang="zh-CN" altLang="en-US" dirty="0"/>
              <a:t>年换了领导，领导要改一些内容，又重新拟定了一个新的，但是呢，之前的部分又在用，现在新的也在用，但两者又有冲突的地点？请问业务部门执行哪个？选择性执行。</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2</a:t>
            </a:r>
            <a:r>
              <a:rPr lang="zh-CN" altLang="en-US" dirty="0"/>
              <a:t>、“因事定人、因事设岗”        岗位设置不合理（小单位）岗位职责不清晰（大单位）。财政局替咱们单位着想，问何老师，能不能给我们单位通用岗位的岗位职责梳理出来？ （举例：学校重点班，老师很优秀，学生也很优秀，同样的管理办理，同样的职责，实际执行有差异）  到底应该怎么设置？职责应该怎么定？后面我给大家细讲        </a:t>
            </a:r>
            <a:r>
              <a:rPr lang="en-US" altLang="zh-CN" sz="1200" dirty="0">
                <a:solidFill>
                  <a:schemeClr val="bg2">
                    <a:lumMod val="25000"/>
                  </a:schemeClr>
                </a:solidFill>
              </a:rPr>
              <a:t> </a:t>
            </a:r>
            <a:r>
              <a:rPr lang="zh-CN" altLang="en-US" sz="1200" dirty="0">
                <a:solidFill>
                  <a:schemeClr val="bg2">
                    <a:lumMod val="25000"/>
                  </a:schemeClr>
                </a:solidFill>
              </a:rPr>
              <a:t>轮岗的重要性（举例教委核算中心）</a:t>
            </a:r>
            <a:endParaRPr lang="en-US" altLang="zh-CN" sz="1200" dirty="0">
              <a:solidFill>
                <a:schemeClr val="bg2">
                  <a:lumMod val="25000"/>
                </a:schemeClr>
              </a:solidFill>
            </a:endParaRPr>
          </a:p>
          <a:p>
            <a:endParaRPr lang="zh-CN" altLang="en-US" dirty="0"/>
          </a:p>
        </p:txBody>
      </p:sp>
      <p:sp>
        <p:nvSpPr>
          <p:cNvPr id="4" name="灯片编号占位符 3"/>
          <p:cNvSpPr>
            <a:spLocks noGrp="1"/>
          </p:cNvSpPr>
          <p:nvPr>
            <p:ph type="sldNum" sz="quarter" idx="5"/>
          </p:nvPr>
        </p:nvSpPr>
        <p:spPr/>
        <p:txBody>
          <a:bodyPr/>
          <a:lstStyle/>
          <a:p>
            <a:fld id="{8530193B-564F-4854-8A52-728F3FB19C85}" type="slidenum">
              <a:rPr lang="en-US" altLang="zh-CN" noProof="0" smtClean="0"/>
              <a:t>13</a:t>
            </a:fld>
            <a:endParaRPr lang="zh-CN" altLang="en-US" noProof="0">
              <a:latin typeface="Microsoft YaHei UI" panose="020B0503020204020204" pitchFamily="34" charset="-122"/>
              <a:ea typeface="Microsoft YaHei UI" panose="020B0503020204020204"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57505" algn="l"/>
            <a:r>
              <a:rPr lang="zh-CN" altLang="en-US" sz="1600" dirty="0">
                <a:latin typeface="仿宋" panose="02010609060101010101" charset="-122"/>
                <a:ea typeface="仿宋" panose="02010609060101010101" charset="-122"/>
              </a:rPr>
              <a:t>第一种，单位啥相关成文的制度办法都没有，平时工作都是约定俗成，一般这种几乎都是规模小的单位；领导觉人少了，经费也少，搞一堆制度反而把自己套起来了，其实这种“师傅带徒弟”的方式，看似有规律，实则无规则；  完全凭经验，领导拍板也没有依据</a:t>
            </a:r>
            <a:endParaRPr lang="en-US" altLang="zh-CN" sz="1600" dirty="0">
              <a:latin typeface="仿宋" panose="02010609060101010101" charset="-122"/>
              <a:ea typeface="仿宋" panose="02010609060101010101" charset="-122"/>
            </a:endParaRPr>
          </a:p>
          <a:p>
            <a:pPr indent="357505" algn="l"/>
            <a:endParaRPr lang="en-US" altLang="zh-CN" sz="1200" b="1" dirty="0">
              <a:latin typeface="仿宋" panose="02010609060101010101" charset="-122"/>
              <a:ea typeface="仿宋" panose="02010609060101010101" charset="-122"/>
            </a:endParaRPr>
          </a:p>
          <a:p>
            <a:pPr lvl="0" eaLnBrk="1" hangingPunct="1"/>
            <a:endParaRPr lang="zh-CN" altLang="en-US" dirty="0">
              <a:latin typeface="微软雅黑" panose="020B0503020204020204" pitchFamily="34" charset="-122"/>
              <a:ea typeface="微软雅黑" panose="020B0503020204020204" pitchFamily="34" charset="-122"/>
              <a:sym typeface="+mn-ea"/>
            </a:endParaRPr>
          </a:p>
        </p:txBody>
      </p:sp>
      <p:sp>
        <p:nvSpPr>
          <p:cNvPr id="4" name="灯片编号占位符 3"/>
          <p:cNvSpPr>
            <a:spLocks noGrp="1"/>
          </p:cNvSpPr>
          <p:nvPr>
            <p:ph type="sldNum" sz="quarter" idx="5"/>
          </p:nvPr>
        </p:nvSpPr>
        <p:spPr/>
        <p:txBody>
          <a:bodyPr/>
          <a:lstStyle/>
          <a:p>
            <a:fld id="{DE403792-80AE-42B4-B403-9EE75599D3A6}"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自定义布局">
    <p:bg>
      <p:bgPr>
        <a:solidFill>
          <a:schemeClr val="tx1"/>
        </a:solidFill>
        <a:effectLst/>
      </p:bgPr>
    </p:bg>
    <p:spTree>
      <p:nvGrpSpPr>
        <p:cNvPr id="1" name=""/>
        <p:cNvGrpSpPr/>
        <p:nvPr/>
      </p:nvGrpSpPr>
      <p:grpSpPr>
        <a:xfrm>
          <a:off x="0" y="0"/>
          <a:ext cx="0" cy="0"/>
          <a:chOff x="0" y="0"/>
          <a:chExt cx="0" cy="0"/>
        </a:xfrm>
      </p:grpSpPr>
      <p:sp>
        <p:nvSpPr>
          <p:cNvPr id="22" name="图片占位符 21"/>
          <p:cNvSpPr>
            <a:spLocks noGrp="1"/>
          </p:cNvSpPr>
          <p:nvPr>
            <p:ph type="pic" sz="quarter" idx="10"/>
          </p:nvPr>
        </p:nvSpPr>
        <p:spPr>
          <a:xfrm>
            <a:off x="0" y="0"/>
            <a:ext cx="12192000" cy="6858000"/>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p>
        </p:txBody>
      </p:sp>
      <p:sp>
        <p:nvSpPr>
          <p:cNvPr id="6" name="六边形 5"/>
          <p:cNvSpPr/>
          <p:nvPr userDrawn="1"/>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4" name="六边形 13"/>
          <p:cNvSpPr/>
          <p:nvPr userDrawn="1"/>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6" name="六边形 15"/>
          <p:cNvSpPr/>
          <p:nvPr userDrawn="1"/>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8" name="六边形 17"/>
          <p:cNvSpPr/>
          <p:nvPr userDrawn="1"/>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0" name="六边形 19"/>
          <p:cNvSpPr/>
          <p:nvPr userDrawn="1"/>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2" name="标题 1"/>
          <p:cNvSpPr>
            <a:spLocks noGrp="1"/>
          </p:cNvSpPr>
          <p:nvPr>
            <p:ph type="title"/>
          </p:nvPr>
        </p:nvSpPr>
        <p:spPr>
          <a:xfrm>
            <a:off x="4096846" y="2576760"/>
            <a:ext cx="3924935" cy="1695637"/>
          </a:xfrm>
          <a:prstGeom prst="rect">
            <a:avLst/>
          </a:prstGeom>
        </p:spPr>
        <p:txBody>
          <a:bodyPr rtlCol="0"/>
          <a:lstStyle>
            <a:lvl1pPr>
              <a:spcBef>
                <a:spcPts val="1000"/>
              </a:spcBef>
              <a:defRPr sz="4800" b="1">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24" name="文本占位符 23"/>
          <p:cNvSpPr>
            <a:spLocks noGrp="1"/>
          </p:cNvSpPr>
          <p:nvPr>
            <p:ph type="body" sz="quarter" idx="11" hasCustomPrompt="1"/>
          </p:nvPr>
        </p:nvSpPr>
        <p:spPr>
          <a:xfrm>
            <a:off x="4096848" y="1899514"/>
            <a:ext cx="3924934" cy="490538"/>
          </a:xfrm>
          <a:prstGeom prst="rect">
            <a:avLst/>
          </a:prstGeom>
        </p:spPr>
        <p:txBody>
          <a:bodyPr rtlCol="0"/>
          <a:lstStyle>
            <a:lvl1pPr>
              <a:buNone/>
              <a:defRPr lang="en-US" sz="2400" b="1" kern="1200" dirty="0" smtClean="0">
                <a:solidFill>
                  <a:schemeClr val="accent4"/>
                </a:solidFill>
                <a:latin typeface="Microsoft YaHei UI" panose="020B0503020204020204" pitchFamily="34" charset="-122"/>
                <a:ea typeface="Microsoft YaHei UI" panose="020B0503020204020204" pitchFamily="34" charset="-122"/>
                <a:cs typeface="Microsoft YaHei UI" panose="020B0503020204020204" pitchFamily="34" charset="-122"/>
              </a:defRPr>
            </a:lvl1pPr>
            <a:lvl2pPr>
              <a:buNone/>
              <a:defRPr/>
            </a:lvl2pPr>
          </a:lstStyle>
          <a:p>
            <a:pPr lvl="0" rtl="0"/>
            <a:r>
              <a:rPr lang="zh-CN" altLang="en-US" noProof="0"/>
              <a:t>单击此处编辑文本</a:t>
            </a:r>
          </a:p>
        </p:txBody>
      </p:sp>
      <p:sp>
        <p:nvSpPr>
          <p:cNvPr id="28" name="文本占位符 27"/>
          <p:cNvSpPr>
            <a:spLocks noGrp="1"/>
          </p:cNvSpPr>
          <p:nvPr>
            <p:ph type="body" sz="quarter" idx="13"/>
          </p:nvPr>
        </p:nvSpPr>
        <p:spPr>
          <a:xfrm>
            <a:off x="4484582" y="4459105"/>
            <a:ext cx="3222836" cy="1168530"/>
          </a:xfrm>
          <a:prstGeom prst="rect">
            <a:avLst/>
          </a:prstGeom>
        </p:spPr>
        <p:txBody>
          <a:bodyPr rtlCol="0" anchor="b"/>
          <a:lstStyle>
            <a:lvl1pPr algn="r">
              <a:buNone/>
              <a:defRPr lang="en-US" sz="1600" kern="1200" dirty="0" smtClean="0">
                <a:solidFill>
                  <a:schemeClr val="bg1"/>
                </a:solidFill>
                <a:latin typeface="Microsoft YaHei UI Light" panose="020B0502040204020203" pitchFamily="34" charset="-122"/>
                <a:ea typeface="Microsoft YaHei UI Light" panose="020B0502040204020203" pitchFamily="34" charset="-122"/>
                <a:cs typeface="+mn-cs"/>
              </a:defRPr>
            </a:lvl1pPr>
          </a:lstStyle>
          <a:p>
            <a:pPr lvl="0" rtl="0"/>
            <a:r>
              <a:rPr lang="zh-CN" altLang="en-US" noProof="0"/>
              <a:t>单击此处编辑母版文本样式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日程表">
    <p:spTree>
      <p:nvGrpSpPr>
        <p:cNvPr id="1" name=""/>
        <p:cNvGrpSpPr/>
        <p:nvPr/>
      </p:nvGrpSpPr>
      <p:grpSpPr>
        <a:xfrm>
          <a:off x="0" y="0"/>
          <a:ext cx="0" cy="0"/>
          <a:chOff x="0" y="0"/>
          <a:chExt cx="0" cy="0"/>
        </a:xfrm>
      </p:grpSpPr>
      <p:sp>
        <p:nvSpPr>
          <p:cNvPr id="8" name="标题 1"/>
          <p:cNvSpPr>
            <a:spLocks noGrp="1"/>
          </p:cNvSpPr>
          <p:nvPr>
            <p:ph type="title"/>
          </p:nvPr>
        </p:nvSpPr>
        <p:spPr>
          <a:xfrm>
            <a:off x="432000" y="647700"/>
            <a:ext cx="11340000" cy="700114"/>
          </a:xfrm>
          <a:prstGeom prst="rect">
            <a:avLst/>
          </a:prstGeom>
        </p:spPr>
        <p:txBody>
          <a:bodyPr rtlCol="0" anchor="ctr"/>
          <a:lstStyle>
            <a:lvl1pPr>
              <a:defRPr>
                <a:latin typeface="Microsoft YaHei UI" panose="020B0503020204020204" pitchFamily="34" charset="-122"/>
                <a:ea typeface="Microsoft YaHei UI" panose="020B0503020204020204" pitchFamily="34" charset="-122"/>
              </a:defRPr>
            </a:lvl1pPr>
          </a:lstStyle>
          <a:p>
            <a:pPr algn="ctr" rtl="0"/>
            <a:r>
              <a:rPr lang="zh-CN" altLang="en-US" sz="4800" b="1" noProof="0">
                <a:solidFill>
                  <a:schemeClr val="tx1"/>
                </a:solidFill>
              </a:rPr>
              <a:t>单击此处编辑母版标题样式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列内容">
    <p:spTree>
      <p:nvGrpSpPr>
        <p:cNvPr id="1" name=""/>
        <p:cNvGrpSpPr/>
        <p:nvPr/>
      </p:nvGrpSpPr>
      <p:grpSpPr>
        <a:xfrm>
          <a:off x="0" y="0"/>
          <a:ext cx="0" cy="0"/>
          <a:chOff x="0" y="0"/>
          <a:chExt cx="0" cy="0"/>
        </a:xfrm>
      </p:grpSpPr>
      <p:sp>
        <p:nvSpPr>
          <p:cNvPr id="28" name="文本占位符 27"/>
          <p:cNvSpPr>
            <a:spLocks noGrp="1"/>
          </p:cNvSpPr>
          <p:nvPr>
            <p:ph type="body" sz="quarter" idx="14"/>
          </p:nvPr>
        </p:nvSpPr>
        <p:spPr>
          <a:xfrm>
            <a:off x="647700" y="2057818"/>
            <a:ext cx="5080000" cy="438150"/>
          </a:xfrm>
          <a:prstGeom prst="rect">
            <a:avLst/>
          </a:prstGeom>
        </p:spPr>
        <p:txBody>
          <a:bodyPr rtlCol="0"/>
          <a:lstStyle>
            <a:lvl1pPr>
              <a:buNone/>
              <a:defRPr lang="en-US" sz="2400" b="1" kern="1200" dirty="0" smtClean="0">
                <a:solidFill>
                  <a:schemeClr val="tx1"/>
                </a:solidFill>
                <a:latin typeface="Microsoft YaHei UI" panose="020B0503020204020204" pitchFamily="34" charset="-122"/>
                <a:ea typeface="Microsoft YaHei UI" panose="020B0503020204020204" pitchFamily="34" charset="-122"/>
                <a:cs typeface="Biome Light" panose="020B0303030204020804" pitchFamily="34" charset="0"/>
              </a:defRPr>
            </a:lvl1pPr>
            <a:lvl2pPr>
              <a:buNone/>
              <a:defRPr/>
            </a:lvl2pPr>
          </a:lstStyle>
          <a:p>
            <a:pPr lvl="0" rtl="0"/>
            <a:r>
              <a:rPr lang="zh-CN" altLang="en-US" noProof="0"/>
              <a:t>单击此处编辑母版文本样式</a:t>
            </a:r>
          </a:p>
        </p:txBody>
      </p:sp>
      <p:sp>
        <p:nvSpPr>
          <p:cNvPr id="14" name="椭圆形 13"/>
          <p:cNvSpPr/>
          <p:nvPr userDrawn="1"/>
        </p:nvSpPr>
        <p:spPr>
          <a:xfrm>
            <a:off x="10385897" y="1443145"/>
            <a:ext cx="471170" cy="47117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solidFill>
                <a:schemeClr val="accent5"/>
              </a:solidFill>
              <a:latin typeface="Microsoft YaHei UI" panose="020B0503020204020204" pitchFamily="34" charset="-122"/>
              <a:ea typeface="Microsoft YaHei UI" panose="020B0503020204020204" pitchFamily="34" charset="-122"/>
            </a:endParaRPr>
          </a:p>
        </p:txBody>
      </p:sp>
      <p:sp>
        <p:nvSpPr>
          <p:cNvPr id="20" name="椭圆形 19"/>
          <p:cNvSpPr/>
          <p:nvPr userDrawn="1"/>
        </p:nvSpPr>
        <p:spPr>
          <a:xfrm>
            <a:off x="8910011" y="328773"/>
            <a:ext cx="317813" cy="317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solidFill>
                <a:schemeClr val="accent5"/>
              </a:solidFill>
              <a:latin typeface="Microsoft YaHei UI" panose="020B0503020204020204" pitchFamily="34" charset="-122"/>
              <a:ea typeface="Microsoft YaHei UI" panose="020B0503020204020204" pitchFamily="34" charset="-122"/>
            </a:endParaRPr>
          </a:p>
        </p:txBody>
      </p:sp>
      <p:sp>
        <p:nvSpPr>
          <p:cNvPr id="24" name="椭圆形 23"/>
          <p:cNvSpPr/>
          <p:nvPr userDrawn="1"/>
        </p:nvSpPr>
        <p:spPr>
          <a:xfrm flipH="1">
            <a:off x="8634932" y="623939"/>
            <a:ext cx="170406" cy="1704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solidFill>
                <a:schemeClr val="accent5"/>
              </a:solidFill>
              <a:latin typeface="Microsoft YaHei UI" panose="020B0503020204020204" pitchFamily="34" charset="-122"/>
              <a:ea typeface="Microsoft YaHei UI" panose="020B0503020204020204" pitchFamily="34" charset="-122"/>
            </a:endParaRPr>
          </a:p>
        </p:txBody>
      </p:sp>
      <p:sp>
        <p:nvSpPr>
          <p:cNvPr id="26" name="文本占位符 25"/>
          <p:cNvSpPr>
            <a:spLocks noGrp="1"/>
          </p:cNvSpPr>
          <p:nvPr>
            <p:ph type="body" sz="quarter" idx="13"/>
          </p:nvPr>
        </p:nvSpPr>
        <p:spPr>
          <a:xfrm>
            <a:off x="660400" y="2673522"/>
            <a:ext cx="506730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icrosoft YaHei UI Light" panose="020B0502040204020203" pitchFamily="34" charset="-122"/>
                <a:ea typeface="Microsoft YaHei UI Light" panose="020B0502040204020203" pitchFamily="34" charset="-122"/>
                <a:cs typeface="Biome Light" panose="020B0303030204020804" pitchFamily="34" charset="0"/>
              </a:defRPr>
            </a:lvl1pPr>
          </a:lstStyle>
          <a:p>
            <a:pPr lvl="0" rtl="0"/>
            <a:r>
              <a:rPr lang="zh-CN" altLang="en-US" noProof="0"/>
              <a:t>单击此处编辑母版文本样式</a:t>
            </a:r>
          </a:p>
        </p:txBody>
      </p:sp>
      <p:sp>
        <p:nvSpPr>
          <p:cNvPr id="29" name="文本占位符 27"/>
          <p:cNvSpPr>
            <a:spLocks noGrp="1"/>
          </p:cNvSpPr>
          <p:nvPr>
            <p:ph type="body" sz="quarter" idx="15"/>
          </p:nvPr>
        </p:nvSpPr>
        <p:spPr>
          <a:xfrm>
            <a:off x="6451600" y="2061363"/>
            <a:ext cx="5080000" cy="438150"/>
          </a:xfrm>
          <a:prstGeom prst="rect">
            <a:avLst/>
          </a:prstGeom>
        </p:spPr>
        <p:txBody>
          <a:bodyPr rtlCol="0"/>
          <a:lstStyle>
            <a:lvl1pPr>
              <a:buNone/>
              <a:defRPr lang="en-US" sz="2400" b="1" kern="1200" dirty="0" smtClean="0">
                <a:solidFill>
                  <a:schemeClr val="tx1"/>
                </a:solidFill>
                <a:latin typeface="Microsoft YaHei UI" panose="020B0503020204020204" pitchFamily="34" charset="-122"/>
                <a:ea typeface="Microsoft YaHei UI" panose="020B0503020204020204" pitchFamily="34" charset="-122"/>
                <a:cs typeface="Biome Light" panose="020B0303030204020804" pitchFamily="34" charset="0"/>
              </a:defRPr>
            </a:lvl1pPr>
            <a:lvl2pPr>
              <a:buNone/>
              <a:defRPr/>
            </a:lvl2pPr>
          </a:lstStyle>
          <a:p>
            <a:pPr lvl="0" rtl="0"/>
            <a:r>
              <a:rPr lang="zh-CN" altLang="en-US" noProof="0"/>
              <a:t>单击此处编辑母版文本样式</a:t>
            </a:r>
          </a:p>
        </p:txBody>
      </p:sp>
      <p:sp>
        <p:nvSpPr>
          <p:cNvPr id="30" name="文本占位符 25"/>
          <p:cNvSpPr>
            <a:spLocks noGrp="1"/>
          </p:cNvSpPr>
          <p:nvPr>
            <p:ph type="body" sz="quarter" idx="16"/>
          </p:nvPr>
        </p:nvSpPr>
        <p:spPr>
          <a:xfrm>
            <a:off x="6464300" y="2677067"/>
            <a:ext cx="506730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icrosoft YaHei UI Light" panose="020B0502040204020203" pitchFamily="34" charset="-122"/>
                <a:ea typeface="Microsoft YaHei UI Light" panose="020B0502040204020203" pitchFamily="34" charset="-122"/>
                <a:cs typeface="Biome Light" panose="020B0303030204020804" pitchFamily="34" charset="0"/>
              </a:defRPr>
            </a:lvl1pPr>
          </a:lstStyle>
          <a:p>
            <a:pPr lvl="0" rtl="0"/>
            <a:r>
              <a:rPr lang="zh-CN" altLang="en-US" noProof="0"/>
              <a:t>单击此处编辑母版文本样式</a:t>
            </a:r>
          </a:p>
        </p:txBody>
      </p:sp>
      <p:sp>
        <p:nvSpPr>
          <p:cNvPr id="13" name="图片占位符 12"/>
          <p:cNvSpPr>
            <a:spLocks noGrp="1"/>
          </p:cNvSpPr>
          <p:nvPr>
            <p:ph type="pic" sz="quarter" idx="17"/>
          </p:nvPr>
        </p:nvSpPr>
        <p:spPr>
          <a:xfrm>
            <a:off x="9261647" y="0"/>
            <a:ext cx="2930353" cy="1559882"/>
          </a:xfrm>
          <a:custGeom>
            <a:avLst/>
            <a:gdLst>
              <a:gd name="connsiteX0" fmla="*/ 562125 w 2930353"/>
              <a:gd name="connsiteY0" fmla="*/ 435632 h 1559882"/>
              <a:gd name="connsiteX1" fmla="*/ 1124250 w 2930353"/>
              <a:gd name="connsiteY1" fmla="*/ 997757 h 1559882"/>
              <a:gd name="connsiteX2" fmla="*/ 562125 w 2930353"/>
              <a:gd name="connsiteY2" fmla="*/ 1559882 h 1559882"/>
              <a:gd name="connsiteX3" fmla="*/ 0 w 2930353"/>
              <a:gd name="connsiteY3" fmla="*/ 997757 h 1559882"/>
              <a:gd name="connsiteX4" fmla="*/ 562125 w 2930353"/>
              <a:gd name="connsiteY4" fmla="*/ 435632 h 1559882"/>
              <a:gd name="connsiteX5" fmla="*/ 1475035 w 2930353"/>
              <a:gd name="connsiteY5" fmla="*/ 0 h 1559882"/>
              <a:gd name="connsiteX6" fmla="*/ 2930353 w 2930353"/>
              <a:gd name="connsiteY6" fmla="*/ 0 h 1559882"/>
              <a:gd name="connsiteX7" fmla="*/ 2930353 w 2930353"/>
              <a:gd name="connsiteY7" fmla="*/ 1239091 h 1559882"/>
              <a:gd name="connsiteX8" fmla="*/ 2822571 w 2930353"/>
              <a:gd name="connsiteY8" fmla="*/ 1328020 h 1559882"/>
              <a:gd name="connsiteX9" fmla="*/ 2282653 w 2930353"/>
              <a:gd name="connsiteY9" fmla="*/ 1492942 h 1559882"/>
              <a:gd name="connsiteX10" fmla="*/ 1316979 w 2930353"/>
              <a:gd name="connsiteY10" fmla="*/ 527268 h 1559882"/>
              <a:gd name="connsiteX11" fmla="*/ 1392867 w 2930353"/>
              <a:gd name="connsiteY11" fmla="*/ 151384 h 15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353" h="1559882">
                <a:moveTo>
                  <a:pt x="562125" y="435632"/>
                </a:moveTo>
                <a:cubicBezTo>
                  <a:pt x="872578" y="435632"/>
                  <a:pt x="1124250" y="687304"/>
                  <a:pt x="1124250" y="997757"/>
                </a:cubicBezTo>
                <a:cubicBezTo>
                  <a:pt x="1124250" y="1308210"/>
                  <a:pt x="872578" y="1559882"/>
                  <a:pt x="562125" y="1559882"/>
                </a:cubicBezTo>
                <a:cubicBezTo>
                  <a:pt x="251672" y="1559882"/>
                  <a:pt x="0" y="1308210"/>
                  <a:pt x="0" y="997757"/>
                </a:cubicBezTo>
                <a:cubicBezTo>
                  <a:pt x="0" y="687304"/>
                  <a:pt x="251672" y="435632"/>
                  <a:pt x="562125" y="435632"/>
                </a:cubicBezTo>
                <a:close/>
                <a:moveTo>
                  <a:pt x="1475035" y="0"/>
                </a:moveTo>
                <a:lnTo>
                  <a:pt x="2930353" y="0"/>
                </a:lnTo>
                <a:lnTo>
                  <a:pt x="2930353" y="1239091"/>
                </a:lnTo>
                <a:lnTo>
                  <a:pt x="2822571" y="1328020"/>
                </a:lnTo>
                <a:cubicBezTo>
                  <a:pt x="2668448" y="1432143"/>
                  <a:pt x="2482651" y="1492942"/>
                  <a:pt x="2282653" y="1492942"/>
                </a:cubicBezTo>
                <a:cubicBezTo>
                  <a:pt x="1749326" y="1492942"/>
                  <a:pt x="1316979" y="1060595"/>
                  <a:pt x="1316979" y="527268"/>
                </a:cubicBezTo>
                <a:cubicBezTo>
                  <a:pt x="1316979" y="393936"/>
                  <a:pt x="1344001" y="266916"/>
                  <a:pt x="1392867" y="151384"/>
                </a:cubicBezTo>
                <a:close/>
              </a:path>
            </a:pathLst>
          </a:custGeom>
        </p:spPr>
        <p:txBody>
          <a:bodyPr wrap="square" rtlCol="0" anchor="ctr">
            <a:noAutofit/>
          </a:bodyPr>
          <a:lstStyle>
            <a:lvl1pPr algn="ctr">
              <a:buNone/>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p>
        </p:txBody>
      </p:sp>
      <p:sp>
        <p:nvSpPr>
          <p:cNvPr id="11" name="标题 1"/>
          <p:cNvSpPr>
            <a:spLocks noGrp="1"/>
          </p:cNvSpPr>
          <p:nvPr>
            <p:ph type="title"/>
          </p:nvPr>
        </p:nvSpPr>
        <p:spPr>
          <a:xfrm>
            <a:off x="660400" y="805213"/>
            <a:ext cx="4275138" cy="830997"/>
          </a:xfrm>
          <a:prstGeom prst="rect">
            <a:avLst/>
          </a:prstGeom>
        </p:spPr>
        <p:txBody>
          <a:bodyPr rtlCol="0"/>
          <a:lstStyle>
            <a:lvl1pPr>
              <a:defRPr sz="4800" b="1">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三列内容">
    <p:spTree>
      <p:nvGrpSpPr>
        <p:cNvPr id="1" name=""/>
        <p:cNvGrpSpPr/>
        <p:nvPr/>
      </p:nvGrpSpPr>
      <p:grpSpPr>
        <a:xfrm>
          <a:off x="0" y="0"/>
          <a:ext cx="0" cy="0"/>
          <a:chOff x="0" y="0"/>
          <a:chExt cx="0" cy="0"/>
        </a:xfrm>
      </p:grpSpPr>
      <p:sp>
        <p:nvSpPr>
          <p:cNvPr id="28" name="文本占位符 27"/>
          <p:cNvSpPr>
            <a:spLocks noGrp="1"/>
          </p:cNvSpPr>
          <p:nvPr>
            <p:ph type="body" sz="quarter" idx="14"/>
          </p:nvPr>
        </p:nvSpPr>
        <p:spPr>
          <a:xfrm>
            <a:off x="660400" y="2037656"/>
            <a:ext cx="3474720" cy="438150"/>
          </a:xfrm>
          <a:prstGeom prst="rect">
            <a:avLst/>
          </a:prstGeom>
        </p:spPr>
        <p:txBody>
          <a:bodyPr rtlCol="0"/>
          <a:lstStyle>
            <a:lvl1pPr>
              <a:buNone/>
              <a:defRPr lang="en-US" sz="2400" b="1" kern="1200" dirty="0" smtClean="0">
                <a:solidFill>
                  <a:schemeClr val="tx1"/>
                </a:solidFill>
                <a:latin typeface="Microsoft YaHei UI" panose="020B0503020204020204" pitchFamily="34" charset="-122"/>
                <a:ea typeface="Microsoft YaHei UI" panose="020B0503020204020204" pitchFamily="34" charset="-122"/>
                <a:cs typeface="Biome Light" panose="020B0303030204020804" pitchFamily="34" charset="0"/>
              </a:defRPr>
            </a:lvl1pPr>
            <a:lvl2pPr>
              <a:buNone/>
              <a:defRPr/>
            </a:lvl2pPr>
          </a:lstStyle>
          <a:p>
            <a:pPr lvl="0" rtl="0"/>
            <a:r>
              <a:rPr lang="zh-CN" altLang="en-US" noProof="0"/>
              <a:t>单击此处编辑母版文本样式</a:t>
            </a:r>
          </a:p>
        </p:txBody>
      </p:sp>
      <p:sp>
        <p:nvSpPr>
          <p:cNvPr id="26" name="文本占位符 25"/>
          <p:cNvSpPr>
            <a:spLocks noGrp="1"/>
          </p:cNvSpPr>
          <p:nvPr>
            <p:ph type="body" sz="quarter" idx="13"/>
          </p:nvPr>
        </p:nvSpPr>
        <p:spPr>
          <a:xfrm>
            <a:off x="660400" y="2664637"/>
            <a:ext cx="347472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icrosoft YaHei UI Light" panose="020B0502040204020203" pitchFamily="34" charset="-122"/>
                <a:ea typeface="Microsoft YaHei UI Light" panose="020B0502040204020203" pitchFamily="34" charset="-122"/>
                <a:cs typeface="Biome Light" panose="020B0303030204020804" pitchFamily="34" charset="0"/>
              </a:defRPr>
            </a:lvl1pPr>
          </a:lstStyle>
          <a:p>
            <a:pPr lvl="0" rtl="0"/>
            <a:r>
              <a:rPr lang="zh-CN" altLang="en-US" noProof="0"/>
              <a:t>单击此处编辑母版文本样式</a:t>
            </a:r>
          </a:p>
        </p:txBody>
      </p:sp>
      <p:sp>
        <p:nvSpPr>
          <p:cNvPr id="29" name="文本占位符 27"/>
          <p:cNvSpPr>
            <a:spLocks noGrp="1"/>
          </p:cNvSpPr>
          <p:nvPr>
            <p:ph type="body" sz="quarter" idx="15"/>
          </p:nvPr>
        </p:nvSpPr>
        <p:spPr>
          <a:xfrm>
            <a:off x="8044180" y="2052478"/>
            <a:ext cx="3474720" cy="438150"/>
          </a:xfrm>
          <a:prstGeom prst="rect">
            <a:avLst/>
          </a:prstGeom>
        </p:spPr>
        <p:txBody>
          <a:bodyPr rtlCol="0"/>
          <a:lstStyle>
            <a:lvl1pPr>
              <a:buNone/>
              <a:defRPr lang="en-US" sz="2400" b="1" kern="1200" dirty="0" smtClean="0">
                <a:solidFill>
                  <a:schemeClr val="tx1"/>
                </a:solidFill>
                <a:latin typeface="Microsoft YaHei UI" panose="020B0503020204020204" pitchFamily="34" charset="-122"/>
                <a:ea typeface="Microsoft YaHei UI" panose="020B0503020204020204" pitchFamily="34" charset="-122"/>
                <a:cs typeface="Biome Light" panose="020B0303030204020804" pitchFamily="34" charset="0"/>
              </a:defRPr>
            </a:lvl1pPr>
            <a:lvl2pPr>
              <a:buNone/>
              <a:defRPr/>
            </a:lvl2pPr>
          </a:lstStyle>
          <a:p>
            <a:pPr lvl="0" rtl="0"/>
            <a:r>
              <a:rPr lang="zh-CN" altLang="en-US" noProof="0"/>
              <a:t>单击此处编辑母版文本样式</a:t>
            </a:r>
          </a:p>
        </p:txBody>
      </p:sp>
      <p:sp>
        <p:nvSpPr>
          <p:cNvPr id="30" name="文本占位符 25"/>
          <p:cNvSpPr>
            <a:spLocks noGrp="1"/>
          </p:cNvSpPr>
          <p:nvPr>
            <p:ph type="body" sz="quarter" idx="16"/>
          </p:nvPr>
        </p:nvSpPr>
        <p:spPr>
          <a:xfrm>
            <a:off x="8056880" y="2668182"/>
            <a:ext cx="347472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icrosoft YaHei UI Light" panose="020B0502040204020203" pitchFamily="34" charset="-122"/>
                <a:ea typeface="Microsoft YaHei UI Light" panose="020B0502040204020203" pitchFamily="34" charset="-122"/>
                <a:cs typeface="Biome Light" panose="020B0303030204020804" pitchFamily="34" charset="0"/>
              </a:defRPr>
            </a:lvl1pPr>
          </a:lstStyle>
          <a:p>
            <a:pPr lvl="0" rtl="0"/>
            <a:r>
              <a:rPr lang="zh-CN" altLang="en-US" noProof="0"/>
              <a:t>单击此处编辑母版文本样式</a:t>
            </a:r>
          </a:p>
        </p:txBody>
      </p:sp>
      <p:sp>
        <p:nvSpPr>
          <p:cNvPr id="11" name="文本占位符 27"/>
          <p:cNvSpPr>
            <a:spLocks noGrp="1"/>
          </p:cNvSpPr>
          <p:nvPr>
            <p:ph type="body" sz="quarter" idx="17"/>
          </p:nvPr>
        </p:nvSpPr>
        <p:spPr>
          <a:xfrm>
            <a:off x="4352290" y="2048933"/>
            <a:ext cx="3474720" cy="438150"/>
          </a:xfrm>
          <a:prstGeom prst="rect">
            <a:avLst/>
          </a:prstGeom>
        </p:spPr>
        <p:txBody>
          <a:bodyPr rtlCol="0"/>
          <a:lstStyle>
            <a:lvl1pPr>
              <a:buNone/>
              <a:defRPr lang="en-US" sz="2400" b="1" kern="1200" dirty="0" smtClean="0">
                <a:solidFill>
                  <a:schemeClr val="tx1"/>
                </a:solidFill>
                <a:latin typeface="Microsoft YaHei UI" panose="020B0503020204020204" pitchFamily="34" charset="-122"/>
                <a:ea typeface="Microsoft YaHei UI" panose="020B0503020204020204" pitchFamily="34" charset="-122"/>
                <a:cs typeface="Biome Light" panose="020B0303030204020804" pitchFamily="34" charset="0"/>
              </a:defRPr>
            </a:lvl1pPr>
            <a:lvl2pPr>
              <a:buNone/>
              <a:defRPr/>
            </a:lvl2pPr>
          </a:lstStyle>
          <a:p>
            <a:pPr lvl="0" rtl="0"/>
            <a:r>
              <a:rPr lang="zh-CN" altLang="en-US" noProof="0"/>
              <a:t>单击此处编辑母版文本样式</a:t>
            </a:r>
          </a:p>
        </p:txBody>
      </p:sp>
      <p:sp>
        <p:nvSpPr>
          <p:cNvPr id="12" name="文本占位符 25"/>
          <p:cNvSpPr>
            <a:spLocks noGrp="1"/>
          </p:cNvSpPr>
          <p:nvPr>
            <p:ph type="body" sz="quarter" idx="18"/>
          </p:nvPr>
        </p:nvSpPr>
        <p:spPr>
          <a:xfrm>
            <a:off x="4364990" y="2664637"/>
            <a:ext cx="3474720" cy="2935288"/>
          </a:xfrm>
          <a:prstGeom prst="rect">
            <a:avLst/>
          </a:prstGeom>
        </p:spPr>
        <p:txBody>
          <a:bodyPr rtlCol="0"/>
          <a:lstStyle>
            <a:lvl1pPr>
              <a:buClr>
                <a:schemeClr val="accent4"/>
              </a:buClr>
              <a:buFont typeface="Wingdings" panose="05000000000000000000" pitchFamily="2" charset="2"/>
              <a:buChar char="§"/>
              <a:defRPr lang="en-US" sz="2000" kern="1200" dirty="0" smtClean="0">
                <a:solidFill>
                  <a:schemeClr val="tx1"/>
                </a:solidFill>
                <a:latin typeface="Microsoft YaHei UI Light" panose="020B0502040204020203" pitchFamily="34" charset="-122"/>
                <a:ea typeface="Microsoft YaHei UI Light" panose="020B0502040204020203" pitchFamily="34" charset="-122"/>
                <a:cs typeface="Biome Light" panose="020B0303030204020804" pitchFamily="34" charset="0"/>
              </a:defRPr>
            </a:lvl1pPr>
          </a:lstStyle>
          <a:p>
            <a:pPr lvl="0" rtl="0"/>
            <a:r>
              <a:rPr lang="zh-CN" altLang="en-US" noProof="0"/>
              <a:t>单击此处编辑母版文本样式</a:t>
            </a:r>
          </a:p>
        </p:txBody>
      </p:sp>
      <p:sp>
        <p:nvSpPr>
          <p:cNvPr id="3" name="六边形 2"/>
          <p:cNvSpPr/>
          <p:nvPr userDrawn="1"/>
        </p:nvSpPr>
        <p:spPr>
          <a:xfrm>
            <a:off x="10700126" y="788523"/>
            <a:ext cx="1155906" cy="99647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六边形 3"/>
          <p:cNvSpPr/>
          <p:nvPr userDrawn="1"/>
        </p:nvSpPr>
        <p:spPr>
          <a:xfrm>
            <a:off x="11388427" y="1859136"/>
            <a:ext cx="315205" cy="271728"/>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solidFill>
                <a:schemeClr val="accent1"/>
              </a:solidFill>
              <a:latin typeface="Microsoft YaHei UI" panose="020B0503020204020204" pitchFamily="34" charset="-122"/>
              <a:ea typeface="Microsoft YaHei UI" panose="020B0503020204020204" pitchFamily="34" charset="-122"/>
            </a:endParaRPr>
          </a:p>
        </p:txBody>
      </p:sp>
      <p:sp>
        <p:nvSpPr>
          <p:cNvPr id="5" name="六边形 4"/>
          <p:cNvSpPr/>
          <p:nvPr userDrawn="1"/>
        </p:nvSpPr>
        <p:spPr>
          <a:xfrm>
            <a:off x="9014155" y="740289"/>
            <a:ext cx="379060" cy="326776"/>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solidFill>
                <a:schemeClr val="accent1"/>
              </a:solidFill>
              <a:latin typeface="Microsoft YaHei UI" panose="020B0503020204020204" pitchFamily="34" charset="-122"/>
              <a:ea typeface="Microsoft YaHei UI" panose="020B0503020204020204" pitchFamily="34" charset="-122"/>
            </a:endParaRPr>
          </a:p>
        </p:txBody>
      </p:sp>
      <p:sp>
        <p:nvSpPr>
          <p:cNvPr id="13" name="标题 1"/>
          <p:cNvSpPr>
            <a:spLocks noGrp="1"/>
          </p:cNvSpPr>
          <p:nvPr>
            <p:ph type="title"/>
          </p:nvPr>
        </p:nvSpPr>
        <p:spPr>
          <a:xfrm>
            <a:off x="660400" y="805213"/>
            <a:ext cx="4275138" cy="830997"/>
          </a:xfrm>
          <a:prstGeom prst="rect">
            <a:avLst/>
          </a:prstGeom>
        </p:spPr>
        <p:txBody>
          <a:bodyPr rtlCol="0"/>
          <a:lstStyle>
            <a:lvl1pPr>
              <a:defRPr sz="4800" b="1">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6" name="任意多边形：形状 15"/>
          <p:cNvSpPr>
            <a:spLocks noGrp="1"/>
          </p:cNvSpPr>
          <p:nvPr>
            <p:ph type="pic" sz="quarter" idx="20"/>
          </p:nvPr>
        </p:nvSpPr>
        <p:spPr>
          <a:xfrm>
            <a:off x="9393238" y="2"/>
            <a:ext cx="2798762" cy="1354861"/>
          </a:xfrm>
          <a:custGeom>
            <a:avLst/>
            <a:gdLst>
              <a:gd name="connsiteX0" fmla="*/ 316595 w 2798762"/>
              <a:gd name="connsiteY0" fmla="*/ 88390 h 1354861"/>
              <a:gd name="connsiteX1" fmla="*/ 1152465 w 2798762"/>
              <a:gd name="connsiteY1" fmla="*/ 88390 h 1354861"/>
              <a:gd name="connsiteX2" fmla="*/ 1469083 w 2798762"/>
              <a:gd name="connsiteY2" fmla="*/ 721626 h 1354861"/>
              <a:gd name="connsiteX3" fmla="*/ 1152465 w 2798762"/>
              <a:gd name="connsiteY3" fmla="*/ 1354861 h 1354861"/>
              <a:gd name="connsiteX4" fmla="*/ 316595 w 2798762"/>
              <a:gd name="connsiteY4" fmla="*/ 1354861 h 1354861"/>
              <a:gd name="connsiteX5" fmla="*/ 0 w 2798762"/>
              <a:gd name="connsiteY5" fmla="*/ 721672 h 1354861"/>
              <a:gd name="connsiteX6" fmla="*/ 0 w 2798762"/>
              <a:gd name="connsiteY6" fmla="*/ 721580 h 1354861"/>
              <a:gd name="connsiteX7" fmla="*/ 1250372 w 2798762"/>
              <a:gd name="connsiteY7" fmla="*/ 0 h 1354861"/>
              <a:gd name="connsiteX8" fmla="*/ 2798762 w 2798762"/>
              <a:gd name="connsiteY8" fmla="*/ 0 h 1354861"/>
              <a:gd name="connsiteX9" fmla="*/ 2798762 w 2798762"/>
              <a:gd name="connsiteY9" fmla="*/ 505978 h 1354861"/>
              <a:gd name="connsiteX10" fmla="*/ 2719777 w 2798762"/>
              <a:gd name="connsiteY10" fmla="*/ 663948 h 1354861"/>
              <a:gd name="connsiteX11" fmla="*/ 1582346 w 2798762"/>
              <a:gd name="connsiteY11" fmla="*/ 663948 h 13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762" h="1354861">
                <a:moveTo>
                  <a:pt x="316595" y="88390"/>
                </a:moveTo>
                <a:lnTo>
                  <a:pt x="1152465" y="88390"/>
                </a:lnTo>
                <a:lnTo>
                  <a:pt x="1469083" y="721626"/>
                </a:lnTo>
                <a:lnTo>
                  <a:pt x="1152465" y="1354861"/>
                </a:lnTo>
                <a:lnTo>
                  <a:pt x="316595" y="1354861"/>
                </a:lnTo>
                <a:lnTo>
                  <a:pt x="0" y="721672"/>
                </a:lnTo>
                <a:lnTo>
                  <a:pt x="0" y="721580"/>
                </a:lnTo>
                <a:close/>
                <a:moveTo>
                  <a:pt x="1250372" y="0"/>
                </a:moveTo>
                <a:lnTo>
                  <a:pt x="2798762" y="0"/>
                </a:lnTo>
                <a:lnTo>
                  <a:pt x="2798762" y="505978"/>
                </a:lnTo>
                <a:lnTo>
                  <a:pt x="2719777" y="663948"/>
                </a:lnTo>
                <a:lnTo>
                  <a:pt x="1582346" y="663948"/>
                </a:lnTo>
                <a:close/>
              </a:path>
            </a:pathLst>
          </a:custGeom>
        </p:spPr>
        <p:txBody>
          <a:bodyPr wrap="square" rtlCol="0" anchor="ctr">
            <a:noAutofit/>
          </a:bodyPr>
          <a:lstStyle>
            <a:lvl1pPr algn="ctr">
              <a:buNone/>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结束语">
    <p:spTree>
      <p:nvGrpSpPr>
        <p:cNvPr id="1" name=""/>
        <p:cNvGrpSpPr/>
        <p:nvPr/>
      </p:nvGrpSpPr>
      <p:grpSpPr>
        <a:xfrm>
          <a:off x="0" y="0"/>
          <a:ext cx="0" cy="0"/>
          <a:chOff x="0" y="0"/>
          <a:chExt cx="0" cy="0"/>
        </a:xfrm>
      </p:grpSpPr>
      <p:sp>
        <p:nvSpPr>
          <p:cNvPr id="7" name="椭圆形 6"/>
          <p:cNvSpPr/>
          <p:nvPr userDrawn="1"/>
        </p:nvSpPr>
        <p:spPr>
          <a:xfrm>
            <a:off x="5897272" y="1457542"/>
            <a:ext cx="617218" cy="6172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9" name="椭圆形 8"/>
          <p:cNvSpPr/>
          <p:nvPr userDrawn="1"/>
        </p:nvSpPr>
        <p:spPr>
          <a:xfrm>
            <a:off x="9810348" y="5955461"/>
            <a:ext cx="394539" cy="3945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1" name="椭圆形 10"/>
          <p:cNvSpPr/>
          <p:nvPr userDrawn="1"/>
        </p:nvSpPr>
        <p:spPr>
          <a:xfrm>
            <a:off x="6514490" y="946887"/>
            <a:ext cx="335852" cy="33585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6" name="文本占位符 15"/>
          <p:cNvSpPr>
            <a:spLocks noGrp="1"/>
          </p:cNvSpPr>
          <p:nvPr>
            <p:ph type="body" sz="quarter" idx="10"/>
          </p:nvPr>
        </p:nvSpPr>
        <p:spPr>
          <a:xfrm>
            <a:off x="647701" y="2042790"/>
            <a:ext cx="4143374" cy="2654301"/>
          </a:xfrm>
          <a:prstGeom prst="rect">
            <a:avLst/>
          </a:prstGeom>
        </p:spPr>
        <p:txBody>
          <a:bodyPr rtlCol="0"/>
          <a:lstStyle>
            <a:lvl1pPr marL="0" indent="0">
              <a:buNone/>
              <a:defRPr sz="2000">
                <a:latin typeface="Microsoft YaHei UI Light" panose="020B0502040204020203" pitchFamily="34" charset="-122"/>
                <a:ea typeface="Microsoft YaHei UI Light" panose="020B0502040204020203" pitchFamily="34" charset="-122"/>
              </a:defRPr>
            </a:lvl1pPr>
            <a:lvl2pPr>
              <a:buNone/>
              <a:defRPr>
                <a:latin typeface="Microsoft YaHei UI" panose="020B0503020204020204" pitchFamily="34" charset="-122"/>
                <a:ea typeface="Microsoft YaHei UI" panose="020B0503020204020204" pitchFamily="34" charset="-122"/>
              </a:defRPr>
            </a:lvl2pPr>
            <a:lvl3pPr>
              <a:buNone/>
              <a:defRPr/>
            </a:lvl3pPr>
            <a:lvl4pPr>
              <a:buNone/>
              <a:defRPr/>
            </a:lvl4pPr>
            <a:lvl5pPr>
              <a:buNone/>
              <a:defRPr/>
            </a:lvl5pPr>
          </a:lstStyle>
          <a:p>
            <a:pPr lvl="0" rtl="0"/>
            <a:r>
              <a:rPr lang="zh-CN" altLang="en-US" noProof="0"/>
              <a:t>单击此处编辑母版文本样式</a:t>
            </a:r>
          </a:p>
          <a:p>
            <a:pPr lvl="1" rtl="0"/>
            <a:r>
              <a:rPr lang="zh-CN" altLang="en-US" noProof="0"/>
              <a:t>二级</a:t>
            </a:r>
          </a:p>
        </p:txBody>
      </p:sp>
      <p:sp>
        <p:nvSpPr>
          <p:cNvPr id="17" name="文本占位符 15"/>
          <p:cNvSpPr>
            <a:spLocks noGrp="1"/>
          </p:cNvSpPr>
          <p:nvPr>
            <p:ph type="body" sz="quarter" idx="11"/>
          </p:nvPr>
        </p:nvSpPr>
        <p:spPr>
          <a:xfrm>
            <a:off x="647699" y="4953919"/>
            <a:ext cx="4143375" cy="759470"/>
          </a:xfrm>
          <a:prstGeom prst="rect">
            <a:avLst/>
          </a:prstGeom>
        </p:spPr>
        <p:txBody>
          <a:bodyPr rtlCol="0"/>
          <a:lstStyle>
            <a:lvl1pPr marL="0" indent="0">
              <a:buNone/>
              <a:defRPr sz="2000" b="1">
                <a:solidFill>
                  <a:schemeClr val="accent4"/>
                </a:solidFill>
                <a:latin typeface="Microsoft YaHei UI Light" panose="020B0502040204020203" pitchFamily="34" charset="-122"/>
                <a:ea typeface="Microsoft YaHei UI Light" panose="020B0502040204020203" pitchFamily="34" charset="-122"/>
              </a:defRPr>
            </a:lvl1pPr>
            <a:lvl2pPr>
              <a:buNone/>
              <a:defRPr sz="2000">
                <a:latin typeface="Microsoft YaHei UI" panose="020B0503020204020204" pitchFamily="34" charset="-122"/>
                <a:ea typeface="Microsoft YaHei UI" panose="020B0503020204020204" pitchFamily="34" charset="-122"/>
              </a:defRPr>
            </a:lvl2pPr>
            <a:lvl3pPr>
              <a:buNone/>
              <a:defRPr/>
            </a:lvl3pPr>
            <a:lvl4pPr>
              <a:buNone/>
              <a:defRPr/>
            </a:lvl4pPr>
            <a:lvl5pPr>
              <a:buNone/>
              <a:defRPr/>
            </a:lvl5pPr>
          </a:lstStyle>
          <a:p>
            <a:pPr lvl="0" rtl="0"/>
            <a:r>
              <a:rPr lang="zh-CN" altLang="en-US" noProof="0"/>
              <a:t>单击此处编辑母版文本样式</a:t>
            </a:r>
          </a:p>
          <a:p>
            <a:pPr lvl="1" rtl="0"/>
            <a:r>
              <a:rPr lang="zh-CN" altLang="en-US" noProof="0"/>
              <a:t>二级</a:t>
            </a:r>
          </a:p>
        </p:txBody>
      </p:sp>
      <p:sp>
        <p:nvSpPr>
          <p:cNvPr id="12" name="图片占位符 11"/>
          <p:cNvSpPr>
            <a:spLocks noGrp="1"/>
          </p:cNvSpPr>
          <p:nvPr>
            <p:ph type="pic" sz="quarter" idx="13"/>
          </p:nvPr>
        </p:nvSpPr>
        <p:spPr>
          <a:xfrm>
            <a:off x="5887402" y="533063"/>
            <a:ext cx="5542598" cy="5611666"/>
          </a:xfrm>
          <a:custGeom>
            <a:avLst/>
            <a:gdLst>
              <a:gd name="connsiteX0" fmla="*/ 3354105 w 5542598"/>
              <a:gd name="connsiteY0" fmla="*/ 4359376 h 5611666"/>
              <a:gd name="connsiteX1" fmla="*/ 3980250 w 5542598"/>
              <a:gd name="connsiteY1" fmla="*/ 4985521 h 5611666"/>
              <a:gd name="connsiteX2" fmla="*/ 3354105 w 5542598"/>
              <a:gd name="connsiteY2" fmla="*/ 5611666 h 5611666"/>
              <a:gd name="connsiteX3" fmla="*/ 2727960 w 5542598"/>
              <a:gd name="connsiteY3" fmla="*/ 4985521 h 5611666"/>
              <a:gd name="connsiteX4" fmla="*/ 3354105 w 5542598"/>
              <a:gd name="connsiteY4" fmla="*/ 4359376 h 5611666"/>
              <a:gd name="connsiteX5" fmla="*/ 1592580 w 5542598"/>
              <a:gd name="connsiteY5" fmla="*/ 1430357 h 5611666"/>
              <a:gd name="connsiteX6" fmla="*/ 3185160 w 5542598"/>
              <a:gd name="connsiteY6" fmla="*/ 3022937 h 5611666"/>
              <a:gd name="connsiteX7" fmla="*/ 1592580 w 5542598"/>
              <a:gd name="connsiteY7" fmla="*/ 4615517 h 5611666"/>
              <a:gd name="connsiteX8" fmla="*/ 0 w 5542598"/>
              <a:gd name="connsiteY8" fmla="*/ 3022937 h 5611666"/>
              <a:gd name="connsiteX9" fmla="*/ 1592580 w 5542598"/>
              <a:gd name="connsiteY9" fmla="*/ 1430357 h 5611666"/>
              <a:gd name="connsiteX10" fmla="*/ 4230267 w 5542598"/>
              <a:gd name="connsiteY10" fmla="*/ 0 h 5611666"/>
              <a:gd name="connsiteX11" fmla="*/ 5542598 w 5542598"/>
              <a:gd name="connsiteY11" fmla="*/ 1312331 h 5611666"/>
              <a:gd name="connsiteX12" fmla="*/ 4230267 w 5542598"/>
              <a:gd name="connsiteY12" fmla="*/ 2624662 h 5611666"/>
              <a:gd name="connsiteX13" fmla="*/ 2917936 w 5542598"/>
              <a:gd name="connsiteY13" fmla="*/ 1312331 h 5611666"/>
              <a:gd name="connsiteX14" fmla="*/ 4230267 w 5542598"/>
              <a:gd name="connsiteY14" fmla="*/ 0 h 56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2598" h="5611666">
                <a:moveTo>
                  <a:pt x="3354105" y="4359376"/>
                </a:moveTo>
                <a:cubicBezTo>
                  <a:pt x="3699915" y="4359376"/>
                  <a:pt x="3980250" y="4639711"/>
                  <a:pt x="3980250" y="4985521"/>
                </a:cubicBezTo>
                <a:cubicBezTo>
                  <a:pt x="3980250" y="5331331"/>
                  <a:pt x="3699915" y="5611666"/>
                  <a:pt x="3354105" y="5611666"/>
                </a:cubicBezTo>
                <a:cubicBezTo>
                  <a:pt x="3008295" y="5611666"/>
                  <a:pt x="2727960" y="5331331"/>
                  <a:pt x="2727960" y="4985521"/>
                </a:cubicBezTo>
                <a:cubicBezTo>
                  <a:pt x="2727960" y="4639711"/>
                  <a:pt x="3008295" y="4359376"/>
                  <a:pt x="3354105" y="4359376"/>
                </a:cubicBezTo>
                <a:close/>
                <a:moveTo>
                  <a:pt x="1592580" y="1430357"/>
                </a:moveTo>
                <a:cubicBezTo>
                  <a:pt x="2472138" y="1430357"/>
                  <a:pt x="3185160" y="2143379"/>
                  <a:pt x="3185160" y="3022937"/>
                </a:cubicBezTo>
                <a:cubicBezTo>
                  <a:pt x="3185160" y="3902495"/>
                  <a:pt x="2472138" y="4615517"/>
                  <a:pt x="1592580" y="4615517"/>
                </a:cubicBezTo>
                <a:cubicBezTo>
                  <a:pt x="713022" y="4615517"/>
                  <a:pt x="0" y="3902495"/>
                  <a:pt x="0" y="3022937"/>
                </a:cubicBezTo>
                <a:cubicBezTo>
                  <a:pt x="0" y="2143379"/>
                  <a:pt x="713022" y="1430357"/>
                  <a:pt x="1592580" y="1430357"/>
                </a:cubicBezTo>
                <a:close/>
                <a:moveTo>
                  <a:pt x="4230267" y="0"/>
                </a:moveTo>
                <a:cubicBezTo>
                  <a:pt x="4955047" y="0"/>
                  <a:pt x="5542598" y="587551"/>
                  <a:pt x="5542598" y="1312331"/>
                </a:cubicBezTo>
                <a:cubicBezTo>
                  <a:pt x="5542598" y="2037111"/>
                  <a:pt x="4955047" y="2624662"/>
                  <a:pt x="4230267" y="2624662"/>
                </a:cubicBezTo>
                <a:cubicBezTo>
                  <a:pt x="3505487" y="2624662"/>
                  <a:pt x="2917936" y="2037111"/>
                  <a:pt x="2917936" y="1312331"/>
                </a:cubicBezTo>
                <a:cubicBezTo>
                  <a:pt x="2917936" y="587551"/>
                  <a:pt x="3505487" y="0"/>
                  <a:pt x="4230267" y="0"/>
                </a:cubicBezTo>
                <a:close/>
              </a:path>
            </a:pathLst>
          </a:custGeom>
        </p:spPr>
        <p:txBody>
          <a:bodyPr wrap="square" rtlCol="0" anchor="ctr">
            <a:noAutofit/>
          </a:bodyPr>
          <a:lstStyle>
            <a:lvl1pPr algn="ctr">
              <a:buNone/>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p>
        </p:txBody>
      </p:sp>
      <p:sp>
        <p:nvSpPr>
          <p:cNvPr id="13" name="标题 1"/>
          <p:cNvSpPr>
            <a:spLocks noGrp="1"/>
          </p:cNvSpPr>
          <p:nvPr>
            <p:ph type="title"/>
          </p:nvPr>
        </p:nvSpPr>
        <p:spPr>
          <a:xfrm>
            <a:off x="660400" y="805213"/>
            <a:ext cx="4275138" cy="830997"/>
          </a:xfrm>
          <a:prstGeom prst="rect">
            <a:avLst/>
          </a:prstGeom>
        </p:spPr>
        <p:txBody>
          <a:bodyPr rtlCol="0"/>
          <a:lstStyle>
            <a:lvl1pPr>
              <a:defRPr sz="4800" b="1">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1ECB79F-4D1D-479B-BD71-78D14CD6A17F}" type="datetimeFigureOut">
              <a:rPr lang="zh-CN" altLang="en-US" smtClean="0"/>
              <a:t>2023/12/28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E81A7B-083B-45E8-8833-7810A2FEAB50}"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bg>
      <p:bgPr>
        <a:solidFill>
          <a:srgbClr val="F6F6F6"/>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25302" y="908051"/>
            <a:ext cx="10597209" cy="635000"/>
          </a:xfrm>
        </p:spPr>
        <p:txBody>
          <a:bodyPr/>
          <a:lstStyle>
            <a:lvl1pPr>
              <a:defRPr>
                <a:solidFill>
                  <a:schemeClr val="tx1"/>
                </a:solidFill>
              </a:defRPr>
            </a:lvl1pPr>
          </a:lstStyle>
          <a:p>
            <a:r>
              <a:rPr lang="zh-CN" altLang="en-US"/>
              <a:t>单击此处编辑母版标题样式</a:t>
            </a:r>
          </a:p>
        </p:txBody>
      </p:sp>
      <p:sp>
        <p:nvSpPr>
          <p:cNvPr id="3" name="内容占位符 2"/>
          <p:cNvSpPr>
            <a:spLocks noGrp="1"/>
          </p:cNvSpPr>
          <p:nvPr>
            <p:ph idx="1"/>
          </p:nvPr>
        </p:nvSpPr>
        <p:spPr>
          <a:xfrm>
            <a:off x="825302" y="1600201"/>
            <a:ext cx="10597209"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631876" cy="1450757"/>
          </a:xfrm>
        </p:spPr>
        <p:txBody>
          <a:bodyPr/>
          <a:lstStyle/>
          <a:p>
            <a:r>
              <a:rPr lang="zh-CN" altLang="en-US" dirty="0"/>
              <a:t>单击此处编辑母版标题样式</a:t>
            </a:r>
            <a:endParaRPr lang="en-US" dirty="0"/>
          </a:p>
        </p:txBody>
      </p:sp>
      <p:sp>
        <p:nvSpPr>
          <p:cNvPr id="3" name="Date Placeholder 2"/>
          <p:cNvSpPr>
            <a:spLocks noGrp="1"/>
          </p:cNvSpPr>
          <p:nvPr>
            <p:ph type="dt" sz="half" idx="10"/>
          </p:nvPr>
        </p:nvSpPr>
        <p:spPr>
          <a:xfrm>
            <a:off x="838200" y="6356350"/>
            <a:ext cx="2743200" cy="365125"/>
          </a:xfrm>
        </p:spPr>
        <p:txBody>
          <a:bodyPr/>
          <a:lstStyle/>
          <a:p>
            <a:fld id="{D9247DCC-2461-5B43-B865-42CCC458B272}" type="datetimeFigureOut">
              <a:rPr kumimoji="1" lang="zh-CN" altLang="en-US" smtClean="0"/>
              <a:t>2023/12/28</a:t>
            </a:fld>
            <a:endParaRPr kumimoji="1" lang="zh-CN" altLang="en-US"/>
          </a:p>
        </p:txBody>
      </p:sp>
      <p:sp>
        <p:nvSpPr>
          <p:cNvPr id="4" name="Footer Placeholder 3"/>
          <p:cNvSpPr>
            <a:spLocks noGrp="1"/>
          </p:cNvSpPr>
          <p:nvPr>
            <p:ph type="ftr" sz="quarter" idx="11"/>
          </p:nvPr>
        </p:nvSpPr>
        <p:spPr>
          <a:xfrm>
            <a:off x="4038600" y="6356350"/>
            <a:ext cx="4114800" cy="365125"/>
          </a:xfrm>
        </p:spPr>
        <p:txBody>
          <a:bodyPr/>
          <a:lstStyle/>
          <a:p>
            <a:endParaRPr kumimoji="1" lang="zh-CN" altLang="en-US"/>
          </a:p>
        </p:txBody>
      </p:sp>
      <p:sp>
        <p:nvSpPr>
          <p:cNvPr id="5" name="Slide Number Placeholder 4"/>
          <p:cNvSpPr>
            <a:spLocks noGrp="1"/>
          </p:cNvSpPr>
          <p:nvPr>
            <p:ph type="sldNum" sz="quarter" idx="12"/>
          </p:nvPr>
        </p:nvSpPr>
        <p:spPr>
          <a:xfrm>
            <a:off x="8617527" y="6356350"/>
            <a:ext cx="2743200" cy="365125"/>
          </a:xfrm>
        </p:spPr>
        <p:txBody>
          <a:bodyPr/>
          <a:lstStyle/>
          <a:p>
            <a:fld id="{BFA23EA6-B374-2D4A-8610-F55790A55B57}"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bg>
      <p:bgPr>
        <a:solidFill>
          <a:schemeClr val="tx1"/>
        </a:solidFill>
        <a:effectLst/>
      </p:bgPr>
    </p:bg>
    <p:spTree>
      <p:nvGrpSpPr>
        <p:cNvPr id="1" name=""/>
        <p:cNvGrpSpPr/>
        <p:nvPr/>
      </p:nvGrpSpPr>
      <p:grpSpPr>
        <a:xfrm>
          <a:off x="0" y="0"/>
          <a:ext cx="0" cy="0"/>
          <a:chOff x="0" y="0"/>
          <a:chExt cx="0" cy="0"/>
        </a:xfrm>
      </p:grpSpPr>
      <p:sp>
        <p:nvSpPr>
          <p:cNvPr id="22" name="图片占位符 21"/>
          <p:cNvSpPr>
            <a:spLocks noGrp="1"/>
          </p:cNvSpPr>
          <p:nvPr>
            <p:ph type="pic" sz="quarter" idx="10"/>
          </p:nvPr>
        </p:nvSpPr>
        <p:spPr>
          <a:xfrm>
            <a:off x="0" y="0"/>
            <a:ext cx="12192000" cy="6858000"/>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p>
        </p:txBody>
      </p:sp>
      <p:sp>
        <p:nvSpPr>
          <p:cNvPr id="2" name="长方形 1" descr="仰望高耸的办公大楼"/>
          <p:cNvSpPr/>
          <p:nvPr userDrawn="1"/>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4" name="文本占位符 23"/>
          <p:cNvSpPr>
            <a:spLocks noGrp="1"/>
          </p:cNvSpPr>
          <p:nvPr>
            <p:ph type="body" sz="quarter" idx="11" hasCustomPrompt="1"/>
          </p:nvPr>
        </p:nvSpPr>
        <p:spPr>
          <a:xfrm>
            <a:off x="4149139" y="4859469"/>
            <a:ext cx="3924934" cy="490538"/>
          </a:xfrm>
          <a:prstGeom prst="rect">
            <a:avLst/>
          </a:prstGeom>
        </p:spPr>
        <p:txBody>
          <a:bodyPr rtlCol="0"/>
          <a:lstStyle>
            <a:lvl1pPr algn="r">
              <a:buNone/>
              <a:defRPr lang="en-US" sz="2400" b="1" kern="1200" dirty="0" smtClean="0">
                <a:solidFill>
                  <a:schemeClr val="accent4"/>
                </a:solidFill>
                <a:latin typeface="Microsoft YaHei UI" panose="020B0503020204020204" pitchFamily="34" charset="-122"/>
                <a:ea typeface="Microsoft YaHei UI" panose="020B0503020204020204" pitchFamily="34" charset="-122"/>
                <a:cs typeface="Microsoft YaHei UI" panose="020B0503020204020204" pitchFamily="34" charset="-122"/>
              </a:defRPr>
            </a:lvl1pPr>
            <a:lvl2pPr>
              <a:buNone/>
              <a:defRPr/>
            </a:lvl2pPr>
          </a:lstStyle>
          <a:p>
            <a:pPr lvl="0" rtl="0"/>
            <a:r>
              <a:rPr lang="zh-CN" altLang="en-US" noProof="0"/>
              <a:t>单击此处编辑文本</a:t>
            </a:r>
          </a:p>
        </p:txBody>
      </p:sp>
      <p:sp>
        <p:nvSpPr>
          <p:cNvPr id="6" name="标题 1"/>
          <p:cNvSpPr>
            <a:spLocks noGrp="1"/>
          </p:cNvSpPr>
          <p:nvPr>
            <p:ph type="title"/>
          </p:nvPr>
        </p:nvSpPr>
        <p:spPr>
          <a:xfrm>
            <a:off x="4149139" y="1529685"/>
            <a:ext cx="3924934" cy="1695637"/>
          </a:xfrm>
          <a:prstGeom prst="rect">
            <a:avLst/>
          </a:prstGeom>
        </p:spPr>
        <p:txBody>
          <a:bodyPr rtlCol="0"/>
          <a:lstStyle>
            <a:lvl1pPr>
              <a:spcBef>
                <a:spcPts val="1000"/>
              </a:spcBef>
              <a:defRPr sz="4800" b="1">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自定义布局">
    <p:bg>
      <p:bgPr>
        <a:solidFill>
          <a:schemeClr val="tx1"/>
        </a:solidFill>
        <a:effectLst/>
      </p:bgPr>
    </p:bg>
    <p:spTree>
      <p:nvGrpSpPr>
        <p:cNvPr id="1" name=""/>
        <p:cNvGrpSpPr/>
        <p:nvPr/>
      </p:nvGrpSpPr>
      <p:grpSpPr>
        <a:xfrm>
          <a:off x="0" y="0"/>
          <a:ext cx="0" cy="0"/>
          <a:chOff x="0" y="0"/>
          <a:chExt cx="0" cy="0"/>
        </a:xfrm>
      </p:grpSpPr>
      <p:sp>
        <p:nvSpPr>
          <p:cNvPr id="14" name="图片占位符 21"/>
          <p:cNvSpPr>
            <a:spLocks noGrp="1"/>
          </p:cNvSpPr>
          <p:nvPr>
            <p:ph type="pic" sz="quarter" idx="10"/>
          </p:nvPr>
        </p:nvSpPr>
        <p:spPr>
          <a:xfrm>
            <a:off x="0" y="0"/>
            <a:ext cx="12192000" cy="6858000"/>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p>
        </p:txBody>
      </p:sp>
      <p:sp>
        <p:nvSpPr>
          <p:cNvPr id="3" name="椭圆形 2" descr="仰望高耸的办公大楼"/>
          <p:cNvSpPr/>
          <p:nvPr userDrawn="1"/>
        </p:nvSpPr>
        <p:spPr>
          <a:xfrm>
            <a:off x="3352800" y="685800"/>
            <a:ext cx="5486400" cy="5486400"/>
          </a:xfrm>
          <a:prstGeom prst="ellipse">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9" name="椭圆形 8"/>
          <p:cNvSpPr/>
          <p:nvPr userDrawn="1"/>
        </p:nvSpPr>
        <p:spPr>
          <a:xfrm>
            <a:off x="8138160" y="5669280"/>
            <a:ext cx="502920" cy="502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1" name="椭圆形 10"/>
          <p:cNvSpPr/>
          <p:nvPr userDrawn="1"/>
        </p:nvSpPr>
        <p:spPr>
          <a:xfrm>
            <a:off x="2915463" y="1295169"/>
            <a:ext cx="692878" cy="6928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3" name="椭圆形 12"/>
          <p:cNvSpPr/>
          <p:nvPr userDrawn="1"/>
        </p:nvSpPr>
        <p:spPr>
          <a:xfrm>
            <a:off x="3398520" y="904895"/>
            <a:ext cx="251460" cy="251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5" name="文本占位符 23"/>
          <p:cNvSpPr>
            <a:spLocks noGrp="1"/>
          </p:cNvSpPr>
          <p:nvPr>
            <p:ph type="body" sz="quarter" idx="11" hasCustomPrompt="1"/>
          </p:nvPr>
        </p:nvSpPr>
        <p:spPr>
          <a:xfrm>
            <a:off x="4127927" y="4609453"/>
            <a:ext cx="3924934" cy="490538"/>
          </a:xfrm>
          <a:prstGeom prst="rect">
            <a:avLst/>
          </a:prstGeom>
        </p:spPr>
        <p:txBody>
          <a:bodyPr rtlCol="0" anchor="b"/>
          <a:lstStyle>
            <a:lvl1pPr algn="ctr">
              <a:buNone/>
              <a:defRPr lang="en-US" sz="2000" b="1" kern="1200" dirty="0" smtClean="0">
                <a:solidFill>
                  <a:schemeClr val="accent4"/>
                </a:solidFill>
                <a:latin typeface="Microsoft YaHei UI" panose="020B0503020204020204" pitchFamily="34" charset="-122"/>
                <a:ea typeface="Microsoft YaHei UI" panose="020B0503020204020204" pitchFamily="34" charset="-122"/>
                <a:cs typeface="Microsoft YaHei UI" panose="020B0503020204020204" pitchFamily="34" charset="-122"/>
              </a:defRPr>
            </a:lvl1pPr>
            <a:lvl2pPr>
              <a:buNone/>
              <a:defRPr/>
            </a:lvl2pPr>
          </a:lstStyle>
          <a:p>
            <a:pPr lvl="0" rtl="0"/>
            <a:r>
              <a:rPr lang="zh-CN" altLang="en-US" noProof="0"/>
              <a:t>单击此处编辑文本</a:t>
            </a:r>
          </a:p>
        </p:txBody>
      </p:sp>
      <p:sp>
        <p:nvSpPr>
          <p:cNvPr id="2" name="标题 1"/>
          <p:cNvSpPr>
            <a:spLocks noGrp="1"/>
          </p:cNvSpPr>
          <p:nvPr>
            <p:ph type="title"/>
          </p:nvPr>
        </p:nvSpPr>
        <p:spPr>
          <a:xfrm>
            <a:off x="4045678" y="1988047"/>
            <a:ext cx="4007183" cy="2374194"/>
          </a:xfrm>
          <a:prstGeom prst="rect">
            <a:avLst/>
          </a:prstGeom>
        </p:spPr>
        <p:txBody>
          <a:bodyPr rtlCol="0"/>
          <a:lstStyle>
            <a:lvl1pPr algn="ctr">
              <a:spcBef>
                <a:spcPts val="1000"/>
              </a:spcBef>
              <a:defRPr sz="2800">
                <a:solidFill>
                  <a:schemeClr val="bg1"/>
                </a:solidFill>
                <a:latin typeface="Microsoft YaHei UI Light" panose="020B0502040204020203" pitchFamily="34" charset="-122"/>
                <a:ea typeface="Microsoft YaHei UI Light" panose="020B0502040204020203" pitchFamily="34" charset="-122"/>
              </a:defRPr>
            </a:lvl1pPr>
          </a:lstStyle>
          <a:p>
            <a:pPr rtl="0"/>
            <a:r>
              <a:rPr lang="zh-CN" altLang="en-US" noProof="0"/>
              <a:t>单击此处编辑母版标题样式</a:t>
            </a:r>
            <a:endParaRPr lang="zh-CN" alt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议程">
    <p:spTree>
      <p:nvGrpSpPr>
        <p:cNvPr id="1" name=""/>
        <p:cNvGrpSpPr/>
        <p:nvPr/>
      </p:nvGrpSpPr>
      <p:grpSpPr>
        <a:xfrm>
          <a:off x="0" y="0"/>
          <a:ext cx="0" cy="0"/>
          <a:chOff x="0" y="0"/>
          <a:chExt cx="0" cy="0"/>
        </a:xfrm>
      </p:grpSpPr>
      <p:sp>
        <p:nvSpPr>
          <p:cNvPr id="10" name="文本占位符 26"/>
          <p:cNvSpPr>
            <a:spLocks noGrp="1"/>
          </p:cNvSpPr>
          <p:nvPr>
            <p:ph type="body" sz="quarter" idx="12"/>
          </p:nvPr>
        </p:nvSpPr>
        <p:spPr>
          <a:xfrm>
            <a:off x="660400" y="2044700"/>
            <a:ext cx="4275138" cy="3560763"/>
          </a:xfrm>
          <a:prstGeom prst="rect">
            <a:avLst/>
          </a:prstGeom>
        </p:spPr>
        <p:txBody>
          <a:bodyPr rtlCol="0"/>
          <a:lstStyle>
            <a:lvl1pPr>
              <a:buClr>
                <a:schemeClr val="accent4"/>
              </a:buClr>
              <a:buFont typeface="Wingdings" panose="05000000000000000000" pitchFamily="2" charset="2"/>
              <a:buChar char="§"/>
              <a:defRPr sz="2000">
                <a:latin typeface="Microsoft YaHei UI Light" panose="020B0502040204020203" pitchFamily="34" charset="-122"/>
                <a:ea typeface="Microsoft YaHei UI Light" panose="020B0502040204020203" pitchFamily="34" charset="-122"/>
              </a:defRPr>
            </a:lvl1pPr>
            <a:lvl2pPr>
              <a:buClr>
                <a:schemeClr val="accent4"/>
              </a:buClr>
              <a:buFont typeface="Wingdings" panose="05000000000000000000" pitchFamily="2" charset="2"/>
              <a:buChar char="§"/>
              <a:defRPr sz="1800"/>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rtl="0"/>
            <a:r>
              <a:rPr lang="zh-CN" altLang="en-US" noProof="0"/>
              <a:t>单击此处编辑母版文本样式</a:t>
            </a:r>
          </a:p>
        </p:txBody>
      </p:sp>
      <p:sp>
        <p:nvSpPr>
          <p:cNvPr id="19" name="长方形 18"/>
          <p:cNvSpPr/>
          <p:nvPr userDrawn="1"/>
        </p:nvSpPr>
        <p:spPr>
          <a:xfrm>
            <a:off x="9354457" y="5363987"/>
            <a:ext cx="4572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1" name="长方形 20"/>
          <p:cNvSpPr/>
          <p:nvPr userDrawn="1"/>
        </p:nvSpPr>
        <p:spPr>
          <a:xfrm>
            <a:off x="6692791" y="1699889"/>
            <a:ext cx="319749" cy="319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3" name="长方形 22"/>
          <p:cNvSpPr/>
          <p:nvPr userDrawn="1"/>
        </p:nvSpPr>
        <p:spPr>
          <a:xfrm>
            <a:off x="9354457" y="5897738"/>
            <a:ext cx="179977" cy="1799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1" name="图片占位符 10"/>
          <p:cNvSpPr>
            <a:spLocks noGrp="1"/>
          </p:cNvSpPr>
          <p:nvPr>
            <p:ph type="pic" sz="quarter" idx="13"/>
          </p:nvPr>
        </p:nvSpPr>
        <p:spPr>
          <a:xfrm>
            <a:off x="7090227" y="786181"/>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rtlCol="0" anchor="ctr">
            <a:noAutofit/>
          </a:bodyPr>
          <a:lstStyle>
            <a:lvl1pPr algn="ctr">
              <a:buNone/>
              <a:defRPr>
                <a:latin typeface="Microsoft YaHei UI Light" panose="020B0502040204020203" pitchFamily="34" charset="-122"/>
                <a:ea typeface="Microsoft YaHei UI Light" panose="020B0502040204020203" pitchFamily="34" charset="-122"/>
              </a:defRPr>
            </a:lvl1pPr>
          </a:lstStyle>
          <a:p>
            <a:pPr rtl="0"/>
            <a:r>
              <a:rPr lang="zh-CN" altLang="en-US" noProof="0"/>
              <a:t>单击图标添加图片</a:t>
            </a:r>
          </a:p>
        </p:txBody>
      </p:sp>
      <p:sp>
        <p:nvSpPr>
          <p:cNvPr id="2" name="标题 1"/>
          <p:cNvSpPr>
            <a:spLocks noGrp="1"/>
          </p:cNvSpPr>
          <p:nvPr>
            <p:ph type="title"/>
          </p:nvPr>
        </p:nvSpPr>
        <p:spPr>
          <a:xfrm>
            <a:off x="660400" y="805213"/>
            <a:ext cx="4275138" cy="830997"/>
          </a:xfrm>
          <a:prstGeom prst="rect">
            <a:avLst/>
          </a:prstGeom>
        </p:spPr>
        <p:txBody>
          <a:bodyPr rtlCol="0"/>
          <a:lstStyle>
            <a:lvl1pPr>
              <a:defRPr sz="4800" b="1">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简介">
    <p:spTree>
      <p:nvGrpSpPr>
        <p:cNvPr id="1" name=""/>
        <p:cNvGrpSpPr/>
        <p:nvPr/>
      </p:nvGrpSpPr>
      <p:grpSpPr>
        <a:xfrm>
          <a:off x="0" y="0"/>
          <a:ext cx="0" cy="0"/>
          <a:chOff x="0" y="0"/>
          <a:chExt cx="0" cy="0"/>
        </a:xfrm>
      </p:grpSpPr>
      <p:sp>
        <p:nvSpPr>
          <p:cNvPr id="10" name="椭圆形 9"/>
          <p:cNvSpPr/>
          <p:nvPr userDrawn="1"/>
        </p:nvSpPr>
        <p:spPr>
          <a:xfrm>
            <a:off x="7362825" y="443263"/>
            <a:ext cx="361950" cy="361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solidFill>
                <a:schemeClr val="accent5"/>
              </a:solidFill>
              <a:latin typeface="Microsoft YaHei UI" panose="020B0503020204020204" pitchFamily="34" charset="-122"/>
              <a:ea typeface="Microsoft YaHei UI" panose="020B0503020204020204" pitchFamily="34" charset="-122"/>
            </a:endParaRPr>
          </a:p>
        </p:txBody>
      </p:sp>
      <p:sp>
        <p:nvSpPr>
          <p:cNvPr id="14" name="椭圆形 13"/>
          <p:cNvSpPr/>
          <p:nvPr userDrawn="1"/>
        </p:nvSpPr>
        <p:spPr>
          <a:xfrm>
            <a:off x="11007246" y="5605994"/>
            <a:ext cx="654227" cy="654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solidFill>
                <a:schemeClr val="accent5"/>
              </a:solidFill>
              <a:latin typeface="Microsoft YaHei UI" panose="020B0503020204020204" pitchFamily="34" charset="-122"/>
              <a:ea typeface="Microsoft YaHei UI" panose="020B0503020204020204" pitchFamily="34" charset="-122"/>
            </a:endParaRPr>
          </a:p>
        </p:txBody>
      </p:sp>
      <p:sp>
        <p:nvSpPr>
          <p:cNvPr id="16" name="椭圆形 15"/>
          <p:cNvSpPr/>
          <p:nvPr userDrawn="1"/>
        </p:nvSpPr>
        <p:spPr>
          <a:xfrm>
            <a:off x="10683791" y="6132439"/>
            <a:ext cx="251152" cy="25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solidFill>
                <a:schemeClr val="accent5"/>
              </a:solidFill>
              <a:latin typeface="Microsoft YaHei UI" panose="020B0503020204020204" pitchFamily="34" charset="-122"/>
              <a:ea typeface="Microsoft YaHei UI" panose="020B0503020204020204" pitchFamily="34" charset="-122"/>
            </a:endParaRPr>
          </a:p>
        </p:txBody>
      </p:sp>
      <p:sp>
        <p:nvSpPr>
          <p:cNvPr id="23" name="图片占位符 22"/>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rtlCol="0" anchor="ctr">
            <a:noAutofit/>
          </a:bodyPr>
          <a:lstStyle>
            <a:lvl1pPr algn="ctr">
              <a:buNone/>
              <a:defRPr>
                <a:latin typeface="Microsoft YaHei UI Light" panose="020B0502040204020203" pitchFamily="34" charset="-122"/>
                <a:ea typeface="Microsoft YaHei UI Light" panose="020B0502040204020203" pitchFamily="34" charset="-122"/>
              </a:defRPr>
            </a:lvl1pPr>
          </a:lstStyle>
          <a:p>
            <a:pPr rtl="0"/>
            <a:r>
              <a:rPr lang="zh-CN" altLang="en-US" noProof="0"/>
              <a:t>单击图标添加图片</a:t>
            </a:r>
          </a:p>
        </p:txBody>
      </p:sp>
      <p:sp>
        <p:nvSpPr>
          <p:cNvPr id="27" name="文本占位符 26"/>
          <p:cNvSpPr>
            <a:spLocks noGrp="1"/>
          </p:cNvSpPr>
          <p:nvPr>
            <p:ph type="body" sz="quarter" idx="12"/>
          </p:nvPr>
        </p:nvSpPr>
        <p:spPr>
          <a:xfrm>
            <a:off x="660400" y="2044700"/>
            <a:ext cx="4275138" cy="3560763"/>
          </a:xfrm>
          <a:prstGeom prst="rect">
            <a:avLst/>
          </a:prstGeom>
        </p:spPr>
        <p:txBody>
          <a:bodyPr rtlCol="0"/>
          <a:lstStyle>
            <a:lvl1pPr>
              <a:lnSpc>
                <a:spcPct val="150000"/>
              </a:lnSpc>
              <a:buClr>
                <a:schemeClr val="accent4"/>
              </a:buClr>
              <a:buFont typeface="Wingdings" panose="05000000000000000000" pitchFamily="2" charset="2"/>
              <a:buChar char="§"/>
              <a:defRPr sz="2000">
                <a:latin typeface="Microsoft YaHei UI Light" panose="020B0502040204020203" pitchFamily="34" charset="-122"/>
                <a:ea typeface="Microsoft YaHei UI Light" panose="020B0502040204020203" pitchFamily="34" charset="-122"/>
              </a:defRPr>
            </a:lvl1pPr>
            <a:lvl2pPr>
              <a:buClr>
                <a:schemeClr val="accent4"/>
              </a:buClr>
              <a:buFont typeface="Wingdings" panose="05000000000000000000" pitchFamily="2" charset="2"/>
              <a:buChar char="§"/>
              <a:defRPr sz="2000"/>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rtl="0"/>
            <a:r>
              <a:rPr lang="zh-CN" altLang="en-US" noProof="0"/>
              <a:t>单击此处编辑母版文本样式</a:t>
            </a:r>
          </a:p>
        </p:txBody>
      </p:sp>
      <p:sp>
        <p:nvSpPr>
          <p:cNvPr id="8" name="标题 1"/>
          <p:cNvSpPr>
            <a:spLocks noGrp="1"/>
          </p:cNvSpPr>
          <p:nvPr>
            <p:ph type="title"/>
          </p:nvPr>
        </p:nvSpPr>
        <p:spPr>
          <a:xfrm>
            <a:off x="660400" y="805213"/>
            <a:ext cx="4275138" cy="830997"/>
          </a:xfrm>
          <a:prstGeom prst="rect">
            <a:avLst/>
          </a:prstGeom>
        </p:spPr>
        <p:txBody>
          <a:bodyPr rtlCol="0"/>
          <a:lstStyle>
            <a:lvl1pPr>
              <a:defRPr sz="4800" b="1">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表和表格">
    <p:spTree>
      <p:nvGrpSpPr>
        <p:cNvPr id="1" name=""/>
        <p:cNvGrpSpPr/>
        <p:nvPr/>
      </p:nvGrpSpPr>
      <p:grpSpPr>
        <a:xfrm>
          <a:off x="0" y="0"/>
          <a:ext cx="0" cy="0"/>
          <a:chOff x="0" y="0"/>
          <a:chExt cx="0" cy="0"/>
        </a:xfrm>
      </p:grpSpPr>
      <p:sp>
        <p:nvSpPr>
          <p:cNvPr id="6" name="内容占位符 5"/>
          <p:cNvSpPr>
            <a:spLocks noGrp="1"/>
          </p:cNvSpPr>
          <p:nvPr>
            <p:ph sz="quarter" idx="10"/>
          </p:nvPr>
        </p:nvSpPr>
        <p:spPr>
          <a:xfrm>
            <a:off x="838200" y="2039392"/>
            <a:ext cx="10515600" cy="4114800"/>
          </a:xfrm>
          <a:prstGeom prst="rect">
            <a:avLst/>
          </a:prstGeom>
        </p:spPr>
        <p:txBody>
          <a:bodyPr rtlCol="0"/>
          <a:lstStyle>
            <a:lvl1pPr>
              <a:defRPr>
                <a:latin typeface="Microsoft YaHei UI Light" panose="020B0502040204020203" pitchFamily="34" charset="-122"/>
                <a:ea typeface="Microsoft YaHei UI Light" panose="020B0502040204020203" pitchFamily="34" charset="-122"/>
              </a:defRPr>
            </a:lvl1pPr>
            <a:lvl2pPr>
              <a:defRPr>
                <a:latin typeface="Microsoft YaHei UI Light" panose="020B0502040204020203" pitchFamily="34" charset="-122"/>
                <a:ea typeface="Microsoft YaHei UI Light" panose="020B0502040204020203" pitchFamily="34" charset="-122"/>
              </a:defRPr>
            </a:lvl2pPr>
            <a:lvl3pPr>
              <a:defRPr>
                <a:latin typeface="Microsoft YaHei UI Light" panose="020B0502040204020203" pitchFamily="34" charset="-122"/>
                <a:ea typeface="Microsoft YaHei UI Light" panose="020B0502040204020203" pitchFamily="34" charset="-122"/>
              </a:defRPr>
            </a:lvl3pPr>
            <a:lvl4pPr>
              <a:defRPr>
                <a:latin typeface="Microsoft YaHei UI Light" panose="020B0502040204020203" pitchFamily="34" charset="-122"/>
                <a:ea typeface="Microsoft YaHei UI Light" panose="020B0502040204020203" pitchFamily="34" charset="-122"/>
              </a:defRPr>
            </a:lvl4pPr>
            <a:lvl5pPr>
              <a:defRPr>
                <a:latin typeface="Microsoft YaHei UI Light" panose="020B0502040204020203" pitchFamily="34" charset="-122"/>
                <a:ea typeface="Microsoft YaHei UI Light" panose="020B0502040204020203" pitchFamily="34" charset="-122"/>
              </a:defRPr>
            </a:lvl5pPr>
          </a:lstStyle>
          <a:p>
            <a:pPr lvl="0" rtl="0"/>
            <a:r>
              <a:rPr lang="zh-CN" altLang="en-US" noProof="0"/>
              <a:t>单击此处编辑母版文本样式</a:t>
            </a:r>
          </a:p>
          <a:p>
            <a:pPr lvl="1" rtl="0"/>
            <a:r>
              <a:rPr lang="zh-CN" altLang="en-US" noProof="0"/>
              <a:t>二级</a:t>
            </a:r>
          </a:p>
          <a:p>
            <a:pPr lvl="2" rtl="0"/>
            <a:r>
              <a:rPr lang="zh-CN" altLang="en-US" noProof="0"/>
              <a:t>三级</a:t>
            </a:r>
          </a:p>
          <a:p>
            <a:pPr lvl="3" rtl="0"/>
            <a:r>
              <a:rPr lang="zh-CN" altLang="en-US" noProof="0"/>
              <a:t>四级</a:t>
            </a:r>
          </a:p>
          <a:p>
            <a:pPr lvl="4" rtl="0"/>
            <a:r>
              <a:rPr lang="zh-CN" altLang="en-US" noProof="0"/>
              <a:t>五级</a:t>
            </a:r>
            <a:endParaRPr lang="zh-CN" altLang="en-US" noProof="0" dirty="0"/>
          </a:p>
        </p:txBody>
      </p:sp>
      <p:sp>
        <p:nvSpPr>
          <p:cNvPr id="2" name="标题 1"/>
          <p:cNvSpPr>
            <a:spLocks noGrp="1"/>
          </p:cNvSpPr>
          <p:nvPr>
            <p:ph type="title"/>
          </p:nvPr>
        </p:nvSpPr>
        <p:spPr>
          <a:xfrm>
            <a:off x="838200" y="635000"/>
            <a:ext cx="10515600" cy="700115"/>
          </a:xfrm>
          <a:prstGeom prst="rect">
            <a:avLst/>
          </a:prstGeom>
        </p:spPr>
        <p:txBody>
          <a:bodyPr rtlCol="0" anchor="ctr"/>
          <a:lstStyle>
            <a:lvl1pPr algn="ctr">
              <a:defRPr sz="4800" b="1">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引言">
    <p:spTree>
      <p:nvGrpSpPr>
        <p:cNvPr id="1" name=""/>
        <p:cNvGrpSpPr/>
        <p:nvPr/>
      </p:nvGrpSpPr>
      <p:grpSpPr>
        <a:xfrm>
          <a:off x="0" y="0"/>
          <a:ext cx="0" cy="0"/>
          <a:chOff x="0" y="0"/>
          <a:chExt cx="0" cy="0"/>
        </a:xfrm>
      </p:grpSpPr>
      <p:sp>
        <p:nvSpPr>
          <p:cNvPr id="11" name="文本占位符 10"/>
          <p:cNvSpPr>
            <a:spLocks noGrp="1"/>
          </p:cNvSpPr>
          <p:nvPr>
            <p:ph type="body" sz="quarter" idx="11"/>
          </p:nvPr>
        </p:nvSpPr>
        <p:spPr>
          <a:xfrm>
            <a:off x="6312871" y="4141999"/>
            <a:ext cx="4220845" cy="861497"/>
          </a:xfrm>
          <a:prstGeom prst="rect">
            <a:avLst/>
          </a:prstGeom>
        </p:spPr>
        <p:txBody>
          <a:bodyPr rtlCol="0"/>
          <a:lstStyle>
            <a:lvl1pPr marL="0" indent="0">
              <a:buNone/>
              <a:defRPr sz="2000" b="1">
                <a:solidFill>
                  <a:schemeClr val="accent4"/>
                </a:solidFill>
                <a:latin typeface="Microsoft YaHei UI" panose="020B0503020204020204" pitchFamily="34" charset="-122"/>
                <a:ea typeface="Microsoft YaHei UI" panose="020B0503020204020204" pitchFamily="34" charset="-122"/>
              </a:defRPr>
            </a:lvl1pPr>
            <a:lvl2pPr>
              <a:buNone/>
              <a:defRPr sz="2000">
                <a:latin typeface="Microsoft YaHei UI" panose="020B0503020204020204" pitchFamily="34" charset="-122"/>
                <a:ea typeface="Microsoft YaHei UI" panose="020B0503020204020204" pitchFamily="34" charset="-122"/>
              </a:defRPr>
            </a:lvl2pPr>
          </a:lstStyle>
          <a:p>
            <a:pPr lvl="0" rtl="0"/>
            <a:r>
              <a:rPr lang="zh-CN" altLang="en-US" noProof="0"/>
              <a:t>单击此处编辑母版文本样式</a:t>
            </a:r>
          </a:p>
          <a:p>
            <a:pPr lvl="1" rtl="0"/>
            <a:r>
              <a:rPr lang="zh-CN" altLang="en-US" noProof="0"/>
              <a:t>二级</a:t>
            </a:r>
          </a:p>
        </p:txBody>
      </p:sp>
      <p:sp>
        <p:nvSpPr>
          <p:cNvPr id="15" name="六边形 14"/>
          <p:cNvSpPr/>
          <p:nvPr userDrawn="1"/>
        </p:nvSpPr>
        <p:spPr>
          <a:xfrm>
            <a:off x="740309" y="1382809"/>
            <a:ext cx="1229566" cy="105997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6" name="六边形 15"/>
          <p:cNvSpPr/>
          <p:nvPr userDrawn="1"/>
        </p:nvSpPr>
        <p:spPr>
          <a:xfrm>
            <a:off x="3755031" y="1194620"/>
            <a:ext cx="1666162" cy="1436347"/>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7" name="六边形 16"/>
          <p:cNvSpPr/>
          <p:nvPr userDrawn="1"/>
        </p:nvSpPr>
        <p:spPr>
          <a:xfrm>
            <a:off x="3804994" y="5233183"/>
            <a:ext cx="718261" cy="61919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8" name="六边形 17"/>
          <p:cNvSpPr/>
          <p:nvPr userDrawn="1"/>
        </p:nvSpPr>
        <p:spPr>
          <a:xfrm>
            <a:off x="1837838" y="1101306"/>
            <a:ext cx="651613" cy="561736"/>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9" name="图片占位符 18"/>
          <p:cNvSpPr>
            <a:spLocks noGrp="1"/>
          </p:cNvSpPr>
          <p:nvPr>
            <p:ph type="pic" sz="quarter" idx="12"/>
          </p:nvPr>
        </p:nvSpPr>
        <p:spPr>
          <a:xfrm>
            <a:off x="1571515" y="1914044"/>
            <a:ext cx="3993624" cy="3617848"/>
          </a:xfrm>
          <a:custGeom>
            <a:avLst/>
            <a:gdLst>
              <a:gd name="connsiteX0" fmla="*/ 1223161 w 3993624"/>
              <a:gd name="connsiteY0" fmla="*/ 2354088 h 3617848"/>
              <a:gd name="connsiteX1" fmla="*/ 2057242 w 3993624"/>
              <a:gd name="connsiteY1" fmla="*/ 2354088 h 3617848"/>
              <a:gd name="connsiteX2" fmla="*/ 2373182 w 3993624"/>
              <a:gd name="connsiteY2" fmla="*/ 2985968 h 3617848"/>
              <a:gd name="connsiteX3" fmla="*/ 2057242 w 3993624"/>
              <a:gd name="connsiteY3" fmla="*/ 3617848 h 3617848"/>
              <a:gd name="connsiteX4" fmla="*/ 1223161 w 3993624"/>
              <a:gd name="connsiteY4" fmla="*/ 3617848 h 3617848"/>
              <a:gd name="connsiteX5" fmla="*/ 907221 w 3993624"/>
              <a:gd name="connsiteY5" fmla="*/ 2985968 h 3617848"/>
              <a:gd name="connsiteX6" fmla="*/ 2569631 w 3993624"/>
              <a:gd name="connsiteY6" fmla="*/ 1425984 h 3617848"/>
              <a:gd name="connsiteX7" fmla="*/ 3602417 w 3993624"/>
              <a:gd name="connsiteY7" fmla="*/ 1425984 h 3617848"/>
              <a:gd name="connsiteX8" fmla="*/ 3993624 w 3993624"/>
              <a:gd name="connsiteY8" fmla="*/ 2208398 h 3617848"/>
              <a:gd name="connsiteX9" fmla="*/ 3602417 w 3993624"/>
              <a:gd name="connsiteY9" fmla="*/ 2990812 h 3617848"/>
              <a:gd name="connsiteX10" fmla="*/ 2569631 w 3993624"/>
              <a:gd name="connsiteY10" fmla="*/ 2990812 h 3617848"/>
              <a:gd name="connsiteX11" fmla="*/ 2178424 w 3993624"/>
              <a:gd name="connsiteY11" fmla="*/ 2208398 h 3617848"/>
              <a:gd name="connsiteX12" fmla="*/ 551406 w 3993624"/>
              <a:gd name="connsiteY12" fmla="*/ 0 h 3617848"/>
              <a:gd name="connsiteX13" fmla="*/ 2007117 w 3993624"/>
              <a:gd name="connsiteY13" fmla="*/ 0 h 3617848"/>
              <a:gd name="connsiteX14" fmla="*/ 2558523 w 3993624"/>
              <a:gd name="connsiteY14" fmla="*/ 1102811 h 3617848"/>
              <a:gd name="connsiteX15" fmla="*/ 2007117 w 3993624"/>
              <a:gd name="connsiteY15" fmla="*/ 2205622 h 3617848"/>
              <a:gd name="connsiteX16" fmla="*/ 551406 w 3993624"/>
              <a:gd name="connsiteY16" fmla="*/ 2205622 h 3617848"/>
              <a:gd name="connsiteX17" fmla="*/ 0 w 3993624"/>
              <a:gd name="connsiteY17" fmla="*/ 1102811 h 36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3624" h="3617848">
                <a:moveTo>
                  <a:pt x="1223161" y="2354088"/>
                </a:moveTo>
                <a:lnTo>
                  <a:pt x="2057242" y="2354088"/>
                </a:lnTo>
                <a:lnTo>
                  <a:pt x="2373182" y="2985968"/>
                </a:lnTo>
                <a:lnTo>
                  <a:pt x="2057242" y="3617848"/>
                </a:lnTo>
                <a:lnTo>
                  <a:pt x="1223161" y="3617848"/>
                </a:lnTo>
                <a:lnTo>
                  <a:pt x="907221" y="2985968"/>
                </a:lnTo>
                <a:close/>
                <a:moveTo>
                  <a:pt x="2569631" y="1425984"/>
                </a:moveTo>
                <a:lnTo>
                  <a:pt x="3602417" y="1425984"/>
                </a:lnTo>
                <a:lnTo>
                  <a:pt x="3993624" y="2208398"/>
                </a:lnTo>
                <a:lnTo>
                  <a:pt x="3602417" y="2990812"/>
                </a:lnTo>
                <a:lnTo>
                  <a:pt x="2569631" y="2990812"/>
                </a:lnTo>
                <a:lnTo>
                  <a:pt x="2178424" y="2208398"/>
                </a:lnTo>
                <a:close/>
                <a:moveTo>
                  <a:pt x="551406" y="0"/>
                </a:moveTo>
                <a:lnTo>
                  <a:pt x="2007117" y="0"/>
                </a:lnTo>
                <a:lnTo>
                  <a:pt x="2558523" y="1102811"/>
                </a:lnTo>
                <a:lnTo>
                  <a:pt x="2007117" y="2205622"/>
                </a:lnTo>
                <a:lnTo>
                  <a:pt x="551406" y="2205622"/>
                </a:lnTo>
                <a:lnTo>
                  <a:pt x="0" y="1102811"/>
                </a:lnTo>
                <a:close/>
              </a:path>
            </a:pathLst>
          </a:custGeom>
        </p:spPr>
        <p:txBody>
          <a:bodyPr wrap="square" rtlCol="0" anchor="ctr">
            <a:noAutofit/>
          </a:bodyPr>
          <a:lstStyle>
            <a:lvl1pPr algn="ctr">
              <a:buNone/>
              <a:defRPr>
                <a:latin typeface="Microsoft YaHei UI Light" panose="020B0502040204020203" pitchFamily="34" charset="-122"/>
                <a:ea typeface="Microsoft YaHei UI Light" panose="020B0502040204020203" pitchFamily="34" charset="-122"/>
              </a:defRPr>
            </a:lvl1pPr>
          </a:lstStyle>
          <a:p>
            <a:pPr rtl="0"/>
            <a:r>
              <a:rPr lang="zh-CN" altLang="en-US" noProof="0"/>
              <a:t>单击图标添加图片</a:t>
            </a:r>
          </a:p>
        </p:txBody>
      </p:sp>
      <p:sp>
        <p:nvSpPr>
          <p:cNvPr id="2" name="标题 1"/>
          <p:cNvSpPr>
            <a:spLocks noGrp="1"/>
          </p:cNvSpPr>
          <p:nvPr>
            <p:ph type="title"/>
          </p:nvPr>
        </p:nvSpPr>
        <p:spPr>
          <a:xfrm>
            <a:off x="6312871" y="2050552"/>
            <a:ext cx="4998720" cy="1748983"/>
          </a:xfrm>
          <a:prstGeom prst="rect">
            <a:avLst/>
          </a:prstGeom>
        </p:spPr>
        <p:txBody>
          <a:bodyPr rtlCol="0"/>
          <a:lstStyle>
            <a:lvl1pPr>
              <a:defRPr sz="2800">
                <a:solidFill>
                  <a:schemeClr val="tx1"/>
                </a:solidFill>
                <a:latin typeface="Microsoft YaHei UI Light" panose="020B0502040204020203" pitchFamily="34" charset="-122"/>
                <a:ea typeface="Microsoft YaHei UI Light" panose="020B0502040204020203" pitchFamily="34" charset="-122"/>
              </a:defRPr>
            </a:lvl1pPr>
          </a:lstStyle>
          <a:p>
            <a:pPr rtl="0"/>
            <a:r>
              <a:rPr lang="zh-CN" altLang="en-US" noProof="0"/>
              <a:t>单击此处编辑母版标题样式</a:t>
            </a:r>
            <a:endParaRPr lang="zh-CN" altLang="en-US"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团队">
    <p:spTree>
      <p:nvGrpSpPr>
        <p:cNvPr id="1" name=""/>
        <p:cNvGrpSpPr/>
        <p:nvPr/>
      </p:nvGrpSpPr>
      <p:grpSpPr>
        <a:xfrm>
          <a:off x="0" y="0"/>
          <a:ext cx="0" cy="0"/>
          <a:chOff x="0" y="0"/>
          <a:chExt cx="0" cy="0"/>
        </a:xfrm>
      </p:grpSpPr>
      <p:sp>
        <p:nvSpPr>
          <p:cNvPr id="39" name="图片占位符 38"/>
          <p:cNvSpPr>
            <a:spLocks noGrp="1"/>
          </p:cNvSpPr>
          <p:nvPr>
            <p:ph type="pic" sz="quarter" idx="22"/>
          </p:nvPr>
        </p:nvSpPr>
        <p:spPr>
          <a:xfrm>
            <a:off x="5353508"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atin typeface="Microsoft YaHei UI Light" panose="020B0502040204020203" pitchFamily="34" charset="-122"/>
                <a:ea typeface="Microsoft YaHei UI Light" panose="020B0502040204020203" pitchFamily="34" charset="-122"/>
              </a:defRPr>
            </a:lvl1pPr>
          </a:lstStyle>
          <a:p>
            <a:pPr rtl="0"/>
            <a:r>
              <a:rPr lang="zh-CN" altLang="en-US" noProof="0"/>
              <a:t>单击图标添加图片</a:t>
            </a:r>
          </a:p>
        </p:txBody>
      </p:sp>
      <p:sp>
        <p:nvSpPr>
          <p:cNvPr id="38" name="图片占位符 37"/>
          <p:cNvSpPr>
            <a:spLocks noGrp="1"/>
          </p:cNvSpPr>
          <p:nvPr>
            <p:ph type="pic" sz="quarter" idx="21"/>
          </p:nvPr>
        </p:nvSpPr>
        <p:spPr>
          <a:xfrm>
            <a:off x="311592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atin typeface="Microsoft YaHei UI Light" panose="020B0502040204020203" pitchFamily="34" charset="-122"/>
                <a:ea typeface="Microsoft YaHei UI Light" panose="020B0502040204020203" pitchFamily="34" charset="-122"/>
              </a:defRPr>
            </a:lvl1pPr>
          </a:lstStyle>
          <a:p>
            <a:pPr rtl="0"/>
            <a:r>
              <a:rPr lang="zh-CN" altLang="en-US" noProof="0"/>
              <a:t>单击图标添加图片</a:t>
            </a:r>
          </a:p>
        </p:txBody>
      </p:sp>
      <p:sp>
        <p:nvSpPr>
          <p:cNvPr id="40" name="图片占位符 39"/>
          <p:cNvSpPr>
            <a:spLocks noGrp="1"/>
          </p:cNvSpPr>
          <p:nvPr>
            <p:ph type="pic" sz="quarter" idx="23"/>
          </p:nvPr>
        </p:nvSpPr>
        <p:spPr>
          <a:xfrm>
            <a:off x="7602465"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atin typeface="Microsoft YaHei UI Light" panose="020B0502040204020203" pitchFamily="34" charset="-122"/>
                <a:ea typeface="Microsoft YaHei UI Light" panose="020B0502040204020203" pitchFamily="34" charset="-122"/>
              </a:defRPr>
            </a:lvl1pPr>
          </a:lstStyle>
          <a:p>
            <a:pPr rtl="0"/>
            <a:r>
              <a:rPr lang="zh-CN" altLang="en-US" noProof="0"/>
              <a:t>单击图标添加图片</a:t>
            </a:r>
          </a:p>
        </p:txBody>
      </p:sp>
      <p:sp>
        <p:nvSpPr>
          <p:cNvPr id="41" name="图片占位符 40"/>
          <p:cNvSpPr>
            <a:spLocks noGrp="1"/>
          </p:cNvSpPr>
          <p:nvPr>
            <p:ph type="pic" sz="quarter" idx="24"/>
          </p:nvPr>
        </p:nvSpPr>
        <p:spPr>
          <a:xfrm>
            <a:off x="984005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atin typeface="Microsoft YaHei UI Light" panose="020B0502040204020203" pitchFamily="34" charset="-122"/>
                <a:ea typeface="Microsoft YaHei UI Light" panose="020B0502040204020203" pitchFamily="34" charset="-122"/>
              </a:defRPr>
            </a:lvl1pPr>
          </a:lstStyle>
          <a:p>
            <a:pPr rtl="0"/>
            <a:r>
              <a:rPr lang="zh-CN" altLang="en-US" noProof="0"/>
              <a:t>单击图标添加图片</a:t>
            </a:r>
          </a:p>
        </p:txBody>
      </p:sp>
      <p:sp>
        <p:nvSpPr>
          <p:cNvPr id="8" name="标题 1"/>
          <p:cNvSpPr>
            <a:spLocks noGrp="1"/>
          </p:cNvSpPr>
          <p:nvPr>
            <p:ph type="title"/>
          </p:nvPr>
        </p:nvSpPr>
        <p:spPr>
          <a:xfrm>
            <a:off x="432000" y="647700"/>
            <a:ext cx="11340000" cy="700114"/>
          </a:xfrm>
          <a:prstGeom prst="rect">
            <a:avLst/>
          </a:prstGeom>
        </p:spPr>
        <p:txBody>
          <a:bodyPr rtlCol="0" anchor="ctr"/>
          <a:lstStyle>
            <a:lvl1pPr>
              <a:defRPr>
                <a:latin typeface="Microsoft YaHei UI" panose="020B0503020204020204" pitchFamily="34" charset="-122"/>
                <a:ea typeface="Microsoft YaHei UI" panose="020B0503020204020204" pitchFamily="34" charset="-122"/>
              </a:defRPr>
            </a:lvl1pPr>
          </a:lstStyle>
          <a:p>
            <a:pPr algn="ctr" rtl="0"/>
            <a:r>
              <a:rPr lang="zh-CN" altLang="en-US" sz="4800" b="1" noProof="0">
                <a:solidFill>
                  <a:schemeClr val="tx1"/>
                </a:solidFill>
              </a:rPr>
              <a:t>单击此处编辑母版标题样式</a:t>
            </a:r>
          </a:p>
        </p:txBody>
      </p:sp>
      <p:sp>
        <p:nvSpPr>
          <p:cNvPr id="9" name="六边形 8"/>
          <p:cNvSpPr/>
          <p:nvPr userDrawn="1"/>
        </p:nvSpPr>
        <p:spPr>
          <a:xfrm>
            <a:off x="546669" y="3467555"/>
            <a:ext cx="458268" cy="39505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0" name="六边形 9"/>
          <p:cNvSpPr/>
          <p:nvPr userDrawn="1"/>
        </p:nvSpPr>
        <p:spPr>
          <a:xfrm>
            <a:off x="11113337" y="2394722"/>
            <a:ext cx="358391" cy="30895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1" name="六边形 10"/>
          <p:cNvSpPr/>
          <p:nvPr userDrawn="1"/>
        </p:nvSpPr>
        <p:spPr>
          <a:xfrm>
            <a:off x="10882649" y="2202202"/>
            <a:ext cx="230688" cy="19886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23" name="文本占位符 22"/>
          <p:cNvSpPr>
            <a:spLocks noGrp="1"/>
          </p:cNvSpPr>
          <p:nvPr>
            <p:ph type="body" sz="quarter" idx="10" hasCustomPrompt="1"/>
          </p:nvPr>
        </p:nvSpPr>
        <p:spPr>
          <a:xfrm>
            <a:off x="546668" y="4172761"/>
            <a:ext cx="2139696" cy="344312"/>
          </a:xfrm>
          <a:prstGeom prst="rect">
            <a:avLst/>
          </a:prstGeom>
        </p:spPr>
        <p:txBody>
          <a:bodyPr rtlCol="0"/>
          <a:lstStyle>
            <a:lvl1pPr marL="0" indent="0" algn="ctr">
              <a:buNone/>
              <a:defRPr lang="en-US" sz="2000" b="1" kern="1200" dirty="0" smtClean="0">
                <a:solidFill>
                  <a:schemeClr val="accent4"/>
                </a:solidFill>
                <a:latin typeface="Microsoft YaHei UI" panose="020B0503020204020204" pitchFamily="34" charset="-122"/>
                <a:ea typeface="Microsoft YaHei UI" panose="020B0503020204020204" pitchFamily="34" charset="-122"/>
                <a:cs typeface="+mn-cs"/>
              </a:defRPr>
            </a:lvl1pPr>
          </a:lstStyle>
          <a:p>
            <a:pPr lvl="0" rtl="0"/>
            <a:r>
              <a:rPr lang="zh-CN" altLang="en-US" noProof="0"/>
              <a:t>单击以编辑 </a:t>
            </a:r>
          </a:p>
        </p:txBody>
      </p:sp>
      <p:sp>
        <p:nvSpPr>
          <p:cNvPr id="24" name="文本占位符 22"/>
          <p:cNvSpPr>
            <a:spLocks noGrp="1"/>
          </p:cNvSpPr>
          <p:nvPr>
            <p:ph type="body" sz="quarter" idx="11" hasCustomPrompt="1"/>
          </p:nvPr>
        </p:nvSpPr>
        <p:spPr>
          <a:xfrm>
            <a:off x="556692" y="4588259"/>
            <a:ext cx="2139696" cy="344312"/>
          </a:xfrm>
          <a:prstGeom prst="rect">
            <a:avLst/>
          </a:prstGeom>
        </p:spPr>
        <p:txBody>
          <a:bodyPr rtlCol="0"/>
          <a:lstStyle>
            <a:lvl1pPr marL="0" indent="0" algn="ctr">
              <a:buNone/>
              <a:defRPr lang="en-US" sz="1600" kern="1200" dirty="0" smtClean="0">
                <a:solidFill>
                  <a:schemeClr val="tx1"/>
                </a:solidFill>
                <a:latin typeface="Microsoft YaHei UI Light" panose="020B0502040204020203" pitchFamily="34" charset="-122"/>
                <a:ea typeface="Microsoft YaHei UI Light" panose="020B0502040204020203" pitchFamily="34" charset="-122"/>
                <a:cs typeface="+mn-cs"/>
              </a:defRPr>
            </a:lvl1pPr>
          </a:lstStyle>
          <a:p>
            <a:pPr lvl="0" rtl="0"/>
            <a:r>
              <a:rPr lang="zh-CN" altLang="en-US" noProof="0"/>
              <a:t>单击以编辑 </a:t>
            </a:r>
          </a:p>
        </p:txBody>
      </p:sp>
      <p:sp>
        <p:nvSpPr>
          <p:cNvPr id="27" name="文本占位符 22"/>
          <p:cNvSpPr>
            <a:spLocks noGrp="1"/>
          </p:cNvSpPr>
          <p:nvPr>
            <p:ph type="body" sz="quarter" idx="12" hasCustomPrompt="1"/>
          </p:nvPr>
        </p:nvSpPr>
        <p:spPr>
          <a:xfrm>
            <a:off x="2789482" y="4172761"/>
            <a:ext cx="2139696" cy="344312"/>
          </a:xfrm>
          <a:prstGeom prst="rect">
            <a:avLst/>
          </a:prstGeom>
        </p:spPr>
        <p:txBody>
          <a:bodyPr rtlCol="0"/>
          <a:lstStyle>
            <a:lvl1pPr marL="0" indent="0" algn="ctr">
              <a:buNone/>
              <a:defRPr lang="en-US" sz="2000" b="1" kern="1200" dirty="0" smtClean="0">
                <a:solidFill>
                  <a:schemeClr val="accent4"/>
                </a:solidFill>
                <a:latin typeface="Microsoft YaHei UI" panose="020B0503020204020204" pitchFamily="34" charset="-122"/>
                <a:ea typeface="Microsoft YaHei UI" panose="020B0503020204020204" pitchFamily="34" charset="-122"/>
                <a:cs typeface="+mn-cs"/>
              </a:defRPr>
            </a:lvl1pPr>
          </a:lstStyle>
          <a:p>
            <a:pPr lvl="0" rtl="0"/>
            <a:r>
              <a:rPr lang="zh-CN" altLang="en-US" noProof="0"/>
              <a:t>单击以编辑 </a:t>
            </a:r>
          </a:p>
        </p:txBody>
      </p:sp>
      <p:sp>
        <p:nvSpPr>
          <p:cNvPr id="28" name="文本占位符 22"/>
          <p:cNvSpPr>
            <a:spLocks noGrp="1"/>
          </p:cNvSpPr>
          <p:nvPr>
            <p:ph type="body" sz="quarter" idx="13" hasCustomPrompt="1"/>
          </p:nvPr>
        </p:nvSpPr>
        <p:spPr>
          <a:xfrm>
            <a:off x="2789483" y="4588259"/>
            <a:ext cx="2139696" cy="344312"/>
          </a:xfrm>
          <a:prstGeom prst="rect">
            <a:avLst/>
          </a:prstGeom>
        </p:spPr>
        <p:txBody>
          <a:bodyPr rtlCol="0"/>
          <a:lstStyle>
            <a:lvl1pPr marL="0" indent="0" algn="ctr">
              <a:buNone/>
              <a:defRPr lang="en-US" sz="1600" kern="1200" dirty="0" smtClean="0">
                <a:solidFill>
                  <a:schemeClr val="tx1"/>
                </a:solidFill>
                <a:latin typeface="Microsoft YaHei UI Light" panose="020B0502040204020203" pitchFamily="34" charset="-122"/>
                <a:ea typeface="Microsoft YaHei UI Light" panose="020B0502040204020203" pitchFamily="34" charset="-122"/>
                <a:cs typeface="+mn-cs"/>
              </a:defRPr>
            </a:lvl1pPr>
          </a:lstStyle>
          <a:p>
            <a:pPr lvl="0" rtl="0"/>
            <a:r>
              <a:rPr lang="zh-CN" altLang="en-US" noProof="0"/>
              <a:t>单击以编辑 </a:t>
            </a:r>
          </a:p>
        </p:txBody>
      </p:sp>
      <p:sp>
        <p:nvSpPr>
          <p:cNvPr id="29" name="文本占位符 22"/>
          <p:cNvSpPr>
            <a:spLocks noGrp="1"/>
          </p:cNvSpPr>
          <p:nvPr>
            <p:ph type="body" sz="quarter" idx="14" hasCustomPrompt="1"/>
          </p:nvPr>
        </p:nvSpPr>
        <p:spPr>
          <a:xfrm>
            <a:off x="5032296" y="4172761"/>
            <a:ext cx="2139696" cy="344312"/>
          </a:xfrm>
          <a:prstGeom prst="rect">
            <a:avLst/>
          </a:prstGeom>
        </p:spPr>
        <p:txBody>
          <a:bodyPr rtlCol="0"/>
          <a:lstStyle>
            <a:lvl1pPr marL="0" indent="0" algn="ctr">
              <a:buNone/>
              <a:defRPr lang="en-US" sz="2000" b="1" kern="1200" dirty="0" smtClean="0">
                <a:solidFill>
                  <a:schemeClr val="accent4"/>
                </a:solidFill>
                <a:latin typeface="Microsoft YaHei UI" panose="020B0503020204020204" pitchFamily="34" charset="-122"/>
                <a:ea typeface="Microsoft YaHei UI" panose="020B0503020204020204" pitchFamily="34" charset="-122"/>
                <a:cs typeface="+mn-cs"/>
              </a:defRPr>
            </a:lvl1pPr>
          </a:lstStyle>
          <a:p>
            <a:pPr lvl="0" rtl="0"/>
            <a:r>
              <a:rPr lang="zh-CN" altLang="en-US" noProof="0"/>
              <a:t>单击以编辑 </a:t>
            </a:r>
          </a:p>
        </p:txBody>
      </p:sp>
      <p:sp>
        <p:nvSpPr>
          <p:cNvPr id="30" name="文本占位符 22"/>
          <p:cNvSpPr>
            <a:spLocks noGrp="1"/>
          </p:cNvSpPr>
          <p:nvPr>
            <p:ph type="body" sz="quarter" idx="15" hasCustomPrompt="1"/>
          </p:nvPr>
        </p:nvSpPr>
        <p:spPr>
          <a:xfrm>
            <a:off x="5029201" y="4588259"/>
            <a:ext cx="2139696" cy="344312"/>
          </a:xfrm>
          <a:prstGeom prst="rect">
            <a:avLst/>
          </a:prstGeom>
        </p:spPr>
        <p:txBody>
          <a:bodyPr rtlCol="0"/>
          <a:lstStyle>
            <a:lvl1pPr marL="0" indent="0" algn="ctr">
              <a:buNone/>
              <a:defRPr lang="en-US" sz="1600" kern="1200" dirty="0" smtClean="0">
                <a:solidFill>
                  <a:schemeClr val="tx1"/>
                </a:solidFill>
                <a:latin typeface="Microsoft YaHei UI Light" panose="020B0502040204020203" pitchFamily="34" charset="-122"/>
                <a:ea typeface="Microsoft YaHei UI Light" panose="020B0502040204020203" pitchFamily="34" charset="-122"/>
                <a:cs typeface="+mn-cs"/>
              </a:defRPr>
            </a:lvl1pPr>
          </a:lstStyle>
          <a:p>
            <a:pPr lvl="0" rtl="0"/>
            <a:r>
              <a:rPr lang="zh-CN" altLang="en-US" noProof="0"/>
              <a:t>单击以编辑 </a:t>
            </a:r>
          </a:p>
        </p:txBody>
      </p:sp>
      <p:sp>
        <p:nvSpPr>
          <p:cNvPr id="31" name="文本占位符 22"/>
          <p:cNvSpPr>
            <a:spLocks noGrp="1"/>
          </p:cNvSpPr>
          <p:nvPr>
            <p:ph type="body" sz="quarter" idx="16" hasCustomPrompt="1"/>
          </p:nvPr>
        </p:nvSpPr>
        <p:spPr>
          <a:xfrm>
            <a:off x="7275110" y="4172761"/>
            <a:ext cx="2139696" cy="344312"/>
          </a:xfrm>
          <a:prstGeom prst="rect">
            <a:avLst/>
          </a:prstGeom>
        </p:spPr>
        <p:txBody>
          <a:bodyPr rtlCol="0"/>
          <a:lstStyle>
            <a:lvl1pPr marL="0" indent="0" algn="ctr">
              <a:buNone/>
              <a:defRPr lang="en-US" sz="2000" b="1" kern="1200" dirty="0" smtClean="0">
                <a:solidFill>
                  <a:schemeClr val="accent4"/>
                </a:solidFill>
                <a:latin typeface="Microsoft YaHei UI" panose="020B0503020204020204" pitchFamily="34" charset="-122"/>
                <a:ea typeface="Microsoft YaHei UI" panose="020B0503020204020204" pitchFamily="34" charset="-122"/>
                <a:cs typeface="+mn-cs"/>
              </a:defRPr>
            </a:lvl1pPr>
          </a:lstStyle>
          <a:p>
            <a:pPr lvl="0" rtl="0"/>
            <a:r>
              <a:rPr lang="zh-CN" altLang="en-US" noProof="0"/>
              <a:t>单击以编辑 </a:t>
            </a:r>
          </a:p>
        </p:txBody>
      </p:sp>
      <p:sp>
        <p:nvSpPr>
          <p:cNvPr id="32" name="文本占位符 22"/>
          <p:cNvSpPr>
            <a:spLocks noGrp="1"/>
          </p:cNvSpPr>
          <p:nvPr>
            <p:ph type="body" sz="quarter" idx="17" hasCustomPrompt="1"/>
          </p:nvPr>
        </p:nvSpPr>
        <p:spPr>
          <a:xfrm>
            <a:off x="7275111" y="4588259"/>
            <a:ext cx="2139696" cy="344312"/>
          </a:xfrm>
          <a:prstGeom prst="rect">
            <a:avLst/>
          </a:prstGeom>
        </p:spPr>
        <p:txBody>
          <a:bodyPr rtlCol="0"/>
          <a:lstStyle>
            <a:lvl1pPr marL="0" indent="0" algn="ctr">
              <a:buNone/>
              <a:defRPr lang="en-US" sz="1600" kern="1200" dirty="0" smtClean="0">
                <a:solidFill>
                  <a:schemeClr val="tx1"/>
                </a:solidFill>
                <a:latin typeface="Microsoft YaHei UI Light" panose="020B0502040204020203" pitchFamily="34" charset="-122"/>
                <a:ea typeface="Microsoft YaHei UI Light" panose="020B0502040204020203" pitchFamily="34" charset="-122"/>
                <a:cs typeface="+mn-cs"/>
              </a:defRPr>
            </a:lvl1pPr>
          </a:lstStyle>
          <a:p>
            <a:pPr lvl="0" rtl="0"/>
            <a:r>
              <a:rPr lang="zh-CN" altLang="en-US" noProof="0"/>
              <a:t>单击以编辑 </a:t>
            </a:r>
          </a:p>
        </p:txBody>
      </p:sp>
      <p:sp>
        <p:nvSpPr>
          <p:cNvPr id="33" name="文本占位符 22"/>
          <p:cNvSpPr>
            <a:spLocks noGrp="1"/>
          </p:cNvSpPr>
          <p:nvPr>
            <p:ph type="body" sz="quarter" idx="18" hasCustomPrompt="1"/>
          </p:nvPr>
        </p:nvSpPr>
        <p:spPr>
          <a:xfrm>
            <a:off x="9517923" y="4172761"/>
            <a:ext cx="2139696" cy="344312"/>
          </a:xfrm>
          <a:prstGeom prst="rect">
            <a:avLst/>
          </a:prstGeom>
        </p:spPr>
        <p:txBody>
          <a:bodyPr rtlCol="0"/>
          <a:lstStyle>
            <a:lvl1pPr marL="0" indent="0" algn="ctr">
              <a:buNone/>
              <a:defRPr lang="en-US" sz="2000" b="1" kern="1200" dirty="0" smtClean="0">
                <a:solidFill>
                  <a:schemeClr val="accent4"/>
                </a:solidFill>
                <a:latin typeface="Microsoft YaHei UI" panose="020B0503020204020204" pitchFamily="34" charset="-122"/>
                <a:ea typeface="Microsoft YaHei UI" panose="020B0503020204020204" pitchFamily="34" charset="-122"/>
                <a:cs typeface="+mn-cs"/>
              </a:defRPr>
            </a:lvl1pPr>
          </a:lstStyle>
          <a:p>
            <a:pPr lvl="0" rtl="0"/>
            <a:r>
              <a:rPr lang="zh-CN" altLang="en-US" noProof="0"/>
              <a:t>单击以编辑 </a:t>
            </a:r>
          </a:p>
        </p:txBody>
      </p:sp>
      <p:sp>
        <p:nvSpPr>
          <p:cNvPr id="34" name="文本占位符 22"/>
          <p:cNvSpPr>
            <a:spLocks noGrp="1"/>
          </p:cNvSpPr>
          <p:nvPr>
            <p:ph type="body" sz="quarter" idx="19" hasCustomPrompt="1"/>
          </p:nvPr>
        </p:nvSpPr>
        <p:spPr>
          <a:xfrm>
            <a:off x="9517923" y="4588259"/>
            <a:ext cx="2139696" cy="344312"/>
          </a:xfrm>
          <a:prstGeom prst="rect">
            <a:avLst/>
          </a:prstGeom>
        </p:spPr>
        <p:txBody>
          <a:bodyPr rtlCol="0"/>
          <a:lstStyle>
            <a:lvl1pPr marL="0" indent="0" algn="ctr">
              <a:buNone/>
              <a:defRPr lang="en-US" sz="1600" kern="1200" dirty="0" smtClean="0">
                <a:solidFill>
                  <a:schemeClr val="tx1"/>
                </a:solidFill>
                <a:latin typeface="Microsoft YaHei UI Light" panose="020B0502040204020203" pitchFamily="34" charset="-122"/>
                <a:ea typeface="Microsoft YaHei UI Light" panose="020B0502040204020203" pitchFamily="34" charset="-122"/>
                <a:cs typeface="+mn-cs"/>
              </a:defRPr>
            </a:lvl1pPr>
          </a:lstStyle>
          <a:p>
            <a:pPr lvl="0" rtl="0"/>
            <a:r>
              <a:rPr lang="zh-CN" altLang="en-US" noProof="0"/>
              <a:t>单击以编辑 </a:t>
            </a:r>
          </a:p>
        </p:txBody>
      </p:sp>
      <p:sp>
        <p:nvSpPr>
          <p:cNvPr id="37" name="图片占位符 36"/>
          <p:cNvSpPr>
            <a:spLocks noGrp="1"/>
          </p:cNvSpPr>
          <p:nvPr>
            <p:ph type="pic" sz="quarter" idx="20"/>
          </p:nvPr>
        </p:nvSpPr>
        <p:spPr>
          <a:xfrm>
            <a:off x="878337"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atin typeface="Microsoft YaHei UI Light" panose="020B0502040204020203" pitchFamily="34" charset="-122"/>
                <a:ea typeface="Microsoft YaHei UI Light" panose="020B0502040204020203" pitchFamily="34" charset="-122"/>
              </a:defRPr>
            </a:lvl1pPr>
          </a:lstStyle>
          <a:p>
            <a:pPr rtl="0"/>
            <a:r>
              <a:rPr lang="zh-CN" altLang="en-US" noProof="0"/>
              <a:t>单击图标添加图片</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摘要">
    <p:spTree>
      <p:nvGrpSpPr>
        <p:cNvPr id="1" name=""/>
        <p:cNvGrpSpPr/>
        <p:nvPr/>
      </p:nvGrpSpPr>
      <p:grpSpPr>
        <a:xfrm>
          <a:off x="0" y="0"/>
          <a:ext cx="0" cy="0"/>
          <a:chOff x="0" y="0"/>
          <a:chExt cx="0" cy="0"/>
        </a:xfrm>
      </p:grpSpPr>
      <p:sp>
        <p:nvSpPr>
          <p:cNvPr id="40" name="内容占位符 39"/>
          <p:cNvSpPr>
            <a:spLocks noGrp="1"/>
          </p:cNvSpPr>
          <p:nvPr>
            <p:ph sz="quarter" idx="12"/>
          </p:nvPr>
        </p:nvSpPr>
        <p:spPr>
          <a:xfrm>
            <a:off x="1739655" y="2117897"/>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icrosoft YaHei UI" panose="020B0503020204020204" pitchFamily="34" charset="-122"/>
                <a:ea typeface="Microsoft YaHei UI" panose="020B0503020204020204" pitchFamily="34" charset="-122"/>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icrosoft YaHei UI Light" panose="020B0502040204020203" pitchFamily="34" charset="-122"/>
                <a:ea typeface="Microsoft YaHei UI Light" panose="020B0502040204020203" pitchFamily="34" charset="-122"/>
                <a:cs typeface="Biome Light" panose="020B0303030204020804" pitchFamily="34" charset="0"/>
              </a:defRPr>
            </a:lvl2pPr>
          </a:lstStyle>
          <a:p>
            <a:pPr lvl="0" rtl="0"/>
            <a:r>
              <a:rPr lang="zh-CN" altLang="en-US" noProof="0"/>
              <a:t>单击此处编辑母版文本样式</a:t>
            </a:r>
          </a:p>
          <a:p>
            <a:pPr lvl="1" rtl="0"/>
            <a:r>
              <a:rPr lang="zh-CN" altLang="en-US" noProof="0"/>
              <a:t>二级</a:t>
            </a:r>
          </a:p>
        </p:txBody>
      </p:sp>
      <p:sp>
        <p:nvSpPr>
          <p:cNvPr id="41" name="内容占位符 39"/>
          <p:cNvSpPr>
            <a:spLocks noGrp="1"/>
          </p:cNvSpPr>
          <p:nvPr>
            <p:ph sz="quarter" idx="13"/>
          </p:nvPr>
        </p:nvSpPr>
        <p:spPr>
          <a:xfrm>
            <a:off x="1739655" y="4724146"/>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icrosoft YaHei UI" panose="020B0503020204020204" pitchFamily="34" charset="-122"/>
                <a:ea typeface="Microsoft YaHei UI" panose="020B0503020204020204" pitchFamily="34" charset="-122"/>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icrosoft YaHei UI Light" panose="020B0502040204020203" pitchFamily="34" charset="-122"/>
                <a:ea typeface="Microsoft YaHei UI Light" panose="020B0502040204020203" pitchFamily="34" charset="-122"/>
                <a:cs typeface="Biome Light" panose="020B0303030204020804" pitchFamily="34" charset="0"/>
              </a:defRPr>
            </a:lvl2pPr>
          </a:lstStyle>
          <a:p>
            <a:pPr lvl="0" rtl="0"/>
            <a:r>
              <a:rPr lang="zh-CN" altLang="en-US" noProof="0"/>
              <a:t>单击此处编辑母版文本样式</a:t>
            </a:r>
          </a:p>
          <a:p>
            <a:pPr lvl="1" rtl="0"/>
            <a:r>
              <a:rPr lang="zh-CN" altLang="en-US" noProof="0"/>
              <a:t>二级</a:t>
            </a:r>
          </a:p>
        </p:txBody>
      </p:sp>
      <p:sp>
        <p:nvSpPr>
          <p:cNvPr id="42" name="内容占位符 39"/>
          <p:cNvSpPr>
            <a:spLocks noGrp="1"/>
          </p:cNvSpPr>
          <p:nvPr>
            <p:ph sz="quarter" idx="14"/>
          </p:nvPr>
        </p:nvSpPr>
        <p:spPr>
          <a:xfrm>
            <a:off x="1739655" y="3420892"/>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icrosoft YaHei UI" panose="020B0503020204020204" pitchFamily="34" charset="-122"/>
                <a:ea typeface="Microsoft YaHei UI" panose="020B0503020204020204" pitchFamily="34" charset="-122"/>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icrosoft YaHei UI Light" panose="020B0502040204020203" pitchFamily="34" charset="-122"/>
                <a:ea typeface="Microsoft YaHei UI Light" panose="020B0502040204020203" pitchFamily="34" charset="-122"/>
                <a:cs typeface="Biome Light" panose="020B0303030204020804" pitchFamily="34" charset="0"/>
              </a:defRPr>
            </a:lvl2pPr>
          </a:lstStyle>
          <a:p>
            <a:pPr lvl="0" rtl="0"/>
            <a:r>
              <a:rPr lang="zh-CN" altLang="en-US" noProof="0"/>
              <a:t>单击此处编辑母版文本样式</a:t>
            </a:r>
          </a:p>
          <a:p>
            <a:pPr lvl="1" rtl="0"/>
            <a:r>
              <a:rPr lang="zh-CN" altLang="en-US" noProof="0"/>
              <a:t>二级</a:t>
            </a:r>
          </a:p>
        </p:txBody>
      </p:sp>
      <p:sp>
        <p:nvSpPr>
          <p:cNvPr id="43" name="内容占位符 39"/>
          <p:cNvSpPr>
            <a:spLocks noGrp="1"/>
          </p:cNvSpPr>
          <p:nvPr>
            <p:ph sz="quarter" idx="15"/>
          </p:nvPr>
        </p:nvSpPr>
        <p:spPr>
          <a:xfrm>
            <a:off x="7493865" y="2117897"/>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icrosoft YaHei UI" panose="020B0503020204020204" pitchFamily="34" charset="-122"/>
                <a:ea typeface="Microsoft YaHei UI" panose="020B0503020204020204" pitchFamily="34" charset="-122"/>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icrosoft YaHei UI Light" panose="020B0502040204020203" pitchFamily="34" charset="-122"/>
                <a:ea typeface="Microsoft YaHei UI Light" panose="020B0502040204020203" pitchFamily="34" charset="-122"/>
                <a:cs typeface="Biome Light" panose="020B0303030204020804" pitchFamily="34" charset="0"/>
              </a:defRPr>
            </a:lvl2pPr>
          </a:lstStyle>
          <a:p>
            <a:pPr lvl="0" rtl="0"/>
            <a:r>
              <a:rPr lang="zh-CN" altLang="en-US" noProof="0"/>
              <a:t>单击此处编辑母版文本样式</a:t>
            </a:r>
          </a:p>
          <a:p>
            <a:pPr lvl="1" rtl="0"/>
            <a:r>
              <a:rPr lang="zh-CN" altLang="en-US" noProof="0"/>
              <a:t>二级</a:t>
            </a:r>
          </a:p>
        </p:txBody>
      </p:sp>
      <p:sp>
        <p:nvSpPr>
          <p:cNvPr id="44" name="内容占位符 39"/>
          <p:cNvSpPr>
            <a:spLocks noGrp="1"/>
          </p:cNvSpPr>
          <p:nvPr>
            <p:ph sz="quarter" idx="16"/>
          </p:nvPr>
        </p:nvSpPr>
        <p:spPr>
          <a:xfrm>
            <a:off x="7493865" y="4724146"/>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icrosoft YaHei UI" panose="020B0503020204020204" pitchFamily="34" charset="-122"/>
                <a:ea typeface="Microsoft YaHei UI" panose="020B0503020204020204" pitchFamily="34" charset="-122"/>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icrosoft YaHei UI Light" panose="020B0502040204020203" pitchFamily="34" charset="-122"/>
                <a:ea typeface="Microsoft YaHei UI Light" panose="020B0502040204020203" pitchFamily="34" charset="-122"/>
                <a:cs typeface="Biome Light" panose="020B0303030204020804" pitchFamily="34" charset="0"/>
              </a:defRPr>
            </a:lvl2pPr>
          </a:lstStyle>
          <a:p>
            <a:pPr lvl="0" rtl="0"/>
            <a:r>
              <a:rPr lang="zh-CN" altLang="en-US" noProof="0"/>
              <a:t>单击此处编辑母版文本样式</a:t>
            </a:r>
          </a:p>
          <a:p>
            <a:pPr lvl="1" rtl="0"/>
            <a:r>
              <a:rPr lang="zh-CN" altLang="en-US" noProof="0"/>
              <a:t>二级</a:t>
            </a:r>
          </a:p>
        </p:txBody>
      </p:sp>
      <p:sp>
        <p:nvSpPr>
          <p:cNvPr id="45" name="内容占位符 39"/>
          <p:cNvSpPr>
            <a:spLocks noGrp="1"/>
          </p:cNvSpPr>
          <p:nvPr>
            <p:ph sz="quarter" idx="17"/>
          </p:nvPr>
        </p:nvSpPr>
        <p:spPr>
          <a:xfrm>
            <a:off x="7493865" y="3420892"/>
            <a:ext cx="4208386" cy="912812"/>
          </a:xfrm>
          <a:prstGeom prst="rect">
            <a:avLst/>
          </a:prstGeom>
        </p:spPr>
        <p:txBody>
          <a:bodyPr rtlCol="0"/>
          <a:lstStyle>
            <a:lvl1pPr>
              <a:buNone/>
              <a:defRPr kumimoji="0" lang="en-US" sz="1800" b="1" i="0" u="none" strike="noStrike" kern="1200" cap="none" spc="0" normalizeH="0" baseline="0" dirty="0" smtClean="0">
                <a:ln>
                  <a:noFill/>
                </a:ln>
                <a:solidFill>
                  <a:schemeClr val="accent4"/>
                </a:solidFill>
                <a:effectLst/>
                <a:uLnTx/>
                <a:uFillTx/>
                <a:latin typeface="Microsoft YaHei UI" panose="020B0503020204020204" pitchFamily="34" charset="-122"/>
                <a:ea typeface="Microsoft YaHei UI" panose="020B0503020204020204" pitchFamily="34" charset="-122"/>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icrosoft YaHei UI Light" panose="020B0502040204020203" pitchFamily="34" charset="-122"/>
                <a:ea typeface="Microsoft YaHei UI Light" panose="020B0502040204020203" pitchFamily="34" charset="-122"/>
                <a:cs typeface="Biome Light" panose="020B0303030204020804" pitchFamily="34" charset="0"/>
              </a:defRPr>
            </a:lvl2pPr>
          </a:lstStyle>
          <a:p>
            <a:pPr lvl="0" rtl="0"/>
            <a:r>
              <a:rPr lang="zh-CN" altLang="en-US" noProof="0"/>
              <a:t>单击此处编辑母版文本样式</a:t>
            </a:r>
          </a:p>
          <a:p>
            <a:pPr lvl="1" rtl="0"/>
            <a:r>
              <a:rPr lang="zh-CN" altLang="en-US" noProof="0"/>
              <a:t>二级</a:t>
            </a:r>
          </a:p>
        </p:txBody>
      </p:sp>
      <p:sp>
        <p:nvSpPr>
          <p:cNvPr id="10" name="标题 1"/>
          <p:cNvSpPr>
            <a:spLocks noGrp="1"/>
          </p:cNvSpPr>
          <p:nvPr>
            <p:ph type="title"/>
          </p:nvPr>
        </p:nvSpPr>
        <p:spPr>
          <a:xfrm>
            <a:off x="660400" y="805213"/>
            <a:ext cx="10693400" cy="830997"/>
          </a:xfrm>
          <a:prstGeom prst="rect">
            <a:avLst/>
          </a:prstGeom>
        </p:spPr>
        <p:txBody>
          <a:bodyPr rtlCol="0"/>
          <a:lstStyle>
            <a:lvl1pPr>
              <a:defRPr sz="4800" b="1">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日期占位符 3"/>
          <p:cNvSpPr txBox="1"/>
          <p:nvPr userDrawn="1"/>
        </p:nvSpPr>
        <p:spPr>
          <a:xfrm>
            <a:off x="660396" y="6378906"/>
            <a:ext cx="2743200" cy="365125"/>
          </a:xfrm>
          <a:prstGeom prst="rect">
            <a:avLst/>
          </a:prstGeom>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1177693D-63D9-4C7E-B55D-F00A7B35EC96}" type="datetime1">
              <a:rPr lang="zh-CN" altLang="en-US" sz="1100" noProof="0" smtClean="0">
                <a:solidFill>
                  <a:schemeClr val="accent2"/>
                </a:solidFill>
                <a:latin typeface="Microsoft YaHei UI Light" panose="020B0502040204020203" pitchFamily="34" charset="-122"/>
                <a:ea typeface="Microsoft YaHei UI Light" panose="020B0502040204020203" pitchFamily="34" charset="-122"/>
              </a:rPr>
              <a:t>2023/12/28</a:t>
            </a:fld>
            <a:endParaRPr lang="zh-CN" altLang="en-US" sz="1100" noProof="0" dirty="0">
              <a:solidFill>
                <a:schemeClr val="accent2"/>
              </a:solidFill>
              <a:latin typeface="Microsoft YaHei UI Light" panose="020B0502040204020203" pitchFamily="34" charset="-122"/>
              <a:ea typeface="Microsoft YaHei UI Light" panose="020B0502040204020203" pitchFamily="34" charset="-122"/>
            </a:endParaRPr>
          </a:p>
        </p:txBody>
      </p:sp>
      <p:sp>
        <p:nvSpPr>
          <p:cNvPr id="5" name="页脚占位符 4"/>
          <p:cNvSpPr txBox="1"/>
          <p:nvPr userDrawn="1"/>
        </p:nvSpPr>
        <p:spPr>
          <a:xfrm>
            <a:off x="1419399" y="6378906"/>
            <a:ext cx="4114800" cy="365125"/>
          </a:xfrm>
          <a:prstGeom prst="rect">
            <a:avLst/>
          </a:prstGeom>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zh-CN" altLang="en-US" sz="1100" b="1" noProof="0" dirty="0">
                <a:solidFill>
                  <a:schemeClr val="accent2"/>
                </a:solidFill>
                <a:latin typeface="Microsoft YaHei UI Light" panose="020B0502040204020203" pitchFamily="34" charset="-122"/>
                <a:ea typeface="Microsoft YaHei UI Light" panose="020B0502040204020203" pitchFamily="34" charset="-122"/>
              </a:rPr>
              <a:t>年度审核</a:t>
            </a:r>
          </a:p>
        </p:txBody>
      </p:sp>
      <p:sp>
        <p:nvSpPr>
          <p:cNvPr id="7" name="幻灯片编号占位符 5"/>
          <p:cNvSpPr txBox="1"/>
          <p:nvPr userDrawn="1"/>
        </p:nvSpPr>
        <p:spPr>
          <a:xfrm>
            <a:off x="8805338" y="6378906"/>
            <a:ext cx="2743200" cy="365125"/>
          </a:xfrm>
          <a:prstGeom prst="rect">
            <a:avLst/>
          </a:prstGeom>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2C18C1E5-FB55-42F5-BD6D-9CC153FCDBE6}" type="slidenum">
              <a:rPr lang="en-US" altLang="zh-CN" sz="1100" noProof="0" smtClean="0">
                <a:solidFill>
                  <a:schemeClr val="accent4"/>
                </a:solidFill>
                <a:latin typeface="Microsoft YaHei UI" panose="020B0503020204020204" pitchFamily="34" charset="-122"/>
                <a:ea typeface="Microsoft YaHei UI" panose="020B0503020204020204" pitchFamily="34" charset="-122"/>
              </a:rPr>
              <a:t>‹#›</a:t>
            </a:fld>
            <a:endParaRPr lang="zh-CN" altLang="en-US" sz="1100" noProof="0">
              <a:solidFill>
                <a:schemeClr val="accent4"/>
              </a:solidFill>
              <a:latin typeface="Microsoft YaHei UI" panose="020B0503020204020204" pitchFamily="34" charset="-122"/>
              <a:ea typeface="Microsoft YaHei UI"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91.xml"/><Relationship Id="rId5" Type="http://schemas.openxmlformats.org/officeDocument/2006/relationships/image" Target="../media/image2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9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tags" Target="../tags/tag29.xml"/><Relationship Id="rId21" Type="http://schemas.openxmlformats.org/officeDocument/2006/relationships/tags" Target="../tags/tag24.xml"/><Relationship Id="rId34" Type="http://schemas.openxmlformats.org/officeDocument/2006/relationships/image" Target="../media/image5.svg"/><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image" Target="../media/image4.png"/><Relationship Id="rId38" Type="http://schemas.openxmlformats.org/officeDocument/2006/relationships/image" Target="../media/image9.svg"/><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29" Type="http://schemas.openxmlformats.org/officeDocument/2006/relationships/tags" Target="../tags/tag32.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image" Target="../media/image3.svg"/><Relationship Id="rId37" Type="http://schemas.openxmlformats.org/officeDocument/2006/relationships/image" Target="../media/image8.png"/><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36" Type="http://schemas.openxmlformats.org/officeDocument/2006/relationships/image" Target="../media/image7.svg"/><Relationship Id="rId10" Type="http://schemas.openxmlformats.org/officeDocument/2006/relationships/tags" Target="../tags/tag13.xml"/><Relationship Id="rId19" Type="http://schemas.openxmlformats.org/officeDocument/2006/relationships/tags" Target="../tags/tag22.xml"/><Relationship Id="rId31" Type="http://schemas.openxmlformats.org/officeDocument/2006/relationships/image" Target="../media/image2.pn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slideLayout" Target="../slideLayouts/slideLayout14.xml"/><Relationship Id="rId35" Type="http://schemas.openxmlformats.org/officeDocument/2006/relationships/image" Target="../media/image6.png"/><Relationship Id="rId8" Type="http://schemas.openxmlformats.org/officeDocument/2006/relationships/tags" Target="../tags/tag11.xml"/><Relationship Id="rId3"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95.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9.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102.xml"/><Relationship Id="rId7" Type="http://schemas.openxmlformats.org/officeDocument/2006/relationships/image" Target="../media/image31.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30.png"/><Relationship Id="rId5" Type="http://schemas.openxmlformats.org/officeDocument/2006/relationships/slideLayout" Target="../slideLayouts/slideLayout14.xml"/><Relationship Id="rId4" Type="http://schemas.openxmlformats.org/officeDocument/2006/relationships/tags" Target="../tags/tag103.xml"/></Relationships>
</file>

<file path=ppt/slides/_rels/slide4.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media/image10.pn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notesSlide" Target="../notesSlides/notesSlide3.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slideLayout" Target="../slideLayouts/slideLayout14.xml"/><Relationship Id="rId5" Type="http://schemas.openxmlformats.org/officeDocument/2006/relationships/tags" Target="../tags/tag3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10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xml"/><Relationship Id="rId1" Type="http://schemas.openxmlformats.org/officeDocument/2006/relationships/tags" Target="../tags/tag105.xml"/></Relationships>
</file>

<file path=ppt/slides/_rels/slide4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8.xml"/><Relationship Id="rId7" Type="http://schemas.openxmlformats.org/officeDocument/2006/relationships/image" Target="../media/image44.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43.jpeg"/><Relationship Id="rId5" Type="http://schemas.openxmlformats.org/officeDocument/2006/relationships/notesSlide" Target="../notesSlides/notesSlide39.xml"/><Relationship Id="rId4" Type="http://schemas.openxmlformats.org/officeDocument/2006/relationships/slideLayout" Target="../slideLayouts/slideLayout12.xml"/><Relationship Id="rId9"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slideLayout" Target="../slideLayouts/slideLayout14.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2" Type="http://schemas.openxmlformats.org/officeDocument/2006/relationships/tags" Target="../tags/tag44.xml"/><Relationship Id="rId16" Type="http://schemas.openxmlformats.org/officeDocument/2006/relationships/image" Target="../media/image11.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image" Target="../media/image10.png"/><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13.png"/><Relationship Id="rId5" Type="http://schemas.openxmlformats.org/officeDocument/2006/relationships/tags" Target="../tags/tag59.xml"/><Relationship Id="rId10" Type="http://schemas.openxmlformats.org/officeDocument/2006/relationships/image" Target="../media/image12.png"/><Relationship Id="rId4" Type="http://schemas.openxmlformats.org/officeDocument/2006/relationships/tags" Target="../tags/tag58.xml"/><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73.png"/><Relationship Id="rId2" Type="http://schemas.openxmlformats.org/officeDocument/2006/relationships/slideLayout" Target="../slideLayouts/slideLayout17.xml"/><Relationship Id="rId1" Type="http://schemas.openxmlformats.org/officeDocument/2006/relationships/tags" Target="../tags/tag10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18" Type="http://schemas.openxmlformats.org/officeDocument/2006/relationships/tags" Target="../tags/tag81.xml"/><Relationship Id="rId26" Type="http://schemas.openxmlformats.org/officeDocument/2006/relationships/image" Target="../media/image16.png"/><Relationship Id="rId3" Type="http://schemas.openxmlformats.org/officeDocument/2006/relationships/tags" Target="../tags/tag66.xml"/><Relationship Id="rId21" Type="http://schemas.openxmlformats.org/officeDocument/2006/relationships/tags" Target="../tags/tag84.xml"/><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image" Target="../media/image15.svg"/><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tags" Target="../tags/tag83.xml"/><Relationship Id="rId29" Type="http://schemas.openxmlformats.org/officeDocument/2006/relationships/image" Target="../media/image19.svg"/><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24" Type="http://schemas.openxmlformats.org/officeDocument/2006/relationships/image" Target="../media/image14.png"/><Relationship Id="rId5" Type="http://schemas.openxmlformats.org/officeDocument/2006/relationships/tags" Target="../tags/tag68.xml"/><Relationship Id="rId15" Type="http://schemas.openxmlformats.org/officeDocument/2006/relationships/tags" Target="../tags/tag78.xml"/><Relationship Id="rId23" Type="http://schemas.openxmlformats.org/officeDocument/2006/relationships/notesSlide" Target="../notesSlides/notesSlide5.xml"/><Relationship Id="rId28" Type="http://schemas.openxmlformats.org/officeDocument/2006/relationships/image" Target="../media/image18.png"/><Relationship Id="rId10" Type="http://schemas.openxmlformats.org/officeDocument/2006/relationships/tags" Target="../tags/tag73.xml"/><Relationship Id="rId19" Type="http://schemas.openxmlformats.org/officeDocument/2006/relationships/tags" Target="../tags/tag82.xml"/><Relationship Id="rId31" Type="http://schemas.openxmlformats.org/officeDocument/2006/relationships/image" Target="../media/image21.svg"/><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openxmlformats.org/officeDocument/2006/relationships/slideLayout" Target="../slideLayouts/slideLayout14.xml"/><Relationship Id="rId27" Type="http://schemas.openxmlformats.org/officeDocument/2006/relationships/image" Target="../media/image17.svg"/><Relationship Id="rId30"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图片占位符 12" descr="蓝色玻璃建筑"/>
          <p:cNvPicPr>
            <a:picLocks noGrp="1" noChangeAspect="1"/>
          </p:cNvPicPr>
          <p:nvPr>
            <p:ph type="pic" sz="quarter" idx="10"/>
          </p:nvPr>
        </p:nvPicPr>
        <p:blipFill>
          <a:blip r:embed="rId5">
            <a:alphaModFix amt="80000"/>
          </a:blip>
          <a:srcRect t="7802" b="7802"/>
          <a:stretch>
            <a:fillRect/>
          </a:stretch>
        </p:blipFill>
        <p:spPr>
          <a:xfrm>
            <a:off x="0" y="0"/>
            <a:ext cx="12192000" cy="6858000"/>
          </a:xfrm>
          <a:blipFill dpi="0" rotWithShape="1">
            <a:blip r:embed="rId5">
              <a:alphaModFix amt="80000"/>
              <a:extLst>
                <a:ext uri="{28A0092B-C50C-407E-A947-70E740481C1C}">
                  <a14:useLocalDpi xmlns:a14="http://schemas.microsoft.com/office/drawing/2010/main" val="0"/>
                </a:ext>
              </a:extLst>
            </a:blip>
            <a:srcRect/>
            <a:stretch>
              <a:fillRect/>
            </a:stretch>
          </a:blipFill>
        </p:spPr>
      </p:pic>
      <p:sp>
        <p:nvSpPr>
          <p:cNvPr id="7" name="标题 6"/>
          <p:cNvSpPr>
            <a:spLocks noGrp="1"/>
          </p:cNvSpPr>
          <p:nvPr>
            <p:ph type="title"/>
          </p:nvPr>
        </p:nvSpPr>
        <p:spPr>
          <a:xfrm>
            <a:off x="2011576" y="2008406"/>
            <a:ext cx="8167892" cy="2594978"/>
          </a:xfrm>
        </p:spPr>
        <p:txBody>
          <a:bodyPr rtlCol="0"/>
          <a:lstStyle/>
          <a:p>
            <a:pPr algn="ctr" rtl="0">
              <a:lnSpc>
                <a:spcPct val="150000"/>
              </a:lnSpc>
            </a:pPr>
            <a:r>
              <a:rPr lang="zh-CN" altLang="en-US" sz="6000" dirty="0"/>
              <a:t>新形势下的内控管理</a:t>
            </a:r>
          </a:p>
        </p:txBody>
      </p:sp>
      <p:sp>
        <p:nvSpPr>
          <p:cNvPr id="11" name="文本占位符 10"/>
          <p:cNvSpPr>
            <a:spLocks noGrp="1"/>
          </p:cNvSpPr>
          <p:nvPr>
            <p:ph type="body" sz="quarter" idx="13"/>
            <p:custDataLst>
              <p:tags r:id="rId1"/>
            </p:custDataLst>
          </p:nvPr>
        </p:nvSpPr>
        <p:spPr>
          <a:xfrm>
            <a:off x="4432935" y="4979035"/>
            <a:ext cx="4005580" cy="494665"/>
          </a:xfrm>
        </p:spPr>
        <p:txBody>
          <a:bodyPr rtlCol="0"/>
          <a:lstStyle/>
          <a:p>
            <a:pPr algn="ctr" rtl="0"/>
            <a:r>
              <a:rPr lang="zh-CN" altLang="en-US" sz="2800" b="1" dirty="0"/>
              <a:t>尹朝辉</a:t>
            </a:r>
          </a:p>
          <a:p>
            <a:pPr algn="ctr" rtl="0"/>
            <a:r>
              <a:rPr lang="zh-CN" altLang="en-US" sz="2800" b="1" dirty="0"/>
              <a:t>二零二三年二月</a:t>
            </a:r>
          </a:p>
        </p:txBody>
      </p:sp>
      <p:sp>
        <p:nvSpPr>
          <p:cNvPr id="21" name="六边形 20"/>
          <p:cNvSpPr/>
          <p:nvPr/>
        </p:nvSpPr>
        <p:spPr>
          <a:xfrm>
            <a:off x="9401010" y="6092129"/>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16" name="六边形 15"/>
          <p:cNvSpPr/>
          <p:nvPr/>
        </p:nvSpPr>
        <p:spPr>
          <a:xfrm>
            <a:off x="440175" y="2808406"/>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18" name="六边形 17"/>
          <p:cNvSpPr/>
          <p:nvPr/>
        </p:nvSpPr>
        <p:spPr>
          <a:xfrm>
            <a:off x="10619127" y="995497"/>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 name="六边形 1"/>
          <p:cNvSpPr/>
          <p:nvPr/>
        </p:nvSpPr>
        <p:spPr>
          <a:xfrm>
            <a:off x="387055" y="3860452"/>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3" name="文本占位符 10"/>
          <p:cNvSpPr>
            <a:spLocks noGrp="1"/>
          </p:cNvSpPr>
          <p:nvPr>
            <p:custDataLst>
              <p:tags r:id="rId2"/>
            </p:custDataLst>
          </p:nvPr>
        </p:nvSpPr>
        <p:spPr>
          <a:xfrm>
            <a:off x="387350" y="839470"/>
            <a:ext cx="2980055" cy="494665"/>
          </a:xfrm>
          <a:prstGeom prst="rect">
            <a:avLst/>
          </a:prstGeom>
        </p:spPr>
        <p:txBody>
          <a:bodyPr rtlCol="0" anchor="b"/>
          <a:lstStyle>
            <a:lvl1pPr marL="266700" indent="-266700" algn="r" defTabSz="914400" rtl="0" eaLnBrk="1" latinLnBrk="0" hangingPunct="1">
              <a:lnSpc>
                <a:spcPct val="90000"/>
              </a:lnSpc>
              <a:spcBef>
                <a:spcPts val="1000"/>
              </a:spcBef>
              <a:buFont typeface="Arial" panose="020B0604020202020204" pitchFamily="34" charset="0"/>
              <a:buNone/>
              <a:defRPr lang="en-US" sz="1600" kern="1200" dirty="0" smtClean="0">
                <a:solidFill>
                  <a:schemeClr val="bg1"/>
                </a:solidFill>
                <a:latin typeface="Microsoft YaHei UI Light" panose="020B0502040204020203" pitchFamily="34" charset="-122"/>
                <a:ea typeface="Microsoft YaHei UI Light" panose="020B0502040204020203" pitchFamily="34" charset="-122"/>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zh-CN" altLang="en-US" sz="2800" b="1" dirty="0">
                <a:latin typeface="华文行楷" panose="02010800040101010101" charset="-122"/>
                <a:ea typeface="华文行楷" panose="02010800040101010101" charset="-122"/>
              </a:rPr>
              <a:t>成都市规划馆</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6817750" y="3392488"/>
            <a:ext cx="4896343" cy="2977832"/>
          </a:xfrm>
          <a:prstGeom prst="parallelogram">
            <a:avLst>
              <a:gd name="adj" fmla="val 73534"/>
            </a:avLst>
          </a:prstGeom>
          <a:gradFill>
            <a:gsLst>
              <a:gs pos="0">
                <a:srgbClr val="8EB3D3">
                  <a:alpha val="90000"/>
                </a:srgbClr>
              </a:gs>
              <a:gs pos="100000">
                <a:srgbClr val="2572B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1" name="矩形 10"/>
          <p:cNvSpPr/>
          <p:nvPr/>
        </p:nvSpPr>
        <p:spPr>
          <a:xfrm rot="18449520">
            <a:off x="-1304147" y="2172699"/>
            <a:ext cx="6431280" cy="499415"/>
          </a:xfrm>
          <a:prstGeom prst="rect">
            <a:avLst/>
          </a:prstGeom>
          <a:gradFill>
            <a:gsLst>
              <a:gs pos="19000">
                <a:srgbClr val="8EB3D3">
                  <a:alpha val="90000"/>
                </a:srgbClr>
              </a:gs>
              <a:gs pos="71000">
                <a:srgbClr val="2572B6">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8738886" y="3740845"/>
            <a:ext cx="3573223" cy="3117156"/>
          </a:xfrm>
          <a:prstGeom prst="parallelogram">
            <a:avLst>
              <a:gd name="adj" fmla="val 72791"/>
            </a:avLst>
          </a:prstGeom>
          <a:solidFill>
            <a:srgbClr val="034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8" name="平行四边形 7"/>
          <p:cNvSpPr/>
          <p:nvPr/>
        </p:nvSpPr>
        <p:spPr>
          <a:xfrm>
            <a:off x="2382183" y="1"/>
            <a:ext cx="1684639" cy="1238491"/>
          </a:xfrm>
          <a:prstGeom prst="parallelogram">
            <a:avLst>
              <a:gd name="adj" fmla="val 83444"/>
            </a:avLst>
          </a:prstGeom>
          <a:solidFill>
            <a:srgbClr val="034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4" name="等腰三角形 3"/>
          <p:cNvSpPr/>
          <p:nvPr/>
        </p:nvSpPr>
        <p:spPr>
          <a:xfrm rot="5400000">
            <a:off x="-548639" y="548641"/>
            <a:ext cx="4556761" cy="3459480"/>
          </a:xfrm>
          <a:prstGeom prst="triangle">
            <a:avLst>
              <a:gd name="adj" fmla="val 0"/>
            </a:avLst>
          </a:pr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5" name="等腰三角形 4"/>
          <p:cNvSpPr/>
          <p:nvPr/>
        </p:nvSpPr>
        <p:spPr>
          <a:xfrm rot="16200000">
            <a:off x="8788792" y="3454789"/>
            <a:ext cx="3880339" cy="2926083"/>
          </a:xfrm>
          <a:prstGeom prst="triangle">
            <a:avLst>
              <a:gd name="adj" fmla="val 0"/>
            </a:avLst>
          </a:pr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矩形 5"/>
          <p:cNvSpPr/>
          <p:nvPr/>
        </p:nvSpPr>
        <p:spPr>
          <a:xfrm rot="18449520">
            <a:off x="-1587979" y="1756138"/>
            <a:ext cx="6431280" cy="499415"/>
          </a:xfrm>
          <a:prstGeom prst="rect">
            <a:avLst/>
          </a:prstGeom>
          <a:solidFill>
            <a:srgbClr val="2572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0" name="矩形 9"/>
          <p:cNvSpPr/>
          <p:nvPr/>
        </p:nvSpPr>
        <p:spPr>
          <a:xfrm rot="18449520">
            <a:off x="8359937" y="5349517"/>
            <a:ext cx="6431280" cy="499415"/>
          </a:xfrm>
          <a:prstGeom prst="rect">
            <a:avLst/>
          </a:prstGeom>
          <a:gradFill>
            <a:gsLst>
              <a:gs pos="19000">
                <a:srgbClr val="8EB3D3">
                  <a:alpha val="90000"/>
                </a:srgbClr>
              </a:gs>
              <a:gs pos="71000">
                <a:srgbClr val="2572B6">
                  <a:alpha val="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2" name="矩形 11"/>
          <p:cNvSpPr/>
          <p:nvPr/>
        </p:nvSpPr>
        <p:spPr>
          <a:xfrm rot="18449520">
            <a:off x="-273999" y="1638385"/>
            <a:ext cx="6431280" cy="499415"/>
          </a:xfrm>
          <a:prstGeom prst="rect">
            <a:avLst/>
          </a:prstGeom>
          <a:gradFill>
            <a:gsLst>
              <a:gs pos="19000">
                <a:srgbClr val="8EB3D3">
                  <a:alpha val="90000"/>
                </a:srgbClr>
              </a:gs>
              <a:gs pos="71000">
                <a:srgbClr val="2572B6">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9189720" y="-416203"/>
            <a:ext cx="6004560" cy="4686909"/>
          </a:xfrm>
          <a:prstGeom prst="parallelogram">
            <a:avLst>
              <a:gd name="adj" fmla="val 73534"/>
            </a:avLst>
          </a:prstGeom>
          <a:gradFill>
            <a:gsLst>
              <a:gs pos="0">
                <a:srgbClr val="8EB3D3">
                  <a:alpha val="90000"/>
                </a:srgbClr>
              </a:gs>
              <a:gs pos="100000">
                <a:srgbClr val="2572B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6" name="TextBox 7"/>
          <p:cNvSpPr txBox="1"/>
          <p:nvPr/>
        </p:nvSpPr>
        <p:spPr>
          <a:xfrm>
            <a:off x="2938145" y="3471545"/>
            <a:ext cx="6783070" cy="755650"/>
          </a:xfrm>
          <a:prstGeom prst="rect">
            <a:avLst/>
          </a:prstGeom>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sz="4800" b="1" dirty="0">
                <a:solidFill>
                  <a:schemeClr val="accent4"/>
                </a:solidFill>
                <a:latin typeface="Microsoft YaHei UI" panose="020B0503020204020204" pitchFamily="34" charset="-122"/>
                <a:ea typeface="Microsoft YaHei UI" panose="020B0503020204020204" pitchFamily="34" charset="-122"/>
                <a:cs typeface="Biome Light" panose="020B0303030204020804" pitchFamily="34" charset="0"/>
              </a:rPr>
              <a:t>行政事业单位常见问题</a:t>
            </a:r>
          </a:p>
        </p:txBody>
      </p:sp>
      <p:grpSp>
        <p:nvGrpSpPr>
          <p:cNvPr id="18" name="组合 17"/>
          <p:cNvGrpSpPr/>
          <p:nvPr/>
        </p:nvGrpSpPr>
        <p:grpSpPr>
          <a:xfrm rot="15923104">
            <a:off x="8959707" y="1056190"/>
            <a:ext cx="1372915" cy="1165663"/>
            <a:chOff x="3433242" y="1092916"/>
            <a:chExt cx="1013266" cy="860307"/>
          </a:xfrm>
        </p:grpSpPr>
        <p:cxnSp>
          <p:nvCxnSpPr>
            <p:cNvPr id="19" name="直接连接符 18"/>
            <p:cNvCxnSpPr/>
            <p:nvPr/>
          </p:nvCxnSpPr>
          <p:spPr>
            <a:xfrm>
              <a:off x="3604758" y="1577996"/>
              <a:ext cx="329065" cy="359138"/>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16630165" flipH="1">
              <a:off x="3509721" y="1016437"/>
              <a:ext cx="860307" cy="1013266"/>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rot="4985025">
            <a:off x="862626" y="4865284"/>
            <a:ext cx="1074319" cy="748661"/>
            <a:chOff x="3433242" y="1092916"/>
            <a:chExt cx="1013266" cy="860307"/>
          </a:xfrm>
        </p:grpSpPr>
        <p:cxnSp>
          <p:nvCxnSpPr>
            <p:cNvPr id="23" name="直接连接符 22"/>
            <p:cNvCxnSpPr/>
            <p:nvPr/>
          </p:nvCxnSpPr>
          <p:spPr>
            <a:xfrm>
              <a:off x="3604758" y="1577996"/>
              <a:ext cx="329065" cy="359138"/>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16630165" flipH="1">
              <a:off x="3509721" y="1016437"/>
              <a:ext cx="860307" cy="1013266"/>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5678918" y="2333102"/>
            <a:ext cx="887730" cy="783590"/>
          </a:xfrm>
          <a:prstGeom prst="rect">
            <a:avLst/>
          </a:prstGeom>
          <a:noFill/>
        </p:spPr>
        <p:txBody>
          <a:bodyPr wrap="none" rtlCol="0">
            <a:spAutoFit/>
          </a:bodyPr>
          <a:lstStyle/>
          <a:p>
            <a:r>
              <a:rPr lang="en-US" altLang="zh-CN" sz="4500" b="1" dirty="0">
                <a:solidFill>
                  <a:srgbClr val="035CAC"/>
                </a:solidFill>
                <a:latin typeface="微软雅黑" panose="020B0503020204020204" pitchFamily="34" charset="-122"/>
                <a:ea typeface="微软雅黑" panose="020B0503020204020204" pitchFamily="34" charset="-122"/>
              </a:rPr>
              <a:t>02</a:t>
            </a:r>
          </a:p>
        </p:txBody>
      </p:sp>
      <p:sp>
        <p:nvSpPr>
          <p:cNvPr id="25" name="椭圆 24"/>
          <p:cNvSpPr/>
          <p:nvPr/>
        </p:nvSpPr>
        <p:spPr>
          <a:xfrm>
            <a:off x="6513199" y="2454781"/>
            <a:ext cx="193670" cy="193670"/>
          </a:xfrm>
          <a:prstGeom prst="ellipse">
            <a:avLst/>
          </a:prstGeom>
          <a:solidFill>
            <a:srgbClr val="1D6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6" name="六边形 25"/>
          <p:cNvSpPr/>
          <p:nvPr/>
        </p:nvSpPr>
        <p:spPr>
          <a:xfrm>
            <a:off x="328088" y="6451289"/>
            <a:ext cx="1938278" cy="28049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7" name="六边形 26"/>
          <p:cNvSpPr/>
          <p:nvPr/>
        </p:nvSpPr>
        <p:spPr>
          <a:xfrm>
            <a:off x="1100840" y="5961826"/>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8" name="六边形 27"/>
          <p:cNvSpPr/>
          <p:nvPr/>
        </p:nvSpPr>
        <p:spPr>
          <a:xfrm>
            <a:off x="694251" y="6215775"/>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1"/>
          </p:nvPr>
        </p:nvSpPr>
        <p:spPr>
          <a:xfrm>
            <a:off x="4484198" y="2524354"/>
            <a:ext cx="3924934" cy="490538"/>
          </a:xfrm>
        </p:spPr>
        <p:txBody>
          <a:bodyPr/>
          <a:lstStyle/>
          <a:p>
            <a:r>
              <a:rPr lang="zh-CN" altLang="en-US" sz="3200"/>
              <a:t>有的人把内控当镣铐</a:t>
            </a:r>
          </a:p>
        </p:txBody>
      </p:sp>
      <p:sp>
        <p:nvSpPr>
          <p:cNvPr id="5" name="文本占位符 4"/>
          <p:cNvSpPr>
            <a:spLocks noGrp="1"/>
          </p:cNvSpPr>
          <p:nvPr>
            <p:ph type="body" sz="quarter" idx="13"/>
          </p:nvPr>
        </p:nvSpPr>
        <p:spPr/>
        <p:txBody>
          <a:bodyPr/>
          <a:lstStyle/>
          <a:p>
            <a:r>
              <a:rPr lang="zh-CN" altLang="en-US"/>
              <a:t>意识决定行为，行为决定结果。</a:t>
            </a:r>
          </a:p>
        </p:txBody>
      </p:sp>
      <p:pic>
        <p:nvPicPr>
          <p:cNvPr id="100" name="图片 99"/>
          <p:cNvPicPr/>
          <p:nvPr>
            <p:custDataLst>
              <p:tags r:id="rId1"/>
            </p:custDataLst>
          </p:nvPr>
        </p:nvPicPr>
        <p:blipFill>
          <a:blip r:embed="rId5"/>
          <a:stretch>
            <a:fillRect/>
          </a:stretch>
        </p:blipFill>
        <p:spPr>
          <a:xfrm>
            <a:off x="9179560" y="138430"/>
            <a:ext cx="2652395" cy="2536190"/>
          </a:xfrm>
          <a:prstGeom prst="rect">
            <a:avLst/>
          </a:prstGeom>
          <a:noFill/>
          <a:ln w="9525">
            <a:noFill/>
          </a:ln>
        </p:spPr>
      </p:pic>
      <p:pic>
        <p:nvPicPr>
          <p:cNvPr id="102" name="图片 101"/>
          <p:cNvPicPr/>
          <p:nvPr>
            <p:custDataLst>
              <p:tags r:id="rId2"/>
            </p:custDataLst>
          </p:nvPr>
        </p:nvPicPr>
        <p:blipFill>
          <a:blip r:embed="rId6"/>
          <a:stretch>
            <a:fillRect/>
          </a:stretch>
        </p:blipFill>
        <p:spPr>
          <a:xfrm>
            <a:off x="200025" y="138430"/>
            <a:ext cx="2070100" cy="3733800"/>
          </a:xfrm>
          <a:prstGeom prst="rect">
            <a:avLst/>
          </a:prstGeom>
          <a:noFill/>
          <a:ln w="9525">
            <a:noFill/>
          </a:ln>
        </p:spPr>
      </p:pic>
      <p:sp>
        <p:nvSpPr>
          <p:cNvPr id="6" name="文本占位符 3"/>
          <p:cNvSpPr>
            <a:spLocks noGrp="1"/>
          </p:cNvSpPr>
          <p:nvPr>
            <p:custDataLst>
              <p:tags r:id="rId3"/>
            </p:custDataLst>
          </p:nvPr>
        </p:nvSpPr>
        <p:spPr>
          <a:xfrm>
            <a:off x="4484198" y="3184119"/>
            <a:ext cx="3924934" cy="490538"/>
          </a:xfrm>
          <a:prstGeom prst="rect">
            <a:avLst/>
          </a:prstGeom>
        </p:spPr>
        <p:txBody>
          <a:bodyPr rtlCol="0"/>
          <a:lstStyle>
            <a:lvl1pPr marL="266700" indent="-266700" algn="l" defTabSz="914400" rtl="0" eaLnBrk="1" latinLnBrk="0" hangingPunct="1">
              <a:lnSpc>
                <a:spcPct val="90000"/>
              </a:lnSpc>
              <a:spcBef>
                <a:spcPts val="1000"/>
              </a:spcBef>
              <a:buFont typeface="Arial" panose="020B0604020202020204" pitchFamily="34" charset="0"/>
              <a:buNone/>
              <a:defRPr lang="en-US" sz="2400" b="1" kern="1200" dirty="0" smtClean="0">
                <a:solidFill>
                  <a:schemeClr val="accent4"/>
                </a:solidFill>
                <a:latin typeface="Microsoft YaHei UI" panose="020B0503020204020204" pitchFamily="34" charset="-122"/>
                <a:ea typeface="Microsoft YaHei UI" panose="020B0503020204020204" pitchFamily="34" charset="-122"/>
                <a:cs typeface="Microsoft YaHei UI" panose="020B0503020204020204" pitchFamily="34" charset="-122"/>
              </a:defRPr>
            </a:lvl1pPr>
            <a:lvl2pPr marL="542925" indent="-276225"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a:t>有的人把内控当铠甲</a:t>
            </a:r>
          </a:p>
        </p:txBody>
      </p:sp>
      <p:sp>
        <p:nvSpPr>
          <p:cNvPr id="7" name="图片占位符 6"/>
          <p:cNvSpPr>
            <a:spLocks noGrp="1"/>
          </p:cNvSpPr>
          <p:nvPr>
            <p:ph type="pic" sz="quarter" idx="10"/>
          </p:nvPr>
        </p:nvSpPr>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770" decel="100000"/>
                                        <p:tgtEl>
                                          <p:spTgt spid="100"/>
                                        </p:tgtEl>
                                      </p:cBhvr>
                                    </p:animEffect>
                                    <p:animScale>
                                      <p:cBhvr>
                                        <p:cTn id="8" dur="770" decel="100000"/>
                                        <p:tgtEl>
                                          <p:spTgt spid="100"/>
                                        </p:tgtEl>
                                      </p:cBhvr>
                                      <p:from x="10000" y="10000"/>
                                      <p:to x="200000" y="450000"/>
                                    </p:animScale>
                                    <p:animScale>
                                      <p:cBhvr>
                                        <p:cTn id="9" dur="1230" accel="100000" fill="hold">
                                          <p:stCondLst>
                                            <p:cond delay="770"/>
                                          </p:stCondLst>
                                        </p:cTn>
                                        <p:tgtEl>
                                          <p:spTgt spid="100"/>
                                        </p:tgtEl>
                                      </p:cBhvr>
                                      <p:from x="200000" y="450000"/>
                                      <p:to x="100000" y="100000"/>
                                    </p:animScale>
                                    <p:set>
                                      <p:cBhvr>
                                        <p:cTn id="10" dur="770" fill="hold"/>
                                        <p:tgtEl>
                                          <p:spTgt spid="100"/>
                                        </p:tgtEl>
                                        <p:attrNameLst>
                                          <p:attrName>ppt_x</p:attrName>
                                        </p:attrNameLst>
                                      </p:cBhvr>
                                      <p:to>
                                        <p:strVal val="(0.5)"/>
                                      </p:to>
                                    </p:set>
                                    <p:anim from="(0.5)" to="(#ppt_x)" calcmode="lin" valueType="num">
                                      <p:cBhvr>
                                        <p:cTn id="11" dur="1230" accel="100000" fill="hold">
                                          <p:stCondLst>
                                            <p:cond delay="770"/>
                                          </p:stCondLst>
                                        </p:cTn>
                                        <p:tgtEl>
                                          <p:spTgt spid="100"/>
                                        </p:tgtEl>
                                        <p:attrNameLst>
                                          <p:attrName>ppt_x</p:attrName>
                                        </p:attrNameLst>
                                      </p:cBhvr>
                                    </p:anim>
                                    <p:set>
                                      <p:cBhvr>
                                        <p:cTn id="12" dur="770" fill="hold"/>
                                        <p:tgtEl>
                                          <p:spTgt spid="100"/>
                                        </p:tgtEl>
                                        <p:attrNameLst>
                                          <p:attrName>ppt_y</p:attrName>
                                        </p:attrNameLst>
                                      </p:cBhvr>
                                      <p:to>
                                        <p:strVal val="(#ppt_y+0.4)"/>
                                      </p:to>
                                    </p:set>
                                    <p:anim from="(#ppt_y+0.4)" to="(#ppt_y)" calcmode="lin" valueType="num">
                                      <p:cBhvr>
                                        <p:cTn id="13" dur="1230" accel="100000" fill="hold">
                                          <p:stCondLst>
                                            <p:cond delay="770"/>
                                          </p:stCondLst>
                                        </p:cTn>
                                        <p:tgtEl>
                                          <p:spTgt spid="10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770" decel="100000"/>
                                        <p:tgtEl>
                                          <p:spTgt spid="102"/>
                                        </p:tgtEl>
                                      </p:cBhvr>
                                    </p:animEffect>
                                    <p:animScale>
                                      <p:cBhvr>
                                        <p:cTn id="19" dur="770" decel="100000"/>
                                        <p:tgtEl>
                                          <p:spTgt spid="102"/>
                                        </p:tgtEl>
                                      </p:cBhvr>
                                      <p:from x="10000" y="10000"/>
                                      <p:to x="200000" y="450000"/>
                                    </p:animScale>
                                    <p:animScale>
                                      <p:cBhvr>
                                        <p:cTn id="20" dur="1230" accel="100000" fill="hold">
                                          <p:stCondLst>
                                            <p:cond delay="770"/>
                                          </p:stCondLst>
                                        </p:cTn>
                                        <p:tgtEl>
                                          <p:spTgt spid="102"/>
                                        </p:tgtEl>
                                      </p:cBhvr>
                                      <p:from x="200000" y="450000"/>
                                      <p:to x="100000" y="100000"/>
                                    </p:animScale>
                                    <p:set>
                                      <p:cBhvr>
                                        <p:cTn id="21" dur="770" fill="hold"/>
                                        <p:tgtEl>
                                          <p:spTgt spid="102"/>
                                        </p:tgtEl>
                                        <p:attrNameLst>
                                          <p:attrName>ppt_x</p:attrName>
                                        </p:attrNameLst>
                                      </p:cBhvr>
                                      <p:to>
                                        <p:strVal val="(0.5)"/>
                                      </p:to>
                                    </p:set>
                                    <p:anim from="(0.5)" to="(#ppt_x)" calcmode="lin" valueType="num">
                                      <p:cBhvr>
                                        <p:cTn id="22" dur="1230" accel="100000" fill="hold">
                                          <p:stCondLst>
                                            <p:cond delay="770"/>
                                          </p:stCondLst>
                                        </p:cTn>
                                        <p:tgtEl>
                                          <p:spTgt spid="102"/>
                                        </p:tgtEl>
                                        <p:attrNameLst>
                                          <p:attrName>ppt_x</p:attrName>
                                        </p:attrNameLst>
                                      </p:cBhvr>
                                    </p:anim>
                                    <p:set>
                                      <p:cBhvr>
                                        <p:cTn id="23" dur="770" fill="hold"/>
                                        <p:tgtEl>
                                          <p:spTgt spid="102"/>
                                        </p:tgtEl>
                                        <p:attrNameLst>
                                          <p:attrName>ppt_y</p:attrName>
                                        </p:attrNameLst>
                                      </p:cBhvr>
                                      <p:to>
                                        <p:strVal val="(#ppt_y+0.4)"/>
                                      </p:to>
                                    </p:set>
                                    <p:anim from="(#ppt_y+0.4)" to="(#ppt_y)" calcmode="lin" valueType="num">
                                      <p:cBhvr>
                                        <p:cTn id="24" dur="1230" accel="100000" fill="hold">
                                          <p:stCondLst>
                                            <p:cond delay="770"/>
                                          </p:stCondLst>
                                        </p:cTn>
                                        <p:tgtEl>
                                          <p:spTgt spid="10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5"/>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42293" y="595594"/>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856" y="393035"/>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2402205"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单位层面常见问题</a:t>
            </a: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文本占位符 30"/>
          <p:cNvSpPr txBox="1"/>
          <p:nvPr/>
        </p:nvSpPr>
        <p:spPr>
          <a:xfrm>
            <a:off x="6834073" y="2215248"/>
            <a:ext cx="3745569" cy="1126847"/>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某经信局                                                       </a:t>
            </a:r>
          </a:p>
          <a:p>
            <a:pPr marL="0" indent="0" algn="ctr">
              <a:lnSpc>
                <a:spcPts val="2000"/>
              </a:lnSpc>
              <a:buNone/>
            </a:pPr>
            <a:r>
              <a:rPr lang="zh-CN" sz="1400" dirty="0">
                <a:solidFill>
                  <a:schemeClr val="bg2">
                    <a:lumMod val="25000"/>
                  </a:schemeClr>
                </a:solidFill>
                <a:ea typeface="宋体" panose="02010600030101010101" pitchFamily="2" charset="-122"/>
              </a:rPr>
              <a:t>设立的领导机构和工作机构人员完全重合，不符合三权分离要求</a:t>
            </a:r>
            <a:endParaRPr lang="zh-CN" sz="1400" dirty="0">
              <a:solidFill>
                <a:schemeClr val="tx1"/>
              </a:solidFill>
              <a:ea typeface="宋体" panose="02010600030101010101" pitchFamily="2" charset="-122"/>
            </a:endParaRPr>
          </a:p>
        </p:txBody>
      </p:sp>
      <p:sp>
        <p:nvSpPr>
          <p:cNvPr id="5" name="文本占位符 30"/>
          <p:cNvSpPr txBox="1"/>
          <p:nvPr/>
        </p:nvSpPr>
        <p:spPr>
          <a:xfrm>
            <a:off x="1456055" y="2210435"/>
            <a:ext cx="4413885" cy="123126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en-US" altLang="zh-CN" sz="1400" dirty="0">
                <a:solidFill>
                  <a:schemeClr val="bg2">
                    <a:lumMod val="25000"/>
                  </a:schemeClr>
                </a:solidFill>
              </a:rPr>
              <a:t> </a:t>
            </a:r>
            <a:r>
              <a:rPr lang="zh-CN" altLang="en-US" sz="1400" dirty="0">
                <a:solidFill>
                  <a:schemeClr val="bg2">
                    <a:lumMod val="25000"/>
                  </a:schemeClr>
                </a:solidFill>
              </a:rPr>
              <a:t>某厅</a:t>
            </a:r>
          </a:p>
          <a:p>
            <a:pPr marL="0" indent="0" algn="ctr">
              <a:lnSpc>
                <a:spcPts val="2000"/>
              </a:lnSpc>
              <a:buNone/>
            </a:pPr>
            <a:r>
              <a:rPr lang="zh-CN" altLang="en-US" sz="1400" dirty="0">
                <a:solidFill>
                  <a:schemeClr val="bg2">
                    <a:lumMod val="25000"/>
                  </a:schemeClr>
                </a:solidFill>
              </a:rPr>
              <a:t> </a:t>
            </a:r>
            <a:r>
              <a:rPr lang="zh-CN" sz="1400" dirty="0">
                <a:solidFill>
                  <a:schemeClr val="bg2">
                    <a:lumMod val="25000"/>
                  </a:schemeClr>
                </a:solidFill>
                <a:ea typeface="宋体" panose="02010600030101010101" pitchFamily="2" charset="-122"/>
              </a:rPr>
              <a:t>内控组织机构仅设立了领导机构和牵头部门，其余均未设置，未按要求设置工作机构、监督机构。</a:t>
            </a:r>
            <a:endParaRPr lang="zh-CN" sz="1400" dirty="0">
              <a:solidFill>
                <a:schemeClr val="tx1"/>
              </a:solidFill>
              <a:ea typeface="宋体" panose="02010600030101010101" pitchFamily="2" charset="-122"/>
            </a:endParaRPr>
          </a:p>
        </p:txBody>
      </p:sp>
      <p:sp>
        <p:nvSpPr>
          <p:cNvPr id="18" name="文本框 17"/>
          <p:cNvSpPr txBox="1"/>
          <p:nvPr/>
        </p:nvSpPr>
        <p:spPr>
          <a:xfrm>
            <a:off x="932180" y="770255"/>
            <a:ext cx="10044430" cy="511810"/>
          </a:xfrm>
          <a:prstGeom prst="rect">
            <a:avLst/>
          </a:prstGeom>
          <a:noFill/>
        </p:spPr>
        <p:txBody>
          <a:bodyPr wrap="square">
            <a:noAutofit/>
          </a:bodyPr>
          <a:lstStyle/>
          <a:p>
            <a:pPr indent="0" fontAlgn="auto">
              <a:lnSpc>
                <a:spcPct val="150000"/>
              </a:lnSpc>
            </a:pPr>
            <a:r>
              <a:rPr lang="en-US" altLang="zh-CN" sz="2000" b="1" dirty="0"/>
              <a:t>1</a:t>
            </a:r>
            <a:r>
              <a:rPr lang="zh-CN" altLang="en-US" sz="2000" b="1" dirty="0"/>
              <a:t>、</a:t>
            </a:r>
            <a:r>
              <a:rPr lang="zh-CN" altLang="en-US" sz="2000" b="1" dirty="0">
                <a:ea typeface="宋体" panose="02010600030101010101" pitchFamily="2" charset="-122"/>
              </a:rPr>
              <a:t>组织机构设置与执行</a:t>
            </a:r>
            <a:endParaRPr lang="en-US" altLang="zh-CN" sz="2000" b="1" dirty="0"/>
          </a:p>
          <a:p>
            <a:pPr indent="0" fontAlgn="auto">
              <a:lnSpc>
                <a:spcPct val="150000"/>
              </a:lnSpc>
            </a:pPr>
            <a:endParaRPr lang="zh-CN" altLang="en-US" sz="1400" dirty="0">
              <a:solidFill>
                <a:schemeClr val="tx1">
                  <a:lumMod val="75000"/>
                  <a:lumOff val="25000"/>
                </a:schemeClr>
              </a:solidFill>
              <a:ea typeface="宋体" panose="02010600030101010101" pitchFamily="2" charset="-122"/>
            </a:endParaRPr>
          </a:p>
        </p:txBody>
      </p:sp>
      <p:sp>
        <p:nvSpPr>
          <p:cNvPr id="20" name="文本占位符 30"/>
          <p:cNvSpPr txBox="1"/>
          <p:nvPr>
            <p:custDataLst>
              <p:tags r:id="rId1"/>
            </p:custDataLst>
          </p:nvPr>
        </p:nvSpPr>
        <p:spPr>
          <a:xfrm>
            <a:off x="1456055" y="4128770"/>
            <a:ext cx="4414520" cy="120967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省某科学院                                                 </a:t>
            </a:r>
          </a:p>
          <a:p>
            <a:pPr marL="0" indent="0" algn="l">
              <a:lnSpc>
                <a:spcPts val="2000"/>
              </a:lnSpc>
              <a:buNone/>
            </a:pPr>
            <a:r>
              <a:rPr lang="zh-CN" sz="1400" dirty="0">
                <a:solidFill>
                  <a:schemeClr val="tx1"/>
                </a:solidFill>
                <a:ea typeface="宋体" panose="02010600030101010101" pitchFamily="2" charset="-122"/>
              </a:rPr>
              <a:t>单位领导已换届，且成员变动较大，内控组织机构未随单位人员变动而定期更新。</a:t>
            </a:r>
          </a:p>
        </p:txBody>
      </p:sp>
      <p:sp>
        <p:nvSpPr>
          <p:cNvPr id="3" name="文本占位符 30"/>
          <p:cNvSpPr txBox="1"/>
          <p:nvPr>
            <p:custDataLst>
              <p:tags r:id="rId2"/>
            </p:custDataLst>
          </p:nvPr>
        </p:nvSpPr>
        <p:spPr>
          <a:xfrm>
            <a:off x="6833870" y="4128770"/>
            <a:ext cx="3950970" cy="126174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省三甲医院                                              </a:t>
            </a:r>
          </a:p>
          <a:p>
            <a:pPr marL="0" indent="0" algn="l">
              <a:lnSpc>
                <a:spcPts val="2000"/>
              </a:lnSpc>
              <a:buNone/>
            </a:pPr>
            <a:r>
              <a:rPr lang="zh-CN" sz="1400" dirty="0">
                <a:solidFill>
                  <a:schemeClr val="tx1"/>
                </a:solidFill>
                <a:ea typeface="宋体" panose="02010600030101010101" pitchFamily="2" charset="-122"/>
              </a:rPr>
              <a:t>内控各组织机构均按要求设置，但均未实际履职。单位内控工作未按外部要求开展。每次外部要求提供资料，单位都是在慌乱中补、凑。</a:t>
            </a:r>
          </a:p>
        </p:txBody>
      </p:sp>
      <p:sp>
        <p:nvSpPr>
          <p:cNvPr id="19" name="文本框 18"/>
          <p:cNvSpPr txBox="1"/>
          <p:nvPr/>
        </p:nvSpPr>
        <p:spPr>
          <a:xfrm>
            <a:off x="1456055" y="3665220"/>
            <a:ext cx="6096000" cy="368300"/>
          </a:xfrm>
          <a:prstGeom prst="rect">
            <a:avLst/>
          </a:prstGeom>
          <a:noFill/>
        </p:spPr>
        <p:txBody>
          <a:bodyPr wrap="square" rtlCol="0" anchor="t">
            <a:spAutoFit/>
          </a:bodyPr>
          <a:lstStyle/>
          <a:p>
            <a:r>
              <a:rPr lang="zh-CN" altLang="en-US" dirty="0">
                <a:sym typeface="+mn-ea"/>
              </a:rPr>
              <a:t>内控组织机构未随单位人员变动而定期更新</a:t>
            </a:r>
          </a:p>
        </p:txBody>
      </p:sp>
      <p:sp>
        <p:nvSpPr>
          <p:cNvPr id="21" name="文本框 20"/>
          <p:cNvSpPr txBox="1"/>
          <p:nvPr/>
        </p:nvSpPr>
        <p:spPr>
          <a:xfrm>
            <a:off x="6833870" y="3686810"/>
            <a:ext cx="3950970" cy="368300"/>
          </a:xfrm>
          <a:prstGeom prst="rect">
            <a:avLst/>
          </a:prstGeom>
          <a:noFill/>
        </p:spPr>
        <p:txBody>
          <a:bodyPr wrap="square" rtlCol="0" anchor="t">
            <a:spAutoFit/>
          </a:bodyPr>
          <a:lstStyle/>
          <a:p>
            <a:r>
              <a:rPr lang="zh-CN" altLang="en-US" dirty="0">
                <a:sym typeface="+mn-ea"/>
              </a:rPr>
              <a:t>内控组织机构</a:t>
            </a:r>
            <a:r>
              <a:rPr lang="en-US" altLang="zh-CN" dirty="0">
                <a:sym typeface="+mn-ea"/>
              </a:rPr>
              <a:t>“</a:t>
            </a:r>
            <a:r>
              <a:rPr lang="zh-CN" altLang="en-US" dirty="0">
                <a:ea typeface="宋体" panose="02010600030101010101" pitchFamily="2" charset="-122"/>
                <a:sym typeface="+mn-ea"/>
              </a:rPr>
              <a:t>有名无实</a:t>
            </a:r>
            <a:r>
              <a:rPr lang="en-US" altLang="zh-CN" dirty="0">
                <a:sym typeface="+mn-ea"/>
              </a:rPr>
              <a:t>”</a:t>
            </a:r>
          </a:p>
        </p:txBody>
      </p:sp>
      <p:sp>
        <p:nvSpPr>
          <p:cNvPr id="22" name="文本框 21"/>
          <p:cNvSpPr txBox="1"/>
          <p:nvPr/>
        </p:nvSpPr>
        <p:spPr>
          <a:xfrm>
            <a:off x="3262630" y="1790700"/>
            <a:ext cx="6096000" cy="368300"/>
          </a:xfrm>
          <a:prstGeom prst="rect">
            <a:avLst/>
          </a:prstGeom>
          <a:noFill/>
        </p:spPr>
        <p:txBody>
          <a:bodyPr wrap="square" rtlCol="0">
            <a:spAutoFit/>
          </a:bodyPr>
          <a:lstStyle/>
          <a:p>
            <a:r>
              <a:rPr lang="zh-CN" altLang="en-US" dirty="0">
                <a:sym typeface="+mn-ea"/>
              </a:rPr>
              <a:t>内控组织机构未成立或成立不符合外部要求</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8" grpId="0"/>
      <p:bldP spid="20" grpId="0" bldLvl="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42293" y="595594"/>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856" y="393035"/>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2663190"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单位层面常见问题</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文本占位符 30"/>
          <p:cNvSpPr txBox="1"/>
          <p:nvPr/>
        </p:nvSpPr>
        <p:spPr>
          <a:xfrm>
            <a:off x="6389370" y="2788920"/>
            <a:ext cx="4665345" cy="118935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某区县学校                                                       </a:t>
            </a:r>
          </a:p>
          <a:p>
            <a:pPr marL="0" indent="0" algn="ctr">
              <a:lnSpc>
                <a:spcPts val="2000"/>
              </a:lnSpc>
              <a:buNone/>
            </a:pPr>
            <a:r>
              <a:rPr lang="zh-CN" altLang="en-US" sz="1400" dirty="0">
                <a:solidFill>
                  <a:schemeClr val="bg2">
                    <a:lumMod val="25000"/>
                  </a:schemeClr>
                </a:solidFill>
              </a:rPr>
              <a:t> </a:t>
            </a:r>
            <a:r>
              <a:rPr lang="zh-CN" altLang="en-US" sz="1400" dirty="0">
                <a:solidFill>
                  <a:schemeClr val="tx1"/>
                </a:solidFill>
              </a:rPr>
              <a:t>在支付报销凭证中发现一笔</a:t>
            </a:r>
            <a:r>
              <a:rPr lang="en-US" altLang="zh-CN" sz="1400" dirty="0">
                <a:solidFill>
                  <a:schemeClr val="tx1"/>
                </a:solidFill>
              </a:rPr>
              <a:t>6</a:t>
            </a:r>
            <a:r>
              <a:rPr lang="zh-CN" altLang="en-US" sz="1400" dirty="0">
                <a:solidFill>
                  <a:schemeClr val="tx1"/>
                </a:solidFill>
              </a:rPr>
              <a:t>万元的大额支出未附相关会议纪要，经核实，该笔支出金额高于会议决策金额，且无相关说明与审批程序</a:t>
            </a:r>
          </a:p>
        </p:txBody>
      </p:sp>
      <p:sp>
        <p:nvSpPr>
          <p:cNvPr id="5" name="文本占位符 30"/>
          <p:cNvSpPr txBox="1"/>
          <p:nvPr/>
        </p:nvSpPr>
        <p:spPr>
          <a:xfrm>
            <a:off x="6389370" y="5255895"/>
            <a:ext cx="4664710" cy="122301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en-US" altLang="zh-CN" sz="1400" dirty="0">
                <a:solidFill>
                  <a:schemeClr val="bg2">
                    <a:lumMod val="25000"/>
                  </a:schemeClr>
                </a:solidFill>
              </a:rPr>
              <a:t> </a:t>
            </a:r>
            <a:r>
              <a:rPr lang="zh-CN" altLang="en-US" sz="1400" dirty="0">
                <a:solidFill>
                  <a:schemeClr val="bg2">
                    <a:lumMod val="25000"/>
                  </a:schemeClr>
                </a:solidFill>
              </a:rPr>
              <a:t>某区县公安局</a:t>
            </a:r>
            <a:r>
              <a:rPr lang="zh-CN" altLang="en-US" sz="1400" dirty="0">
                <a:solidFill>
                  <a:srgbClr val="FF0000"/>
                </a:solidFill>
              </a:rPr>
              <a:t>  </a:t>
            </a:r>
            <a:r>
              <a:rPr lang="zh-CN" altLang="en-US" sz="1400" dirty="0">
                <a:solidFill>
                  <a:srgbClr val="FF0000"/>
                </a:solidFill>
                <a:latin typeface="仿宋" panose="02010609060101010101" charset="-122"/>
                <a:ea typeface="仿宋" panose="02010609060101010101" charset="-122"/>
              </a:rPr>
              <a:t>***</a:t>
            </a:r>
            <a:r>
              <a:rPr lang="zh-CN" altLang="en-US" sz="1400" dirty="0">
                <a:solidFill>
                  <a:srgbClr val="FF0000"/>
                </a:solidFill>
              </a:rPr>
              <a:t>        </a:t>
            </a:r>
            <a:r>
              <a:rPr lang="zh-CN" altLang="en-US" sz="1400" dirty="0">
                <a:solidFill>
                  <a:schemeClr val="bg2">
                    <a:lumMod val="25000"/>
                  </a:schemeClr>
                </a:solidFill>
              </a:rPr>
              <a:t>                                                 </a:t>
            </a:r>
          </a:p>
          <a:p>
            <a:pPr marL="0" indent="0" algn="ctr">
              <a:lnSpc>
                <a:spcPts val="2000"/>
              </a:lnSpc>
              <a:buNone/>
            </a:pPr>
            <a:r>
              <a:rPr lang="zh-CN" altLang="en-US" sz="1400" dirty="0">
                <a:solidFill>
                  <a:schemeClr val="tx1"/>
                </a:solidFill>
              </a:rPr>
              <a:t>三重一大议事决策机制明确</a:t>
            </a:r>
            <a:r>
              <a:rPr lang="en-US" altLang="zh-CN" sz="1400" dirty="0">
                <a:solidFill>
                  <a:schemeClr val="tx1"/>
                </a:solidFill>
              </a:rPr>
              <a:t>5</a:t>
            </a:r>
            <a:r>
              <a:rPr lang="zh-CN" altLang="en-US" sz="1400" dirty="0">
                <a:solidFill>
                  <a:schemeClr val="tx1"/>
                </a:solidFill>
              </a:rPr>
              <a:t>万元以上支出需上会，在报销一笔</a:t>
            </a:r>
            <a:r>
              <a:rPr lang="en-US" altLang="zh-CN" sz="1400" dirty="0">
                <a:solidFill>
                  <a:schemeClr val="tx1"/>
                </a:solidFill>
              </a:rPr>
              <a:t>10</a:t>
            </a:r>
            <a:r>
              <a:rPr lang="zh-CN" altLang="en-US" sz="1400" dirty="0">
                <a:solidFill>
                  <a:schemeClr val="tx1"/>
                </a:solidFill>
              </a:rPr>
              <a:t>万元的采购费用时未附相关会议材料，经核实，此笔费用支出未上会</a:t>
            </a:r>
          </a:p>
          <a:p>
            <a:pPr marL="0" indent="0" algn="l">
              <a:lnSpc>
                <a:spcPts val="2000"/>
              </a:lnSpc>
              <a:buNone/>
            </a:pPr>
            <a:endParaRPr lang="en-US" altLang="zh-CN" sz="1400" dirty="0">
              <a:solidFill>
                <a:schemeClr val="tx1"/>
              </a:solidFill>
              <a:ea typeface="宋体" panose="02010600030101010101" pitchFamily="2" charset="-122"/>
            </a:endParaRPr>
          </a:p>
        </p:txBody>
      </p:sp>
      <p:sp>
        <p:nvSpPr>
          <p:cNvPr id="18" name="文本框 17"/>
          <p:cNvSpPr txBox="1"/>
          <p:nvPr/>
        </p:nvSpPr>
        <p:spPr>
          <a:xfrm>
            <a:off x="932372" y="770240"/>
            <a:ext cx="10044503" cy="1229995"/>
          </a:xfrm>
          <a:prstGeom prst="rect">
            <a:avLst/>
          </a:prstGeom>
          <a:noFill/>
        </p:spPr>
        <p:txBody>
          <a:bodyPr wrap="square">
            <a:spAutoFit/>
          </a:bodyPr>
          <a:lstStyle/>
          <a:p>
            <a:r>
              <a:rPr lang="en-US" altLang="zh-CN" sz="2000" b="1" dirty="0"/>
              <a:t>2</a:t>
            </a:r>
            <a:r>
              <a:rPr lang="zh-CN" altLang="en-US" sz="2000" b="1" dirty="0"/>
              <a:t>、</a:t>
            </a:r>
            <a:r>
              <a:rPr lang="zh-CN" altLang="en-US" sz="2000" b="1" dirty="0">
                <a:sym typeface="+mn-ea"/>
              </a:rPr>
              <a:t>“三重一大”机制建设与执行</a:t>
            </a:r>
            <a:endParaRPr lang="en-US" altLang="zh-CN" sz="2000" b="1" dirty="0"/>
          </a:p>
          <a:p>
            <a:r>
              <a:rPr lang="zh-CN" altLang="en-US" sz="1800" dirty="0"/>
              <a:t>单位未制定集体决策议事规则； </a:t>
            </a:r>
            <a:r>
              <a:rPr lang="zh-CN" altLang="en-US" dirty="0"/>
              <a:t>单位集体议事决策机制为模板框架，未</a:t>
            </a:r>
            <a:r>
              <a:rPr lang="zh-CN" altLang="zh-CN" kern="100" dirty="0">
                <a:solidFill>
                  <a:srgbClr val="000000"/>
                </a:solidFill>
                <a:latin typeface="Times New Roman" panose="02020603050405020304" pitchFamily="18" charset="0"/>
                <a:ea typeface="方正仿宋_GBK" panose="02000000000000000000" charset="-122"/>
                <a:cs typeface="Times New Roman" panose="02020603050405020304" pitchFamily="18" charset="0"/>
              </a:rPr>
              <a:t>紧密</a:t>
            </a:r>
            <a:r>
              <a:rPr lang="zh-CN" altLang="zh-CN" dirty="0"/>
              <a:t>结合本单位实际，对规定的重大问题</a:t>
            </a:r>
            <a:r>
              <a:rPr lang="zh-CN" altLang="en-US" dirty="0"/>
              <a:t>、事项</a:t>
            </a:r>
            <a:r>
              <a:rPr lang="zh-CN" altLang="zh-CN" dirty="0"/>
              <a:t>和大额资金</a:t>
            </a:r>
            <a:r>
              <a:rPr lang="zh-CN" altLang="en-US" dirty="0"/>
              <a:t>支出未</a:t>
            </a:r>
            <a:r>
              <a:rPr lang="zh-CN" altLang="zh-CN" dirty="0"/>
              <a:t>进行明确</a:t>
            </a:r>
            <a:r>
              <a:rPr lang="zh-CN" altLang="en-US" dirty="0"/>
              <a:t>和细化，导致执行时较随意；单位集体议事决策机制未明确各层级（例如党组织会议与办公会议）议事范围和决策权限。</a:t>
            </a:r>
            <a:endParaRPr lang="en-US" altLang="zh-CN" sz="1400" dirty="0">
              <a:solidFill>
                <a:schemeClr val="tx1">
                  <a:lumMod val="75000"/>
                  <a:lumOff val="25000"/>
                </a:schemeClr>
              </a:solidFill>
            </a:endParaRPr>
          </a:p>
        </p:txBody>
      </p:sp>
      <p:sp>
        <p:nvSpPr>
          <p:cNvPr id="20" name="文本占位符 30"/>
          <p:cNvSpPr txBox="1"/>
          <p:nvPr/>
        </p:nvSpPr>
        <p:spPr>
          <a:xfrm>
            <a:off x="6389370" y="4172585"/>
            <a:ext cx="4664710" cy="93154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en-US" altLang="zh-CN" sz="1400" dirty="0">
                <a:solidFill>
                  <a:schemeClr val="bg2">
                    <a:lumMod val="25000"/>
                  </a:schemeClr>
                </a:solidFill>
              </a:rPr>
              <a:t> </a:t>
            </a:r>
            <a:r>
              <a:rPr lang="zh-CN" altLang="en-US" sz="1400" dirty="0">
                <a:solidFill>
                  <a:schemeClr val="bg2">
                    <a:lumMod val="25000"/>
                  </a:schemeClr>
                </a:solidFill>
              </a:rPr>
              <a:t>某三甲医院                                                   </a:t>
            </a:r>
          </a:p>
          <a:p>
            <a:pPr marL="0" indent="0" algn="ctr">
              <a:lnSpc>
                <a:spcPts val="2000"/>
              </a:lnSpc>
              <a:buNone/>
            </a:pPr>
            <a:r>
              <a:rPr lang="zh-CN" altLang="en-US" sz="1400" dirty="0">
                <a:solidFill>
                  <a:schemeClr val="bg2">
                    <a:lumMod val="25000"/>
                  </a:schemeClr>
                </a:solidFill>
              </a:rPr>
              <a:t> </a:t>
            </a:r>
            <a:r>
              <a:rPr lang="zh-CN" sz="1400" dirty="0">
                <a:solidFill>
                  <a:schemeClr val="tx1"/>
                </a:solidFill>
                <a:ea typeface="宋体" panose="02010600030101010101" pitchFamily="2" charset="-122"/>
              </a:rPr>
              <a:t>三重一大限额以上采购</a:t>
            </a:r>
            <a:r>
              <a:rPr lang="zh-CN" altLang="en-US" sz="1400" dirty="0">
                <a:solidFill>
                  <a:schemeClr val="tx1"/>
                </a:solidFill>
                <a:ea typeface="宋体" panose="02010600030101010101" pitchFamily="2" charset="-122"/>
                <a:sym typeface="+mn-ea"/>
              </a:rPr>
              <a:t>有的上会，有的没有上会，问缘由：听领导安排，领导说上就上，领导说不上就不上</a:t>
            </a:r>
            <a:endParaRPr lang="en-US" altLang="zh-CN" sz="1400" dirty="0">
              <a:solidFill>
                <a:schemeClr val="tx1"/>
              </a:solidFill>
              <a:ea typeface="宋体" panose="02010600030101010101" pitchFamily="2" charset="-122"/>
            </a:endParaRPr>
          </a:p>
          <a:p>
            <a:pPr marL="0" indent="0" algn="l">
              <a:lnSpc>
                <a:spcPts val="2000"/>
              </a:lnSpc>
              <a:buNone/>
            </a:pPr>
            <a:endParaRPr lang="en-US" altLang="zh-CN" sz="1400" dirty="0">
              <a:solidFill>
                <a:schemeClr val="tx1"/>
              </a:solidFill>
              <a:ea typeface="宋体" panose="02010600030101010101" pitchFamily="2" charset="-122"/>
            </a:endParaRPr>
          </a:p>
        </p:txBody>
      </p:sp>
      <p:sp>
        <p:nvSpPr>
          <p:cNvPr id="3" name="文本占位符 30"/>
          <p:cNvSpPr txBox="1"/>
          <p:nvPr/>
        </p:nvSpPr>
        <p:spPr>
          <a:xfrm>
            <a:off x="563880" y="3978275"/>
            <a:ext cx="4613275" cy="237109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en-US" altLang="zh-CN" sz="1400" dirty="0">
                <a:solidFill>
                  <a:schemeClr val="bg2">
                    <a:lumMod val="25000"/>
                  </a:schemeClr>
                </a:solidFill>
              </a:rPr>
              <a:t> </a:t>
            </a:r>
            <a:r>
              <a:rPr lang="zh-CN" altLang="en-US" sz="1400" dirty="0">
                <a:solidFill>
                  <a:schemeClr val="bg2">
                    <a:lumMod val="25000"/>
                  </a:schemeClr>
                </a:solidFill>
              </a:rPr>
              <a:t>某三甲医院                                                   </a:t>
            </a:r>
          </a:p>
          <a:p>
            <a:pPr marL="0" indent="0" algn="ctr">
              <a:lnSpc>
                <a:spcPts val="2000"/>
              </a:lnSpc>
              <a:buNone/>
            </a:pPr>
            <a:r>
              <a:rPr sz="1400" dirty="0">
                <a:solidFill>
                  <a:schemeClr val="bg2">
                    <a:lumMod val="25000"/>
                  </a:schemeClr>
                </a:solidFill>
              </a:rPr>
              <a:t>医院《三重一大议事规则》（主管部门：党办）与财务科出台的《重大经济活动决策机制》（主管部门：财务科）有冲突。例如《三重一大议事规则》第一条中规定“设备采购每台（件）5万元以上需院长办公会审议”；《重大经济活动决策机制》第二条规定设备购置金额在10万元及以上属于重大经济事项，建议对“重大”定义一致。</a:t>
            </a:r>
          </a:p>
        </p:txBody>
      </p:sp>
      <p:sp>
        <p:nvSpPr>
          <p:cNvPr id="19" name="文本占位符 30"/>
          <p:cNvSpPr txBox="1"/>
          <p:nvPr/>
        </p:nvSpPr>
        <p:spPr>
          <a:xfrm>
            <a:off x="563880" y="2491740"/>
            <a:ext cx="4587240" cy="136525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en-US" altLang="zh-CN" sz="1400" dirty="0">
                <a:solidFill>
                  <a:schemeClr val="bg2">
                    <a:lumMod val="25000"/>
                  </a:schemeClr>
                </a:solidFill>
              </a:rPr>
              <a:t> </a:t>
            </a:r>
            <a:r>
              <a:rPr lang="zh-CN" altLang="en-US" sz="1400" dirty="0">
                <a:solidFill>
                  <a:schemeClr val="bg2">
                    <a:lumMod val="25000"/>
                  </a:schemeClr>
                </a:solidFill>
              </a:rPr>
              <a:t>某三甲医院                                                   </a:t>
            </a:r>
          </a:p>
          <a:p>
            <a:pPr marL="0" indent="0" algn="ctr">
              <a:lnSpc>
                <a:spcPts val="2000"/>
              </a:lnSpc>
              <a:buNone/>
            </a:pPr>
            <a:r>
              <a:rPr lang="zh-CN" sz="1400" dirty="0"/>
              <a:t>医院《党委会议事规则》决策权限与《重大经济活动决策机制》《三重一大议事规则》等决策权限存在冲突、不一致。</a:t>
            </a:r>
          </a:p>
        </p:txBody>
      </p:sp>
      <p:sp>
        <p:nvSpPr>
          <p:cNvPr id="21" name="文本框 20"/>
          <p:cNvSpPr txBox="1"/>
          <p:nvPr/>
        </p:nvSpPr>
        <p:spPr>
          <a:xfrm>
            <a:off x="1348740" y="2120900"/>
            <a:ext cx="6096000" cy="368300"/>
          </a:xfrm>
          <a:prstGeom prst="rect">
            <a:avLst/>
          </a:prstGeom>
          <a:noFill/>
        </p:spPr>
        <p:txBody>
          <a:bodyPr wrap="square" rtlCol="0" anchor="t">
            <a:spAutoFit/>
          </a:bodyPr>
          <a:lstStyle/>
          <a:p>
            <a:r>
              <a:rPr lang="zh-CN" altLang="en-US" dirty="0">
                <a:sym typeface="+mn-ea"/>
              </a:rPr>
              <a:t>单位</a:t>
            </a:r>
            <a:r>
              <a:rPr lang="en-US" altLang="zh-CN" dirty="0">
                <a:sym typeface="+mn-ea"/>
              </a:rPr>
              <a:t>“</a:t>
            </a:r>
            <a:r>
              <a:rPr lang="zh-CN" altLang="en-US" dirty="0">
                <a:sym typeface="+mn-ea"/>
              </a:rPr>
              <a:t>三重一大</a:t>
            </a:r>
            <a:r>
              <a:rPr lang="en-US" altLang="zh-CN" dirty="0">
                <a:sym typeface="+mn-ea"/>
              </a:rPr>
              <a:t>”</a:t>
            </a:r>
            <a:r>
              <a:rPr lang="zh-CN" altLang="en-US" dirty="0">
                <a:ea typeface="宋体" panose="02010600030101010101" pitchFamily="2" charset="-122"/>
                <a:sym typeface="+mn-ea"/>
              </a:rPr>
              <a:t>执行标准有差异</a:t>
            </a:r>
          </a:p>
        </p:txBody>
      </p:sp>
      <p:sp>
        <p:nvSpPr>
          <p:cNvPr id="22" name="文本框 21"/>
          <p:cNvSpPr txBox="1"/>
          <p:nvPr/>
        </p:nvSpPr>
        <p:spPr>
          <a:xfrm>
            <a:off x="6958330" y="2226310"/>
            <a:ext cx="3839845" cy="368300"/>
          </a:xfrm>
          <a:prstGeom prst="rect">
            <a:avLst/>
          </a:prstGeom>
          <a:noFill/>
        </p:spPr>
        <p:txBody>
          <a:bodyPr wrap="square" rtlCol="0" anchor="t">
            <a:spAutoFit/>
          </a:bodyPr>
          <a:lstStyle/>
          <a:p>
            <a:r>
              <a:rPr lang="zh-CN" altLang="en-US" dirty="0">
                <a:sym typeface="+mn-ea"/>
              </a:rPr>
              <a:t>单位</a:t>
            </a:r>
            <a:r>
              <a:rPr lang="en-US" altLang="zh-CN" dirty="0">
                <a:sym typeface="+mn-ea"/>
              </a:rPr>
              <a:t>“</a:t>
            </a:r>
            <a:r>
              <a:rPr lang="zh-CN" altLang="en-US" dirty="0">
                <a:sym typeface="+mn-ea"/>
              </a:rPr>
              <a:t>三重一大</a:t>
            </a:r>
            <a:r>
              <a:rPr lang="en-US" altLang="zh-CN" dirty="0">
                <a:sym typeface="+mn-ea"/>
              </a:rPr>
              <a:t>”</a:t>
            </a:r>
            <a:r>
              <a:rPr lang="zh-CN" altLang="en-US" dirty="0">
                <a:ea typeface="宋体" panose="02010600030101010101" pitchFamily="2" charset="-122"/>
                <a:sym typeface="+mn-ea"/>
              </a:rPr>
              <a:t>未严格落地执行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18" grpId="0"/>
      <p:bldP spid="20" grpId="0" animBg="1"/>
      <p:bldP spid="20" grpId="1" animBg="1"/>
      <p:bldP spid="3" grpId="0" animBg="1"/>
      <p:bldP spid="3" grpId="1" animBg="1"/>
      <p:bldP spid="19" grpId="0" animBg="1"/>
      <p:bldP spid="19" grpId="1" animBg="1"/>
      <p:bldP spid="21" grpId="0"/>
      <p:bldP spid="21" grpId="1"/>
      <p:bldP spid="22" grpId="0"/>
      <p:bldP spid="2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p:cNvSpPr/>
          <p:nvPr/>
        </p:nvSpPr>
        <p:spPr>
          <a:xfrm>
            <a:off x="-350519" y="2"/>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5"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1" name="平行四边形 10"/>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2" name="平行四边形 11"/>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5" name="直接连接符 14"/>
          <p:cNvCxnSpPr/>
          <p:nvPr/>
        </p:nvCxnSpPr>
        <p:spPr>
          <a:xfrm>
            <a:off x="615928" y="624099"/>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1497236" y="364911"/>
            <a:ext cx="465739" cy="121287"/>
            <a:chOff x="11369042" y="568879"/>
            <a:chExt cx="568324" cy="148001"/>
          </a:xfrm>
        </p:grpSpPr>
        <p:sp>
          <p:nvSpPr>
            <p:cNvPr id="17" name="平行四边形 16"/>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8" name="平行四边形 17"/>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6" name="文本框 15"/>
          <p:cNvSpPr txBox="1"/>
          <p:nvPr/>
        </p:nvSpPr>
        <p:spPr>
          <a:xfrm>
            <a:off x="765175" y="224155"/>
            <a:ext cx="2239645"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单位层面常见问题</a:t>
            </a:r>
          </a:p>
        </p:txBody>
      </p:sp>
      <p:sp>
        <p:nvSpPr>
          <p:cNvPr id="27" name="椭圆 26"/>
          <p:cNvSpPr/>
          <p:nvPr/>
        </p:nvSpPr>
        <p:spPr>
          <a:xfrm>
            <a:off x="7596996" y="3881809"/>
            <a:ext cx="2613926" cy="1617737"/>
          </a:xfrm>
          <a:prstGeom prst="ellipse">
            <a:avLst/>
          </a:prstGeom>
          <a:solidFill>
            <a:schemeClr val="accent1">
              <a:lumMod val="75000"/>
            </a:schemeClr>
          </a:solidFill>
          <a:ln w="12700" cap="flat" cmpd="sng" algn="ctr">
            <a:noFill/>
            <a:prstDash val="solid"/>
            <a:miter lim="800000"/>
          </a:ln>
          <a:effectLst/>
        </p:spPr>
        <p:txBody>
          <a:bodyPr rtlCol="0" anchor="ctr"/>
          <a:lstStyle/>
          <a:p>
            <a:pPr defTabSz="914400">
              <a:defRPr/>
            </a:pPr>
            <a:endParaRPr lang="zh-CN" altLang="en-US">
              <a:solidFill>
                <a:schemeClr val="accent5">
                  <a:lumMod val="25000"/>
                  <a:lumOff val="75000"/>
                </a:schemeClr>
              </a:solidFill>
              <a:latin typeface="Arial" panose="020B0604020202020204"/>
              <a:ea typeface="微软雅黑 Light" panose="020B0502040204020203" pitchFamily="34" charset="-122"/>
            </a:endParaRPr>
          </a:p>
        </p:txBody>
      </p:sp>
      <p:sp>
        <p:nvSpPr>
          <p:cNvPr id="31" name="文本框 30"/>
          <p:cNvSpPr txBox="1"/>
          <p:nvPr/>
        </p:nvSpPr>
        <p:spPr>
          <a:xfrm>
            <a:off x="7764396" y="4213623"/>
            <a:ext cx="2446526" cy="954107"/>
          </a:xfrm>
          <a:prstGeom prst="rect">
            <a:avLst/>
          </a:prstGeom>
          <a:noFill/>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单位内部业务</a:t>
            </a:r>
            <a:endParaRPr lang="en-US" altLang="zh-CN" sz="2800" b="1" dirty="0">
              <a:solidFill>
                <a:schemeClr val="bg1"/>
              </a:solidFill>
              <a:latin typeface="微软雅黑" panose="020B0503020204020204" pitchFamily="34" charset="-122"/>
              <a:ea typeface="微软雅黑" panose="020B0503020204020204" pitchFamily="34" charset="-122"/>
            </a:endParaRPr>
          </a:p>
          <a:p>
            <a:r>
              <a:rPr lang="zh-CN" altLang="en-US" sz="2800" b="1" dirty="0">
                <a:solidFill>
                  <a:schemeClr val="bg1"/>
                </a:solidFill>
                <a:latin typeface="微软雅黑" panose="020B0503020204020204" pitchFamily="34" charset="-122"/>
                <a:ea typeface="微软雅黑" panose="020B0503020204020204" pitchFamily="34" charset="-122"/>
              </a:rPr>
              <a:t>执行无据可依</a:t>
            </a:r>
          </a:p>
        </p:txBody>
      </p:sp>
      <p:pic>
        <p:nvPicPr>
          <p:cNvPr id="2" name="图片 1"/>
          <p:cNvPicPr>
            <a:picLocks noChangeAspect="1"/>
          </p:cNvPicPr>
          <p:nvPr/>
        </p:nvPicPr>
        <p:blipFill>
          <a:blip r:embed="rId3"/>
          <a:stretch>
            <a:fillRect/>
          </a:stretch>
        </p:blipFill>
        <p:spPr>
          <a:xfrm>
            <a:off x="178856" y="4967523"/>
            <a:ext cx="1900251" cy="1800238"/>
          </a:xfrm>
          <a:prstGeom prst="rect">
            <a:avLst/>
          </a:prstGeom>
        </p:spPr>
      </p:pic>
      <p:sp>
        <p:nvSpPr>
          <p:cNvPr id="3" name="六边形 2"/>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278" y="1362235"/>
            <a:ext cx="3459539" cy="206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689082" y="921602"/>
            <a:ext cx="2120800" cy="707886"/>
          </a:xfrm>
          <a:prstGeom prst="rect">
            <a:avLst/>
          </a:prstGeom>
          <a:noFill/>
        </p:spPr>
        <p:txBody>
          <a:bodyPr wrap="square" lIns="91440" tIns="45720" rIns="91440" bIns="45720">
            <a:spAutoFit/>
          </a:bodyPr>
          <a:lstStyle/>
          <a:p>
            <a:pPr algn="ctr"/>
            <a:r>
              <a:rPr lang="zh-CN" altLang="en-US" sz="2000" b="1" cap="none" spc="0" dirty="0">
                <a:ln w="9525">
                  <a:solidFill>
                    <a:schemeClr val="bg1"/>
                  </a:solidFill>
                  <a:prstDash val="solid"/>
                </a:ln>
                <a:solidFill>
                  <a:srgbClr val="3399FF"/>
                </a:solidFill>
                <a:effectLst>
                  <a:outerShdw blurRad="12700" dist="38100" dir="2700000" algn="tl" rotWithShape="0">
                    <a:schemeClr val="accent5">
                      <a:lumMod val="60000"/>
                      <a:lumOff val="40000"/>
                    </a:schemeClr>
                  </a:outerShdw>
                </a:effectLst>
                <a:latin typeface="Microsoft YaHei UI" panose="020B0503020204020204" pitchFamily="34" charset="-122"/>
                <a:ea typeface="Microsoft YaHei UI" panose="020B0503020204020204" pitchFamily="34" charset="-122"/>
              </a:rPr>
              <a:t>一项工作</a:t>
            </a:r>
            <a:endParaRPr lang="en-US" altLang="zh-CN" sz="2000" b="1" cap="none" spc="0" dirty="0">
              <a:ln w="9525">
                <a:solidFill>
                  <a:schemeClr val="bg1"/>
                </a:solidFill>
                <a:prstDash val="solid"/>
              </a:ln>
              <a:solidFill>
                <a:srgbClr val="3399FF"/>
              </a:solidFill>
              <a:effectLst>
                <a:outerShdw blurRad="12700" dist="38100" dir="2700000" algn="tl" rotWithShape="0">
                  <a:schemeClr val="accent5">
                    <a:lumMod val="60000"/>
                    <a:lumOff val="40000"/>
                  </a:schemeClr>
                </a:outerShdw>
              </a:effectLst>
              <a:latin typeface="Microsoft YaHei UI" panose="020B0503020204020204" pitchFamily="34" charset="-122"/>
              <a:ea typeface="Microsoft YaHei UI" panose="020B0503020204020204" pitchFamily="34" charset="-122"/>
            </a:endParaRPr>
          </a:p>
          <a:p>
            <a:pPr algn="ctr"/>
            <a:r>
              <a:rPr lang="zh-CN" altLang="en-US" sz="2000" b="1" cap="none" spc="0" dirty="0">
                <a:ln w="9525">
                  <a:solidFill>
                    <a:schemeClr val="bg1"/>
                  </a:solidFill>
                  <a:prstDash val="solid"/>
                </a:ln>
                <a:solidFill>
                  <a:srgbClr val="3399FF"/>
                </a:solidFill>
                <a:effectLst>
                  <a:outerShdw blurRad="12700" dist="38100" dir="2700000" algn="tl" rotWithShape="0">
                    <a:schemeClr val="accent5">
                      <a:lumMod val="60000"/>
                      <a:lumOff val="40000"/>
                    </a:schemeClr>
                  </a:outerShdw>
                </a:effectLst>
                <a:latin typeface="Microsoft YaHei UI" panose="020B0503020204020204" pitchFamily="34" charset="-122"/>
                <a:ea typeface="Microsoft YaHei UI" panose="020B0503020204020204" pitchFamily="34" charset="-122"/>
              </a:rPr>
              <a:t>“应当如何做？”</a:t>
            </a:r>
          </a:p>
        </p:txBody>
      </p:sp>
      <p:sp>
        <p:nvSpPr>
          <p:cNvPr id="21" name="矩形 20"/>
          <p:cNvSpPr/>
          <p:nvPr/>
        </p:nvSpPr>
        <p:spPr>
          <a:xfrm>
            <a:off x="1840545" y="3942010"/>
            <a:ext cx="3697073" cy="1497331"/>
          </a:xfrm>
          <a:prstGeom prst="rect">
            <a:avLst/>
          </a:prstGeom>
          <a:solidFill>
            <a:schemeClr val="accent1">
              <a:lumMod val="75000"/>
            </a:schemeClr>
          </a:solidFill>
          <a:ln w="12700" cap="flat" cmpd="sng" algn="ctr">
            <a:noFill/>
            <a:prstDash val="solid"/>
            <a:miter lim="800000"/>
          </a:ln>
          <a:effectLst/>
        </p:spPr>
        <p:txBody>
          <a:bodyPr rtlCol="0" anchor="ctr"/>
          <a:lstStyle/>
          <a:p>
            <a:pPr defTabSz="914400">
              <a:lnSpc>
                <a:spcPct val="150000"/>
              </a:lnSpc>
              <a:defRPr/>
            </a:pPr>
            <a:r>
              <a:rPr lang="en-US" altLang="zh-CN" sz="2000" b="1" dirty="0">
                <a:solidFill>
                  <a:prstClr val="white"/>
                </a:solidFill>
                <a:latin typeface="微软雅黑" panose="020B0503020204020204" pitchFamily="34" charset="-122"/>
                <a:ea typeface="微软雅黑" panose="020B0503020204020204" pitchFamily="34" charset="-122"/>
              </a:rPr>
              <a:t>1</a:t>
            </a:r>
            <a:r>
              <a:rPr lang="zh-CN" altLang="en-US" sz="2000" b="1" dirty="0">
                <a:solidFill>
                  <a:prstClr val="white"/>
                </a:solidFill>
                <a:latin typeface="微软雅黑" panose="020B0503020204020204" pitchFamily="34" charset="-122"/>
                <a:ea typeface="微软雅黑" panose="020B0503020204020204" pitchFamily="34" charset="-122"/>
              </a:rPr>
              <a:t>、“师傅”是否是正确？</a:t>
            </a:r>
            <a:endParaRPr lang="en-US" altLang="zh-CN" sz="2000" b="1" dirty="0">
              <a:solidFill>
                <a:prstClr val="white"/>
              </a:solidFill>
              <a:latin typeface="微软雅黑" panose="020B0503020204020204" pitchFamily="34" charset="-122"/>
              <a:ea typeface="微软雅黑" panose="020B0503020204020204" pitchFamily="34" charset="-122"/>
            </a:endParaRPr>
          </a:p>
          <a:p>
            <a:pPr defTabSz="914400">
              <a:lnSpc>
                <a:spcPct val="150000"/>
              </a:lnSpc>
              <a:defRPr/>
            </a:pPr>
            <a:r>
              <a:rPr lang="en-US" altLang="zh-CN" sz="2000" b="1" dirty="0">
                <a:solidFill>
                  <a:prstClr val="white"/>
                </a:solidFill>
                <a:latin typeface="微软雅黑" panose="020B0503020204020204" pitchFamily="34" charset="-122"/>
                <a:ea typeface="微软雅黑" panose="020B0503020204020204" pitchFamily="34" charset="-122"/>
              </a:rPr>
              <a:t>2</a:t>
            </a:r>
            <a:r>
              <a:rPr lang="zh-CN" altLang="en-US" sz="2000" b="1" dirty="0">
                <a:solidFill>
                  <a:prstClr val="white"/>
                </a:solidFill>
                <a:latin typeface="微软雅黑" panose="020B0503020204020204" pitchFamily="34" charset="-122"/>
                <a:ea typeface="微软雅黑" panose="020B0503020204020204" pitchFamily="34" charset="-122"/>
              </a:rPr>
              <a:t>、“师傅”不在应该怎么做？</a:t>
            </a:r>
          </a:p>
        </p:txBody>
      </p:sp>
      <p:sp>
        <p:nvSpPr>
          <p:cNvPr id="22" name="矩形 21"/>
          <p:cNvSpPr/>
          <p:nvPr/>
        </p:nvSpPr>
        <p:spPr>
          <a:xfrm>
            <a:off x="4537494" y="2179095"/>
            <a:ext cx="6119004" cy="461665"/>
          </a:xfrm>
          <a:prstGeom prst="rect">
            <a:avLst/>
          </a:prstGeom>
          <a:noFill/>
        </p:spPr>
        <p:txBody>
          <a:bodyPr wrap="square" lIns="91440" tIns="45720" rIns="91440" bIns="45720">
            <a:spAutoFit/>
          </a:bodyPr>
          <a:lstStyle/>
          <a:p>
            <a:pPr algn="ctr"/>
            <a:r>
              <a:rPr lang="en-US" altLang="zh-CN" sz="2400" b="1" dirty="0">
                <a:solidFill>
                  <a:schemeClr val="accent5">
                    <a:lumMod val="75000"/>
                    <a:lumOff val="25000"/>
                  </a:schemeClr>
                </a:solidFill>
                <a:latin typeface="微软雅黑" panose="020B0503020204020204" pitchFamily="34" charset="-122"/>
                <a:ea typeface="微软雅黑" panose="020B0503020204020204" pitchFamily="34" charset="-122"/>
              </a:rPr>
              <a:t>——</a:t>
            </a:r>
            <a:r>
              <a:rPr lang="zh-CN" altLang="en-US" sz="2400" b="1" dirty="0">
                <a:solidFill>
                  <a:schemeClr val="accent5">
                    <a:lumMod val="75000"/>
                    <a:lumOff val="25000"/>
                  </a:schemeClr>
                </a:solidFill>
                <a:latin typeface="微软雅黑" panose="020B0503020204020204" pitchFamily="34" charset="-122"/>
                <a:ea typeface="微软雅黑" panose="020B0503020204020204" pitchFamily="34" charset="-122"/>
              </a:rPr>
              <a:t>“师傅带徒弟”口口相传，约定俗成！</a:t>
            </a:r>
            <a:endParaRPr lang="zh-CN" altLang="en-US" sz="2400" b="1" cap="none" spc="0" dirty="0">
              <a:ln w="9525">
                <a:solidFill>
                  <a:schemeClr val="bg1"/>
                </a:solidFill>
                <a:prstDash val="solid"/>
              </a:ln>
              <a:solidFill>
                <a:schemeClr val="accent5">
                  <a:lumMod val="75000"/>
                  <a:lumOff val="25000"/>
                </a:schemeClr>
              </a:solidFill>
              <a:effectLst>
                <a:outerShdw blurRad="12700" dist="38100" dir="2700000" algn="tl" rotWithShape="0">
                  <a:schemeClr val="accent5">
                    <a:lumMod val="60000"/>
                    <a:lumOff val="40000"/>
                  </a:schemeClr>
                </a:outerShdw>
              </a:effectLst>
              <a:latin typeface="Microsoft YaHei UI" panose="020B0503020204020204" pitchFamily="34" charset="-122"/>
              <a:ea typeface="Microsoft YaHei UI" panose="020B0503020204020204" pitchFamily="34" charset="-122"/>
            </a:endParaRPr>
          </a:p>
        </p:txBody>
      </p:sp>
      <p:sp>
        <p:nvSpPr>
          <p:cNvPr id="24" name="箭头: 左右 3"/>
          <p:cNvSpPr/>
          <p:nvPr/>
        </p:nvSpPr>
        <p:spPr>
          <a:xfrm>
            <a:off x="5705018" y="4289228"/>
            <a:ext cx="1722736" cy="802893"/>
          </a:xfrm>
          <a:prstGeom prst="rightArrow">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615950" y="738505"/>
            <a:ext cx="6096000" cy="398780"/>
          </a:xfrm>
          <a:prstGeom prst="rect">
            <a:avLst/>
          </a:prstGeom>
          <a:noFill/>
        </p:spPr>
        <p:txBody>
          <a:bodyPr wrap="square" rtlCol="0" anchor="t">
            <a:spAutoFit/>
          </a:bodyPr>
          <a:lstStyle/>
          <a:p>
            <a:r>
              <a:rPr lang="en-US" altLang="zh-CN" sz="2000" b="1" dirty="0">
                <a:sym typeface="+mn-ea"/>
              </a:rPr>
              <a:t>3</a:t>
            </a:r>
            <a:r>
              <a:rPr lang="zh-CN" altLang="en-US" sz="2000" b="1" dirty="0">
                <a:sym typeface="+mn-ea"/>
              </a:rPr>
              <a:t>、</a:t>
            </a:r>
            <a:r>
              <a:rPr lang="zh-CN" altLang="en-US" sz="2000" b="1" dirty="0">
                <a:ea typeface="宋体" panose="02010600030101010101" pitchFamily="2" charset="-122"/>
                <a:sym typeface="+mn-ea"/>
              </a:rPr>
              <a:t>内部管理制度建设</a:t>
            </a:r>
            <a:r>
              <a:rPr lang="en-US" altLang="zh-CN" sz="2000" b="1" dirty="0">
                <a:ea typeface="宋体" panose="02010600030101010101" pitchFamily="2" charset="-122"/>
                <a:sym typeface="+mn-ea"/>
              </a:rPr>
              <a:t>-</a:t>
            </a:r>
            <a:r>
              <a:rPr lang="zh-CN" altLang="en-US" sz="2000" b="1" dirty="0">
                <a:ea typeface="宋体" panose="02010600030101010101" pitchFamily="2" charset="-122"/>
                <a:sym typeface="+mn-ea"/>
              </a:rPr>
              <a:t>制度缺失，执行无依据</a:t>
            </a:r>
          </a:p>
        </p:txBody>
      </p:sp>
      <p:sp>
        <p:nvSpPr>
          <p:cNvPr id="14" name="文本占位符 30"/>
          <p:cNvSpPr txBox="1"/>
          <p:nvPr/>
        </p:nvSpPr>
        <p:spPr>
          <a:xfrm>
            <a:off x="7195185" y="2640965"/>
            <a:ext cx="4535170" cy="154940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某三甲医院                                                     </a:t>
            </a:r>
          </a:p>
          <a:p>
            <a:pPr marL="0" indent="0" algn="ctr">
              <a:lnSpc>
                <a:spcPts val="2000"/>
              </a:lnSpc>
              <a:buNone/>
            </a:pPr>
            <a:r>
              <a:rPr sz="1400" dirty="0">
                <a:solidFill>
                  <a:schemeClr val="tx1"/>
                </a:solidFill>
              </a:rPr>
              <a:t>依据《关于印发公立医院内部控制管理办法的通知》（国卫财务发〔2020〕31号）第二十四条规定，医院暂未建立人事管理相关制度、安全管理（信息系统除外）相关制度，建议补充完善。</a:t>
            </a:r>
          </a:p>
        </p:txBody>
      </p:sp>
      <p:pic>
        <p:nvPicPr>
          <p:cNvPr id="20" name="图片 19"/>
          <p:cNvPicPr>
            <a:picLocks noChangeAspect="1"/>
          </p:cNvPicPr>
          <p:nvPr/>
        </p:nvPicPr>
        <p:blipFill>
          <a:blip r:embed="rId5"/>
          <a:stretch>
            <a:fillRect/>
          </a:stretch>
        </p:blipFill>
        <p:spPr>
          <a:xfrm rot="16200000">
            <a:off x="3972560" y="-303530"/>
            <a:ext cx="3729355" cy="8289925"/>
          </a:xfrm>
          <a:prstGeom prst="rect">
            <a:avLst/>
          </a:prstGeom>
        </p:spPr>
      </p:pic>
      <p:sp>
        <p:nvSpPr>
          <p:cNvPr id="23" name="矩形 22"/>
          <p:cNvSpPr/>
          <p:nvPr/>
        </p:nvSpPr>
        <p:spPr>
          <a:xfrm>
            <a:off x="2803525" y="5858510"/>
            <a:ext cx="7431405" cy="5829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共性要求建立哪些？行业主管要求建立哪些？业务方面要求建立哪些？</a:t>
            </a:r>
          </a:p>
        </p:txBody>
      </p:sp>
    </p:spTree>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80">
                                          <p:stCondLst>
                                            <p:cond delay="0"/>
                                          </p:stCondLst>
                                        </p:cTn>
                                        <p:tgtEl>
                                          <p:spTgt spid="22"/>
                                        </p:tgtEl>
                                      </p:cBhvr>
                                    </p:animEffect>
                                    <p:anim calcmode="lin" valueType="num">
                                      <p:cBhvr>
                                        <p:cTn id="1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8" dur="26">
                                          <p:stCondLst>
                                            <p:cond delay="650"/>
                                          </p:stCondLst>
                                        </p:cTn>
                                        <p:tgtEl>
                                          <p:spTgt spid="22"/>
                                        </p:tgtEl>
                                      </p:cBhvr>
                                      <p:to x="100000" y="60000"/>
                                    </p:animScale>
                                    <p:animScale>
                                      <p:cBhvr>
                                        <p:cTn id="19" dur="166" decel="50000">
                                          <p:stCondLst>
                                            <p:cond delay="676"/>
                                          </p:stCondLst>
                                        </p:cTn>
                                        <p:tgtEl>
                                          <p:spTgt spid="22"/>
                                        </p:tgtEl>
                                      </p:cBhvr>
                                      <p:to x="100000" y="100000"/>
                                    </p:animScale>
                                    <p:animScale>
                                      <p:cBhvr>
                                        <p:cTn id="20" dur="26">
                                          <p:stCondLst>
                                            <p:cond delay="1312"/>
                                          </p:stCondLst>
                                        </p:cTn>
                                        <p:tgtEl>
                                          <p:spTgt spid="22"/>
                                        </p:tgtEl>
                                      </p:cBhvr>
                                      <p:to x="100000" y="80000"/>
                                    </p:animScale>
                                    <p:animScale>
                                      <p:cBhvr>
                                        <p:cTn id="21" dur="166" decel="50000">
                                          <p:stCondLst>
                                            <p:cond delay="1338"/>
                                          </p:stCondLst>
                                        </p:cTn>
                                        <p:tgtEl>
                                          <p:spTgt spid="22"/>
                                        </p:tgtEl>
                                      </p:cBhvr>
                                      <p:to x="100000" y="100000"/>
                                    </p:animScale>
                                    <p:animScale>
                                      <p:cBhvr>
                                        <p:cTn id="22" dur="26">
                                          <p:stCondLst>
                                            <p:cond delay="1642"/>
                                          </p:stCondLst>
                                        </p:cTn>
                                        <p:tgtEl>
                                          <p:spTgt spid="22"/>
                                        </p:tgtEl>
                                      </p:cBhvr>
                                      <p:to x="100000" y="90000"/>
                                    </p:animScale>
                                    <p:animScale>
                                      <p:cBhvr>
                                        <p:cTn id="23" dur="166" decel="50000">
                                          <p:stCondLst>
                                            <p:cond delay="1668"/>
                                          </p:stCondLst>
                                        </p:cTn>
                                        <p:tgtEl>
                                          <p:spTgt spid="22"/>
                                        </p:tgtEl>
                                      </p:cBhvr>
                                      <p:to x="100000" y="100000"/>
                                    </p:animScale>
                                    <p:animScale>
                                      <p:cBhvr>
                                        <p:cTn id="24" dur="26">
                                          <p:stCondLst>
                                            <p:cond delay="1808"/>
                                          </p:stCondLst>
                                        </p:cTn>
                                        <p:tgtEl>
                                          <p:spTgt spid="22"/>
                                        </p:tgtEl>
                                      </p:cBhvr>
                                      <p:to x="100000" y="95000"/>
                                    </p:animScale>
                                    <p:animScale>
                                      <p:cBhvr>
                                        <p:cTn id="25" dur="166" decel="50000">
                                          <p:stCondLst>
                                            <p:cond delay="1834"/>
                                          </p:stCondLst>
                                        </p:cTn>
                                        <p:tgtEl>
                                          <p:spTgt spid="2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2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heel(1)">
                                      <p:cBhvr>
                                        <p:cTn id="35" dur="2000"/>
                                        <p:tgtEl>
                                          <p:spTgt spid="27"/>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heel(1)">
                                      <p:cBhvr>
                                        <p:cTn id="38" dur="2000"/>
                                        <p:tgtEl>
                                          <p:spTgt spid="31"/>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heel(1)">
                                      <p:cBhvr>
                                        <p:cTn id="41" dur="2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ppt_x"/>
                                          </p:val>
                                        </p:tav>
                                        <p:tav tm="100000">
                                          <p:val>
                                            <p:strVal val="#ppt_x"/>
                                          </p:val>
                                        </p:tav>
                                      </p:tavLst>
                                    </p:anim>
                                    <p:anim calcmode="lin" valueType="num">
                                      <p:cBhvr additive="base">
                                        <p:cTn id="5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31" grpId="0"/>
      <p:bldP spid="8" grpId="0"/>
      <p:bldP spid="21" grpId="0" bldLvl="0" animBg="1"/>
      <p:bldP spid="22" grpId="0"/>
      <p:bldP spid="24" grpId="0" bldLvl="0" animBg="1"/>
      <p:bldP spid="14" grpId="0" animBg="1"/>
      <p:bldP spid="14" grpId="1" animBg="1"/>
      <p:bldP spid="23" grpId="0" animBg="1"/>
      <p:bldP spid="2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椭圆 23"/>
          <p:cNvSpPr/>
          <p:nvPr/>
        </p:nvSpPr>
        <p:spPr>
          <a:xfrm>
            <a:off x="8584033" y="3842207"/>
            <a:ext cx="2613926" cy="1617737"/>
          </a:xfrm>
          <a:prstGeom prst="ellipse">
            <a:avLst/>
          </a:prstGeom>
          <a:solidFill>
            <a:schemeClr val="accent1">
              <a:lumMod val="75000"/>
            </a:schemeClr>
          </a:solidFill>
          <a:ln w="12700" cap="flat" cmpd="sng" algn="ctr">
            <a:noFill/>
            <a:prstDash val="solid"/>
            <a:miter lim="800000"/>
          </a:ln>
          <a:effectLst/>
        </p:spPr>
        <p:txBody>
          <a:bodyPr rtlCol="0" anchor="ctr"/>
          <a:lstStyle/>
          <a:p>
            <a:pPr defTabSz="914400">
              <a:defRPr/>
            </a:pPr>
            <a:endParaRPr lang="zh-CN" altLang="en-US">
              <a:solidFill>
                <a:schemeClr val="accent5">
                  <a:lumMod val="25000"/>
                  <a:lumOff val="75000"/>
                </a:schemeClr>
              </a:solidFill>
              <a:latin typeface="Arial" panose="020B0604020202020204"/>
              <a:ea typeface="微软雅黑 Light" panose="020B0502040204020203" pitchFamily="34" charset="-122"/>
            </a:endParaRPr>
          </a:p>
        </p:txBody>
      </p:sp>
      <p:pic>
        <p:nvPicPr>
          <p:cNvPr id="13" name="图片 12"/>
          <p:cNvPicPr>
            <a:picLocks noChangeAspect="1"/>
          </p:cNvPicPr>
          <p:nvPr/>
        </p:nvPicPr>
        <p:blipFill>
          <a:blip r:embed="rId4"/>
          <a:stretch>
            <a:fillRect/>
          </a:stretch>
        </p:blipFill>
        <p:spPr>
          <a:xfrm>
            <a:off x="3179048" y="788384"/>
            <a:ext cx="4525478" cy="2697460"/>
          </a:xfrm>
          <a:prstGeom prst="rect">
            <a:avLst/>
          </a:prstGeom>
        </p:spPr>
      </p:pic>
      <p:pic>
        <p:nvPicPr>
          <p:cNvPr id="2" name="图片 1"/>
          <p:cNvPicPr>
            <a:picLocks noChangeAspect="1"/>
          </p:cNvPicPr>
          <p:nvPr/>
        </p:nvPicPr>
        <p:blipFill>
          <a:blip r:embed="rId5"/>
          <a:stretch>
            <a:fillRect/>
          </a:stretch>
        </p:blipFill>
        <p:spPr>
          <a:xfrm>
            <a:off x="178856" y="4967523"/>
            <a:ext cx="1900251" cy="1800238"/>
          </a:xfrm>
          <a:prstGeom prst="rect">
            <a:avLst/>
          </a:prstGeom>
        </p:spPr>
      </p:pic>
      <p:sp>
        <p:nvSpPr>
          <p:cNvPr id="4" name="平行四边形 3"/>
          <p:cNvSpPr/>
          <p:nvPr/>
        </p:nvSpPr>
        <p:spPr>
          <a:xfrm>
            <a:off x="-350519" y="2"/>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5"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1" name="平行四边形 10"/>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2" name="平行四边形 11"/>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5" name="直接连接符 14"/>
          <p:cNvCxnSpPr/>
          <p:nvPr/>
        </p:nvCxnSpPr>
        <p:spPr>
          <a:xfrm>
            <a:off x="615928" y="624099"/>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1497236" y="364911"/>
            <a:ext cx="465739" cy="121287"/>
            <a:chOff x="11369042" y="568879"/>
            <a:chExt cx="568324" cy="148001"/>
          </a:xfrm>
        </p:grpSpPr>
        <p:sp>
          <p:nvSpPr>
            <p:cNvPr id="17" name="平行四边形 16"/>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8" name="平行四边形 17"/>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6" name="文本框 15"/>
          <p:cNvSpPr txBox="1"/>
          <p:nvPr/>
        </p:nvSpPr>
        <p:spPr>
          <a:xfrm>
            <a:off x="765175" y="224155"/>
            <a:ext cx="2581910"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单位层面常见问题</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8737709" y="4190983"/>
            <a:ext cx="2428209" cy="954107"/>
          </a:xfrm>
          <a:prstGeom prst="rect">
            <a:avLst/>
          </a:prstGeom>
          <a:noFill/>
        </p:spPr>
        <p:txBody>
          <a:bodyPr wrap="square">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单位内部管理   “两张皮”</a:t>
            </a:r>
          </a:p>
        </p:txBody>
      </p:sp>
      <p:sp>
        <p:nvSpPr>
          <p:cNvPr id="3" name="六边形 2"/>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0" name="平行四边形 19"/>
          <p:cNvSpPr/>
          <p:nvPr/>
        </p:nvSpPr>
        <p:spPr>
          <a:xfrm>
            <a:off x="2619863" y="2882337"/>
            <a:ext cx="2400710" cy="686329"/>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21" name="文本框 20"/>
          <p:cNvSpPr txBox="1"/>
          <p:nvPr/>
        </p:nvSpPr>
        <p:spPr>
          <a:xfrm>
            <a:off x="3346997" y="2896339"/>
            <a:ext cx="1333148" cy="584775"/>
          </a:xfrm>
          <a:prstGeom prst="rect">
            <a:avLst/>
          </a:prstGeom>
          <a:noFill/>
        </p:spPr>
        <p:txBody>
          <a:bodyPr wrap="square" rtlCol="0">
            <a:spAutoFit/>
          </a:bodyPr>
          <a:lstStyle/>
          <a:p>
            <a:r>
              <a:rPr lang="zh-CN" altLang="en-US" sz="3200" b="1" dirty="0">
                <a:solidFill>
                  <a:schemeClr val="bg1"/>
                </a:solidFill>
              </a:rPr>
              <a:t>迎检</a:t>
            </a:r>
          </a:p>
        </p:txBody>
      </p:sp>
      <p:sp>
        <p:nvSpPr>
          <p:cNvPr id="22" name="平行四边形 21"/>
          <p:cNvSpPr/>
          <p:nvPr/>
        </p:nvSpPr>
        <p:spPr>
          <a:xfrm>
            <a:off x="7292430" y="814377"/>
            <a:ext cx="3157034" cy="686329"/>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23" name="文本框 22"/>
          <p:cNvSpPr txBox="1"/>
          <p:nvPr/>
        </p:nvSpPr>
        <p:spPr>
          <a:xfrm>
            <a:off x="7503048" y="865153"/>
            <a:ext cx="2777706" cy="584775"/>
          </a:xfrm>
          <a:prstGeom prst="rect">
            <a:avLst/>
          </a:prstGeom>
          <a:noFill/>
        </p:spPr>
        <p:txBody>
          <a:bodyPr wrap="square" rtlCol="0">
            <a:spAutoFit/>
          </a:bodyPr>
          <a:lstStyle/>
          <a:p>
            <a:r>
              <a:rPr lang="zh-CN" altLang="en-US" sz="3200" b="1" dirty="0">
                <a:solidFill>
                  <a:schemeClr val="bg1"/>
                </a:solidFill>
              </a:rPr>
              <a:t>制度越写越厚</a:t>
            </a:r>
          </a:p>
        </p:txBody>
      </p:sp>
      <p:sp>
        <p:nvSpPr>
          <p:cNvPr id="33" name="矩形 32"/>
          <p:cNvSpPr/>
          <p:nvPr/>
        </p:nvSpPr>
        <p:spPr>
          <a:xfrm>
            <a:off x="648970" y="3974465"/>
            <a:ext cx="5981700" cy="1887220"/>
          </a:xfrm>
          <a:prstGeom prst="rect">
            <a:avLst/>
          </a:prstGeom>
          <a:solidFill>
            <a:schemeClr val="accent1">
              <a:lumMod val="75000"/>
            </a:schemeClr>
          </a:solidFill>
          <a:ln w="12700" cap="flat" cmpd="sng" algn="ctr">
            <a:noFill/>
            <a:prstDash val="solid"/>
            <a:miter lim="800000"/>
          </a:ln>
          <a:effectLst/>
        </p:spPr>
        <p:txBody>
          <a:bodyPr rtlCol="0" anchor="ctr"/>
          <a:lstStyle/>
          <a:p>
            <a:pPr defTabSz="914400">
              <a:lnSpc>
                <a:spcPct val="150000"/>
              </a:lnSpc>
              <a:defRPr/>
            </a:pPr>
            <a:r>
              <a:rPr lang="en-US" altLang="zh-CN" sz="2000" b="1" dirty="0">
                <a:solidFill>
                  <a:prstClr val="white"/>
                </a:solidFill>
                <a:latin typeface="微软雅黑" panose="020B0503020204020204" pitchFamily="34" charset="-122"/>
                <a:ea typeface="微软雅黑" panose="020B0503020204020204" pitchFamily="34" charset="-122"/>
              </a:rPr>
              <a:t>1</a:t>
            </a:r>
            <a:r>
              <a:rPr lang="zh-CN" altLang="en-US" sz="2000" b="1" dirty="0">
                <a:solidFill>
                  <a:prstClr val="white"/>
                </a:solidFill>
                <a:latin typeface="微软雅黑" panose="020B0503020204020204" pitchFamily="34" charset="-122"/>
                <a:ea typeface="微软雅黑" panose="020B0503020204020204" pitchFamily="34" charset="-122"/>
              </a:rPr>
              <a:t>、重制度、轻流程</a:t>
            </a:r>
          </a:p>
          <a:p>
            <a:pPr defTabSz="914400">
              <a:lnSpc>
                <a:spcPct val="150000"/>
              </a:lnSpc>
              <a:defRPr/>
            </a:pPr>
            <a:r>
              <a:rPr lang="en-US" altLang="zh-CN" sz="2000" b="1" dirty="0">
                <a:solidFill>
                  <a:prstClr val="white"/>
                </a:solidFill>
                <a:latin typeface="微软雅黑" panose="020B0503020204020204" pitchFamily="34" charset="-122"/>
                <a:ea typeface="微软雅黑" panose="020B0503020204020204" pitchFamily="34" charset="-122"/>
              </a:rPr>
              <a:t>2</a:t>
            </a:r>
            <a:r>
              <a:rPr lang="zh-CN" altLang="en-US" sz="2000" b="1" dirty="0">
                <a:solidFill>
                  <a:prstClr val="white"/>
                </a:solidFill>
                <a:latin typeface="微软雅黑" panose="020B0503020204020204" pitchFamily="34" charset="-122"/>
                <a:ea typeface="微软雅黑" panose="020B0503020204020204" pitchFamily="34" charset="-122"/>
              </a:rPr>
              <a:t>、内控建设逐步演变为“写制度、画流程、弄表单”</a:t>
            </a:r>
            <a:r>
              <a:rPr lang="en-US" altLang="zh-CN" sz="2000" b="1" dirty="0">
                <a:solidFill>
                  <a:prstClr val="white"/>
                </a:solidFill>
                <a:latin typeface="微软雅黑" panose="020B0503020204020204" pitchFamily="34" charset="-122"/>
                <a:ea typeface="微软雅黑" panose="020B0503020204020204" pitchFamily="34" charset="-122"/>
              </a:rPr>
              <a:t> 3</a:t>
            </a:r>
            <a:r>
              <a:rPr lang="zh-CN" altLang="en-US" sz="2000" b="1" dirty="0">
                <a:solidFill>
                  <a:prstClr val="white"/>
                </a:solidFill>
                <a:latin typeface="微软雅黑" panose="020B0503020204020204" pitchFamily="34" charset="-122"/>
                <a:ea typeface="微软雅黑" panose="020B0503020204020204" pitchFamily="34" charset="-122"/>
              </a:rPr>
              <a:t>、文本越写越厚、单位越发难以落地执行</a:t>
            </a:r>
            <a:endParaRPr lang="en-US" altLang="zh-CN" sz="2000" b="1" dirty="0">
              <a:solidFill>
                <a:prstClr val="white"/>
              </a:solidFill>
              <a:latin typeface="微软雅黑" panose="020B0503020204020204" pitchFamily="34" charset="-122"/>
              <a:ea typeface="微软雅黑" panose="020B0503020204020204" pitchFamily="34" charset="-122"/>
            </a:endParaRPr>
          </a:p>
          <a:p>
            <a:pPr defTabSz="914400">
              <a:lnSpc>
                <a:spcPct val="150000"/>
              </a:lnSpc>
              <a:defRPr/>
            </a:pPr>
            <a:r>
              <a:rPr lang="en-US" altLang="zh-CN" sz="2000" b="1" dirty="0">
                <a:solidFill>
                  <a:prstClr val="white"/>
                </a:solidFill>
                <a:latin typeface="微软雅黑" panose="020B0503020204020204" pitchFamily="34" charset="-122"/>
                <a:ea typeface="微软雅黑" panose="020B0503020204020204" pitchFamily="34" charset="-122"/>
              </a:rPr>
              <a:t>                                   ——</a:t>
            </a:r>
            <a:r>
              <a:rPr lang="zh-CN" altLang="en-US" sz="2000" b="1" dirty="0">
                <a:solidFill>
                  <a:prstClr val="white"/>
                </a:solidFill>
                <a:latin typeface="微软雅黑" panose="020B0503020204020204" pitchFamily="34" charset="-122"/>
                <a:ea typeface="微软雅黑" panose="020B0503020204020204" pitchFamily="34" charset="-122"/>
              </a:rPr>
              <a:t>挂在墙上、放在抽屉里</a:t>
            </a:r>
          </a:p>
        </p:txBody>
      </p:sp>
      <p:sp>
        <p:nvSpPr>
          <p:cNvPr id="36" name="箭头: 左右 3"/>
          <p:cNvSpPr/>
          <p:nvPr/>
        </p:nvSpPr>
        <p:spPr>
          <a:xfrm>
            <a:off x="6958875" y="4291639"/>
            <a:ext cx="1391182" cy="802893"/>
          </a:xfrm>
          <a:prstGeom prst="rightArrow">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6" name="文本框 5"/>
          <p:cNvSpPr txBox="1"/>
          <p:nvPr>
            <p:custDataLst>
              <p:tags r:id="rId1"/>
            </p:custDataLst>
          </p:nvPr>
        </p:nvSpPr>
        <p:spPr>
          <a:xfrm>
            <a:off x="615950" y="738505"/>
            <a:ext cx="6096000" cy="398780"/>
          </a:xfrm>
          <a:prstGeom prst="rect">
            <a:avLst/>
          </a:prstGeom>
          <a:noFill/>
        </p:spPr>
        <p:txBody>
          <a:bodyPr wrap="square" rtlCol="0" anchor="t">
            <a:spAutoFit/>
          </a:bodyPr>
          <a:lstStyle/>
          <a:p>
            <a:r>
              <a:rPr lang="en-US" altLang="zh-CN" sz="2000" b="1" dirty="0">
                <a:sym typeface="+mn-ea"/>
              </a:rPr>
              <a:t>3</a:t>
            </a:r>
            <a:r>
              <a:rPr lang="zh-CN" altLang="en-US" sz="2000" b="1" dirty="0">
                <a:sym typeface="+mn-ea"/>
              </a:rPr>
              <a:t>、</a:t>
            </a:r>
            <a:r>
              <a:rPr lang="zh-CN" altLang="en-US" sz="2000" b="1" dirty="0">
                <a:ea typeface="宋体" panose="02010600030101010101" pitchFamily="2" charset="-122"/>
                <a:sym typeface="+mn-ea"/>
              </a:rPr>
              <a:t>内部管理制度建设</a:t>
            </a:r>
            <a:r>
              <a:rPr lang="en-US" altLang="zh-CN" sz="2000" b="1" dirty="0">
                <a:ea typeface="宋体" panose="02010600030101010101" pitchFamily="2" charset="-122"/>
                <a:sym typeface="+mn-ea"/>
              </a:rPr>
              <a:t>-</a:t>
            </a:r>
            <a:r>
              <a:rPr lang="zh-CN" altLang="en-US" sz="2000" b="1" dirty="0">
                <a:ea typeface="宋体" panose="02010600030101010101" pitchFamily="2" charset="-122"/>
                <a:sym typeface="+mn-ea"/>
              </a:rPr>
              <a:t>制度执行脱节</a:t>
            </a:r>
          </a:p>
        </p:txBody>
      </p:sp>
    </p:spTree>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2000"/>
                                        <p:tgtEl>
                                          <p:spTgt spid="24"/>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heel(1)">
                                      <p:cBhvr>
                                        <p:cTn id="33" dur="2000"/>
                                        <p:tgtEl>
                                          <p:spTgt spid="39"/>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heel(1)">
                                      <p:cBhvr>
                                        <p:cTn id="3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39" grpId="0"/>
      <p:bldP spid="20" grpId="0" bldLvl="0" animBg="1"/>
      <p:bldP spid="21" grpId="0"/>
      <p:bldP spid="22" grpId="0" bldLvl="0" animBg="1"/>
      <p:bldP spid="23" grpId="0"/>
      <p:bldP spid="33" grpId="0" bldLvl="0" animBg="1"/>
      <p:bldP spid="3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328088" y="6451289"/>
            <a:ext cx="1938278" cy="28049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六边形 3"/>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8" name="平行四边形 7"/>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0" name="矩形 4"/>
          <p:cNvSpPr/>
          <p:nvPr/>
        </p:nvSpPr>
        <p:spPr>
          <a:xfrm>
            <a:off x="248929" y="0"/>
            <a:ext cx="2484194"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平行四边形 11"/>
          <p:cNvSpPr/>
          <p:nvPr/>
        </p:nvSpPr>
        <p:spPr>
          <a:xfrm>
            <a:off x="91369" y="67678"/>
            <a:ext cx="63236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4" name="平行四边形 13"/>
          <p:cNvSpPr/>
          <p:nvPr/>
        </p:nvSpPr>
        <p:spPr>
          <a:xfrm>
            <a:off x="2202783" y="181367"/>
            <a:ext cx="444259"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1" name="平行四边形 20"/>
          <p:cNvSpPr/>
          <p:nvPr/>
        </p:nvSpPr>
        <p:spPr>
          <a:xfrm>
            <a:off x="2527169" y="44562"/>
            <a:ext cx="444259"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2" name="平行四边形 21"/>
          <p:cNvSpPr/>
          <p:nvPr/>
        </p:nvSpPr>
        <p:spPr>
          <a:xfrm>
            <a:off x="-53671" y="301733"/>
            <a:ext cx="368936"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3" name="平行四边形 22"/>
          <p:cNvSpPr/>
          <p:nvPr/>
        </p:nvSpPr>
        <p:spPr>
          <a:xfrm>
            <a:off x="-32740" y="110930"/>
            <a:ext cx="29143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nvGrpSpPr>
          <p:cNvPr id="27" name="组合 26"/>
          <p:cNvGrpSpPr/>
          <p:nvPr/>
        </p:nvGrpSpPr>
        <p:grpSpPr>
          <a:xfrm>
            <a:off x="11127364" y="379584"/>
            <a:ext cx="409027" cy="134134"/>
            <a:chOff x="11369042" y="568879"/>
            <a:chExt cx="568324" cy="148001"/>
          </a:xfrm>
        </p:grpSpPr>
        <p:sp>
          <p:nvSpPr>
            <p:cNvPr id="29" name="平行四边形 2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1" name="平行四边形 30"/>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33" name="直接连接符 32"/>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1389343" y="115156"/>
            <a:ext cx="682197" cy="206038"/>
            <a:chOff x="11369042" y="568879"/>
            <a:chExt cx="568324" cy="148001"/>
          </a:xfrm>
        </p:grpSpPr>
        <p:sp>
          <p:nvSpPr>
            <p:cNvPr id="39" name="平行四边形 3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0" name="平行四边形 39"/>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5" name="文本框 4"/>
          <p:cNvSpPr txBox="1"/>
          <p:nvPr/>
        </p:nvSpPr>
        <p:spPr>
          <a:xfrm>
            <a:off x="556916" y="156079"/>
            <a:ext cx="2592780"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内控的功能定位</a:t>
            </a:r>
          </a:p>
        </p:txBody>
      </p:sp>
      <p:sp>
        <p:nvSpPr>
          <p:cNvPr id="6" name="文本框 5"/>
          <p:cNvSpPr txBox="1"/>
          <p:nvPr/>
        </p:nvSpPr>
        <p:spPr>
          <a:xfrm>
            <a:off x="829535" y="3753081"/>
            <a:ext cx="10134916" cy="2725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l">
              <a:lnSpc>
                <a:spcPts val="3500"/>
              </a:lnSpc>
            </a:pPr>
            <a:endParaRPr lang="en-US" altLang="zh-CN" sz="900" b="1" dirty="0">
              <a:latin typeface="仿宋" panose="02010609060101010101" charset="-122"/>
              <a:ea typeface="仿宋" panose="02010609060101010101" charset="-122"/>
            </a:endParaRPr>
          </a:p>
          <a:p>
            <a:pPr marL="342900" indent="-342900" algn="l">
              <a:lnSpc>
                <a:spcPts val="3500"/>
              </a:lnSpc>
              <a:buFont typeface="Arial" panose="020B0604020202020204" pitchFamily="34" charset="0"/>
              <a:buChar char="•"/>
            </a:pPr>
            <a:r>
              <a:rPr lang="zh-CN" altLang="en-US" sz="2400" b="1" dirty="0">
                <a:latin typeface="仿宋" panose="02010609060101010101" charset="-122"/>
                <a:ea typeface="仿宋" panose="02010609060101010101" charset="-122"/>
              </a:rPr>
              <a:t>如何确保各业务内控流程达成一致、形成共识、普遍接受，进而贯彻执行？</a:t>
            </a:r>
            <a:endParaRPr lang="en-US" altLang="zh-CN" sz="2400" b="1" dirty="0">
              <a:latin typeface="仿宋" panose="02010609060101010101" charset="-122"/>
              <a:ea typeface="仿宋" panose="02010609060101010101" charset="-122"/>
            </a:endParaRPr>
          </a:p>
          <a:p>
            <a:pPr algn="l">
              <a:lnSpc>
                <a:spcPts val="3500"/>
              </a:lnSpc>
            </a:pPr>
            <a:r>
              <a:rPr lang="en-US" altLang="zh-CN" sz="2400" b="1" dirty="0">
                <a:solidFill>
                  <a:srgbClr val="0000FF"/>
                </a:solidFill>
                <a:latin typeface="仿宋" panose="02010609060101010101" charset="-122"/>
                <a:ea typeface="仿宋" panose="02010609060101010101" charset="-122"/>
              </a:rPr>
              <a:t>                           —— </a:t>
            </a:r>
            <a:r>
              <a:rPr lang="zh-CN" altLang="en-US" sz="2400" b="1" dirty="0">
                <a:solidFill>
                  <a:srgbClr val="0000FF"/>
                </a:solidFill>
                <a:latin typeface="仿宋" panose="02010609060101010101" charset="-122"/>
                <a:ea typeface="仿宋" panose="02010609060101010101" charset="-122"/>
              </a:rPr>
              <a:t>一切依规（客观准确、易于共同接受）</a:t>
            </a:r>
            <a:endParaRPr lang="en-US" altLang="zh-CN" sz="2400" b="1" dirty="0">
              <a:solidFill>
                <a:srgbClr val="0000FF"/>
              </a:solidFill>
              <a:latin typeface="仿宋" panose="02010609060101010101" charset="-122"/>
              <a:ea typeface="仿宋" panose="02010609060101010101" charset="-122"/>
            </a:endParaRPr>
          </a:p>
          <a:p>
            <a:pPr marL="342900" indent="-342900" algn="l">
              <a:lnSpc>
                <a:spcPts val="3500"/>
              </a:lnSpc>
              <a:buFont typeface="Arial" panose="020B0604020202020204" pitchFamily="34" charset="0"/>
              <a:buChar char="•"/>
            </a:pPr>
            <a:r>
              <a:rPr lang="zh-CN" altLang="en-US" sz="2400" b="1" dirty="0">
                <a:solidFill>
                  <a:schemeClr val="tx1"/>
                </a:solidFill>
                <a:latin typeface="仿宋" panose="02010609060101010101" charset="-122"/>
                <a:ea typeface="仿宋" panose="02010609060101010101" charset="-122"/>
              </a:rPr>
              <a:t>外部政策如何才能被单位借助并解决上述问题？</a:t>
            </a:r>
            <a:endParaRPr lang="en-US" altLang="zh-CN" sz="2400" b="1" dirty="0">
              <a:solidFill>
                <a:schemeClr val="tx1"/>
              </a:solidFill>
              <a:latin typeface="仿宋" panose="02010609060101010101" charset="-122"/>
              <a:ea typeface="仿宋" panose="02010609060101010101" charset="-122"/>
            </a:endParaRPr>
          </a:p>
          <a:p>
            <a:pPr algn="l">
              <a:lnSpc>
                <a:spcPts val="3500"/>
              </a:lnSpc>
            </a:pPr>
            <a:r>
              <a:rPr lang="en-US" altLang="zh-CN" sz="2400" b="1" dirty="0">
                <a:latin typeface="仿宋" panose="02010609060101010101" charset="-122"/>
                <a:ea typeface="仿宋" panose="02010609060101010101" charset="-122"/>
              </a:rPr>
              <a:t>                                  </a:t>
            </a:r>
            <a:r>
              <a:rPr lang="en-US" altLang="zh-CN" sz="2400" b="1" dirty="0">
                <a:solidFill>
                  <a:srgbClr val="0000FF"/>
                </a:solidFill>
                <a:latin typeface="仿宋" panose="02010609060101010101" charset="-122"/>
                <a:ea typeface="仿宋" panose="02010609060101010101" charset="-122"/>
              </a:rPr>
              <a:t>—— </a:t>
            </a:r>
            <a:r>
              <a:rPr lang="zh-CN" altLang="en-US" sz="2400" b="1" dirty="0">
                <a:solidFill>
                  <a:srgbClr val="0000FF"/>
                </a:solidFill>
                <a:latin typeface="仿宋" panose="02010609060101010101" charset="-122"/>
                <a:ea typeface="仿宋" panose="02010609060101010101" charset="-122"/>
              </a:rPr>
              <a:t>精准对标、外标内用</a:t>
            </a:r>
            <a:endParaRPr lang="en-US" altLang="zh-CN" sz="2400" b="1" dirty="0">
              <a:solidFill>
                <a:schemeClr val="tx1"/>
              </a:solidFill>
              <a:latin typeface="仿宋" panose="02010609060101010101" charset="-122"/>
              <a:ea typeface="仿宋" panose="02010609060101010101" charset="-122"/>
            </a:endParaRPr>
          </a:p>
        </p:txBody>
      </p:sp>
      <p:sp>
        <p:nvSpPr>
          <p:cNvPr id="2" name="文本框 1"/>
          <p:cNvSpPr txBox="1"/>
          <p:nvPr/>
        </p:nvSpPr>
        <p:spPr>
          <a:xfrm>
            <a:off x="765971" y="780648"/>
            <a:ext cx="10134916" cy="11909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50000"/>
              </a:lnSpc>
            </a:pPr>
            <a:r>
              <a:rPr lang="zh-CN" altLang="en-US" sz="4000" b="1" dirty="0">
                <a:solidFill>
                  <a:schemeClr val="accent1">
                    <a:lumMod val="75000"/>
                  </a:schemeClr>
                </a:solidFill>
                <a:latin typeface="微软雅黑" panose="020B0503020204020204" pitchFamily="34" charset="-122"/>
                <a:ea typeface="微软雅黑" panose="020B0503020204020204" pitchFamily="34" charset="-122"/>
              </a:rPr>
              <a:t>内控就是“捋流程”、“定岗责”</a:t>
            </a:r>
            <a:endParaRPr lang="en-US" altLang="zh-CN" sz="4000" b="1" dirty="0">
              <a:solidFill>
                <a:schemeClr val="accent1">
                  <a:lumMod val="75000"/>
                </a:schemeClr>
              </a:solidFill>
              <a:latin typeface="微软雅黑" panose="020B0503020204020204" pitchFamily="34" charset="-122"/>
              <a:ea typeface="微软雅黑" panose="020B0503020204020204" pitchFamily="34" charset="-122"/>
            </a:endParaRPr>
          </a:p>
          <a:p>
            <a:pPr algn="l">
              <a:lnSpc>
                <a:spcPct val="150000"/>
              </a:lnSpc>
            </a:pPr>
            <a:endParaRPr lang="en-US" altLang="zh-CN" sz="900" b="1" dirty="0">
              <a:latin typeface="仿宋" panose="02010609060101010101" charset="-122"/>
              <a:ea typeface="仿宋" panose="02010609060101010101" charset="-122"/>
            </a:endParaRPr>
          </a:p>
        </p:txBody>
      </p:sp>
      <p:sp>
        <p:nvSpPr>
          <p:cNvPr id="9" name="文本框 8"/>
          <p:cNvSpPr txBox="1"/>
          <p:nvPr/>
        </p:nvSpPr>
        <p:spPr>
          <a:xfrm>
            <a:off x="874496" y="2153761"/>
            <a:ext cx="9768341" cy="501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2665" b="1" dirty="0">
                <a:solidFill>
                  <a:srgbClr val="0000FF"/>
                </a:solidFill>
                <a:latin typeface="宋体" panose="02010600030101010101" pitchFamily="2" charset="-122"/>
                <a:ea typeface="宋体" panose="02010600030101010101" pitchFamily="2" charset="-122"/>
              </a:rPr>
              <a:t>分事行权</a:t>
            </a:r>
            <a:r>
              <a:rPr lang="zh-CN" altLang="en-US" sz="2665" b="1" dirty="0">
                <a:latin typeface="宋体" panose="02010600030101010101" pitchFamily="2" charset="-122"/>
                <a:ea typeface="宋体" panose="02010600030101010101" pitchFamily="2" charset="-122"/>
              </a:rPr>
              <a:t> “什么事”</a:t>
            </a:r>
            <a:r>
              <a:rPr lang="en-US" altLang="zh-CN" sz="2665" b="1" dirty="0">
                <a:latin typeface="宋体" panose="02010600030101010101" pitchFamily="2" charset="-122"/>
                <a:ea typeface="宋体" panose="02010600030101010101" pitchFamily="2" charset="-122"/>
              </a:rPr>
              <a:t>——</a:t>
            </a:r>
            <a:r>
              <a:rPr lang="zh-CN" altLang="en-US" sz="2665" b="1" dirty="0">
                <a:latin typeface="宋体" panose="02010600030101010101" pitchFamily="2" charset="-122"/>
                <a:ea typeface="宋体" panose="02010600030101010101" pitchFamily="2" charset="-122"/>
              </a:rPr>
              <a:t>“事”即业务，业务流程，流程步骤</a:t>
            </a:r>
            <a:endParaRPr lang="zh-CN" altLang="en-US" sz="2400" dirty="0"/>
          </a:p>
        </p:txBody>
      </p:sp>
      <p:sp>
        <p:nvSpPr>
          <p:cNvPr id="11" name="文本框 10"/>
          <p:cNvSpPr txBox="1"/>
          <p:nvPr/>
        </p:nvSpPr>
        <p:spPr>
          <a:xfrm>
            <a:off x="2647042" y="2854095"/>
            <a:ext cx="7439517" cy="501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2665" b="1" dirty="0">
                <a:solidFill>
                  <a:srgbClr val="0000FF"/>
                </a:solidFill>
                <a:latin typeface="宋体" panose="02010600030101010101" pitchFamily="2" charset="-122"/>
                <a:ea typeface="宋体" panose="02010600030101010101" pitchFamily="2" charset="-122"/>
              </a:rPr>
              <a:t>分级授权 </a:t>
            </a:r>
            <a:r>
              <a:rPr lang="zh-CN" altLang="en-US" sz="2665" b="1" dirty="0">
                <a:latin typeface="宋体" panose="02010600030101010101" pitchFamily="2" charset="-122"/>
                <a:ea typeface="宋体" panose="02010600030101010101" pitchFamily="2" charset="-122"/>
              </a:rPr>
              <a:t>“由谁做”</a:t>
            </a:r>
            <a:r>
              <a:rPr lang="en-US" altLang="zh-CN" sz="2665" b="1" dirty="0">
                <a:latin typeface="宋体" panose="02010600030101010101" pitchFamily="2" charset="-122"/>
                <a:ea typeface="宋体" panose="02010600030101010101" pitchFamily="2" charset="-122"/>
              </a:rPr>
              <a:t>——</a:t>
            </a:r>
            <a:r>
              <a:rPr lang="zh-CN" altLang="en-US" sz="2665" b="1" dirty="0">
                <a:latin typeface="宋体" panose="02010600030101010101" pitchFamily="2" charset="-122"/>
                <a:ea typeface="宋体" panose="02010600030101010101" pitchFamily="2" charset="-122"/>
              </a:rPr>
              <a:t>明确职责分工权限</a:t>
            </a:r>
            <a:endParaRPr lang="zh-CN" altLang="en-US" sz="2400" dirty="0"/>
          </a:p>
        </p:txBody>
      </p:sp>
      <p:sp>
        <p:nvSpPr>
          <p:cNvPr id="13" name="文本框 12"/>
          <p:cNvSpPr txBox="1"/>
          <p:nvPr/>
        </p:nvSpPr>
        <p:spPr>
          <a:xfrm>
            <a:off x="4227686" y="3502256"/>
            <a:ext cx="6388369" cy="501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2665" b="1" dirty="0">
                <a:solidFill>
                  <a:srgbClr val="0000FF"/>
                </a:solidFill>
                <a:latin typeface="宋体" panose="02010600030101010101" pitchFamily="2" charset="-122"/>
                <a:ea typeface="宋体" panose="02010600030101010101" pitchFamily="2" charset="-122"/>
              </a:rPr>
              <a:t>分岗设权</a:t>
            </a:r>
            <a:r>
              <a:rPr lang="zh-CN" altLang="en-US" sz="2665" b="1" dirty="0">
                <a:latin typeface="宋体" panose="02010600030101010101" pitchFamily="2" charset="-122"/>
                <a:ea typeface="宋体" panose="02010600030101010101" pitchFamily="2" charset="-122"/>
              </a:rPr>
              <a:t> “如何做”</a:t>
            </a:r>
            <a:r>
              <a:rPr lang="en-US" altLang="zh-CN" sz="2665" b="1" dirty="0">
                <a:latin typeface="宋体" panose="02010600030101010101" pitchFamily="2" charset="-122"/>
                <a:ea typeface="宋体" panose="02010600030101010101" pitchFamily="2" charset="-122"/>
              </a:rPr>
              <a:t>——</a:t>
            </a:r>
            <a:r>
              <a:rPr lang="zh-CN" altLang="en-US" sz="2665" b="1" dirty="0">
                <a:latin typeface="宋体" panose="02010600030101010101" pitchFamily="2" charset="-122"/>
                <a:ea typeface="宋体" panose="02010600030101010101" pitchFamily="2" charset="-122"/>
              </a:rPr>
              <a:t>细化岗位活动</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animBg="1"/>
      <p:bldP spid="2" grpId="1" animBg="1"/>
      <p:bldP spid="9" grpId="0" animBg="1"/>
      <p:bldP spid="9" grpId="1" animBg="1"/>
      <p:bldP spid="11" grpId="0" animBg="1"/>
      <p:bldP spid="11"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椭圆 96"/>
          <p:cNvSpPr/>
          <p:nvPr/>
        </p:nvSpPr>
        <p:spPr>
          <a:xfrm>
            <a:off x="8584033" y="3842207"/>
            <a:ext cx="2613926" cy="1617737"/>
          </a:xfrm>
          <a:prstGeom prst="ellipse">
            <a:avLst/>
          </a:prstGeom>
          <a:solidFill>
            <a:schemeClr val="accent1">
              <a:lumMod val="75000"/>
            </a:schemeClr>
          </a:solidFill>
          <a:ln w="12700" cap="flat" cmpd="sng" algn="ctr">
            <a:noFill/>
            <a:prstDash val="solid"/>
            <a:miter lim="800000"/>
          </a:ln>
          <a:effectLst/>
        </p:spPr>
        <p:txBody>
          <a:bodyPr rtlCol="0" anchor="ctr"/>
          <a:lstStyle/>
          <a:p>
            <a:pPr defTabSz="914400">
              <a:defRPr/>
            </a:pPr>
            <a:endParaRPr lang="zh-CN" altLang="en-US">
              <a:solidFill>
                <a:schemeClr val="accent5">
                  <a:lumMod val="25000"/>
                  <a:lumOff val="75000"/>
                </a:schemeClr>
              </a:solidFill>
              <a:latin typeface="Arial" panose="020B0604020202020204"/>
              <a:ea typeface="微软雅黑 Light" panose="020B0502040204020203" pitchFamily="34" charset="-122"/>
            </a:endParaRPr>
          </a:p>
        </p:txBody>
      </p:sp>
      <p:pic>
        <p:nvPicPr>
          <p:cNvPr id="2" name="图片 1"/>
          <p:cNvPicPr>
            <a:picLocks noChangeAspect="1"/>
          </p:cNvPicPr>
          <p:nvPr/>
        </p:nvPicPr>
        <p:blipFill>
          <a:blip r:embed="rId4"/>
          <a:stretch>
            <a:fillRect/>
          </a:stretch>
        </p:blipFill>
        <p:spPr>
          <a:xfrm>
            <a:off x="178856" y="4967523"/>
            <a:ext cx="1900251" cy="1800238"/>
          </a:xfrm>
          <a:prstGeom prst="rect">
            <a:avLst/>
          </a:prstGeom>
        </p:spPr>
      </p:pic>
      <p:sp>
        <p:nvSpPr>
          <p:cNvPr id="4" name="平行四边形 3"/>
          <p:cNvSpPr/>
          <p:nvPr/>
        </p:nvSpPr>
        <p:spPr>
          <a:xfrm>
            <a:off x="-350519" y="2"/>
            <a:ext cx="868680" cy="7619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5"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1" name="平行四边形 10"/>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2" name="平行四边形 11"/>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5" name="直接连接符 14"/>
          <p:cNvCxnSpPr/>
          <p:nvPr/>
        </p:nvCxnSpPr>
        <p:spPr>
          <a:xfrm>
            <a:off x="615928" y="624099"/>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1497236" y="364911"/>
            <a:ext cx="465739" cy="121287"/>
            <a:chOff x="11369042" y="568879"/>
            <a:chExt cx="568324" cy="148001"/>
          </a:xfrm>
        </p:grpSpPr>
        <p:sp>
          <p:nvSpPr>
            <p:cNvPr id="17" name="平行四边形 16"/>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8" name="平行四边形 17"/>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6" name="文本框 15"/>
          <p:cNvSpPr txBox="1"/>
          <p:nvPr/>
        </p:nvSpPr>
        <p:spPr>
          <a:xfrm>
            <a:off x="765175" y="224155"/>
            <a:ext cx="2548255" cy="706755"/>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单位层面常见问题</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a:p>
            <a:pPr algn="l"/>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8918170" y="4174021"/>
            <a:ext cx="2151134" cy="954107"/>
          </a:xfrm>
          <a:prstGeom prst="rect">
            <a:avLst/>
          </a:prstGeom>
          <a:noFill/>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单位内控未能及时更新</a:t>
            </a:r>
          </a:p>
        </p:txBody>
      </p:sp>
      <p:sp>
        <p:nvSpPr>
          <p:cNvPr id="3" name="六边形 2"/>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grpSp>
        <p:nvGrpSpPr>
          <p:cNvPr id="14" name="组合 13"/>
          <p:cNvGrpSpPr/>
          <p:nvPr/>
        </p:nvGrpSpPr>
        <p:grpSpPr>
          <a:xfrm>
            <a:off x="2909978" y="1135710"/>
            <a:ext cx="4008406" cy="2477093"/>
            <a:chOff x="1324756" y="2787404"/>
            <a:chExt cx="3215605" cy="3448293"/>
          </a:xfrm>
        </p:grpSpPr>
        <p:sp>
          <p:nvSpPr>
            <p:cNvPr id="20" name="ï$ḷîḓe"/>
            <p:cNvSpPr/>
            <p:nvPr/>
          </p:nvSpPr>
          <p:spPr>
            <a:xfrm>
              <a:off x="1485836" y="2967117"/>
              <a:ext cx="2634568" cy="2634568"/>
            </a:xfrm>
            <a:prstGeom prst="ellipse">
              <a:avLst/>
            </a:prstGeom>
            <a:solidFill>
              <a:schemeClr val="bg1">
                <a:lumMod val="95000"/>
              </a:schemeClr>
            </a:solidFill>
            <a:ln w="57150">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grpSp>
          <p:nvGrpSpPr>
            <p:cNvPr id="21" name="ïs1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1324756" y="2787404"/>
              <a:ext cx="3215605" cy="3448293"/>
              <a:chOff x="3792538" y="962025"/>
              <a:chExt cx="4606925" cy="4940301"/>
            </a:xfrm>
          </p:grpSpPr>
          <p:sp>
            <p:nvSpPr>
              <p:cNvPr id="22" name="iṣľîḓè"/>
              <p:cNvSpPr/>
              <p:nvPr/>
            </p:nvSpPr>
            <p:spPr bwMode="auto">
              <a:xfrm>
                <a:off x="3792538" y="5710238"/>
                <a:ext cx="4521200" cy="192088"/>
              </a:xfrm>
              <a:prstGeom prst="ellipse">
                <a:avLst/>
              </a:prstGeom>
              <a:solidFill>
                <a:srgbClr val="577FD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23" name="iš1íḓe"/>
              <p:cNvSpPr/>
              <p:nvPr/>
            </p:nvSpPr>
            <p:spPr bwMode="auto">
              <a:xfrm>
                <a:off x="6802438" y="962025"/>
                <a:ext cx="1597025" cy="1231900"/>
              </a:xfrm>
              <a:custGeom>
                <a:avLst/>
                <a:gdLst>
                  <a:gd name="T0" fmla="*/ 345 w 465"/>
                  <a:gd name="T1" fmla="*/ 0 h 359"/>
                  <a:gd name="T2" fmla="*/ 120 w 465"/>
                  <a:gd name="T3" fmla="*/ 0 h 359"/>
                  <a:gd name="T4" fmla="*/ 0 w 465"/>
                  <a:gd name="T5" fmla="*/ 120 h 359"/>
                  <a:gd name="T6" fmla="*/ 0 w 465"/>
                  <a:gd name="T7" fmla="*/ 193 h 359"/>
                  <a:gd name="T8" fmla="*/ 86 w 465"/>
                  <a:gd name="T9" fmla="*/ 308 h 359"/>
                  <a:gd name="T10" fmla="*/ 52 w 465"/>
                  <a:gd name="T11" fmla="*/ 359 h 359"/>
                  <a:gd name="T12" fmla="*/ 133 w 465"/>
                  <a:gd name="T13" fmla="*/ 313 h 359"/>
                  <a:gd name="T14" fmla="*/ 345 w 465"/>
                  <a:gd name="T15" fmla="*/ 313 h 359"/>
                  <a:gd name="T16" fmla="*/ 465 w 465"/>
                  <a:gd name="T17" fmla="*/ 193 h 359"/>
                  <a:gd name="T18" fmla="*/ 465 w 465"/>
                  <a:gd name="T19" fmla="*/ 120 h 359"/>
                  <a:gd name="T20" fmla="*/ 345 w 465"/>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359">
                    <a:moveTo>
                      <a:pt x="345" y="0"/>
                    </a:moveTo>
                    <a:cubicBezTo>
                      <a:pt x="120" y="0"/>
                      <a:pt x="120" y="0"/>
                      <a:pt x="120" y="0"/>
                    </a:cubicBezTo>
                    <a:cubicBezTo>
                      <a:pt x="54" y="0"/>
                      <a:pt x="0" y="54"/>
                      <a:pt x="0" y="120"/>
                    </a:cubicBezTo>
                    <a:cubicBezTo>
                      <a:pt x="0" y="193"/>
                      <a:pt x="0" y="193"/>
                      <a:pt x="0" y="193"/>
                    </a:cubicBezTo>
                    <a:cubicBezTo>
                      <a:pt x="0" y="247"/>
                      <a:pt x="36" y="293"/>
                      <a:pt x="86" y="308"/>
                    </a:cubicBezTo>
                    <a:cubicBezTo>
                      <a:pt x="52" y="359"/>
                      <a:pt x="52" y="359"/>
                      <a:pt x="52" y="359"/>
                    </a:cubicBezTo>
                    <a:cubicBezTo>
                      <a:pt x="73" y="357"/>
                      <a:pt x="121" y="335"/>
                      <a:pt x="133" y="313"/>
                    </a:cubicBezTo>
                    <a:cubicBezTo>
                      <a:pt x="345" y="313"/>
                      <a:pt x="345" y="313"/>
                      <a:pt x="345" y="313"/>
                    </a:cubicBezTo>
                    <a:cubicBezTo>
                      <a:pt x="411" y="313"/>
                      <a:pt x="465" y="259"/>
                      <a:pt x="465" y="193"/>
                    </a:cubicBezTo>
                    <a:cubicBezTo>
                      <a:pt x="465" y="120"/>
                      <a:pt x="465" y="120"/>
                      <a:pt x="465" y="120"/>
                    </a:cubicBezTo>
                    <a:cubicBezTo>
                      <a:pt x="465" y="54"/>
                      <a:pt x="411" y="0"/>
                      <a:pt x="345" y="0"/>
                    </a:cubicBezTo>
                    <a:close/>
                  </a:path>
                </a:pathLst>
              </a:custGeom>
              <a:solidFill>
                <a:srgbClr val="F4FA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24" name="išľïḓe"/>
              <p:cNvSpPr/>
              <p:nvPr/>
            </p:nvSpPr>
            <p:spPr bwMode="auto">
              <a:xfrm>
                <a:off x="6980238" y="1339850"/>
                <a:ext cx="227013"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25" name="íSḷïďé"/>
              <p:cNvSpPr/>
              <p:nvPr/>
            </p:nvSpPr>
            <p:spPr bwMode="auto">
              <a:xfrm>
                <a:off x="7345363" y="1339850"/>
                <a:ext cx="906463"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3" name="ïŝľïďê"/>
              <p:cNvSpPr/>
              <p:nvPr/>
            </p:nvSpPr>
            <p:spPr bwMode="auto">
              <a:xfrm>
                <a:off x="6950076" y="1514475"/>
                <a:ext cx="758825"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6" name="iṧlîḓê"/>
              <p:cNvSpPr/>
              <p:nvPr/>
            </p:nvSpPr>
            <p:spPr bwMode="auto">
              <a:xfrm>
                <a:off x="7808913" y="1525588"/>
                <a:ext cx="387350"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42" name="îṧḷidè"/>
              <p:cNvSpPr/>
              <p:nvPr/>
            </p:nvSpPr>
            <p:spPr bwMode="auto">
              <a:xfrm>
                <a:off x="6950076" y="1679575"/>
                <a:ext cx="758825"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43" name="ís1idè"/>
              <p:cNvSpPr/>
              <p:nvPr/>
            </p:nvSpPr>
            <p:spPr bwMode="auto">
              <a:xfrm>
                <a:off x="7797801" y="1679575"/>
                <a:ext cx="409575"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44" name="îšļîdé"/>
              <p:cNvSpPr/>
              <p:nvPr/>
            </p:nvSpPr>
            <p:spPr bwMode="auto">
              <a:xfrm>
                <a:off x="5829301" y="5597525"/>
                <a:ext cx="47625" cy="147638"/>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45" name="í$ḷïḑe"/>
              <p:cNvSpPr/>
              <p:nvPr/>
            </p:nvSpPr>
            <p:spPr bwMode="auto">
              <a:xfrm>
                <a:off x="5770563" y="5689600"/>
                <a:ext cx="106363" cy="109538"/>
              </a:xfrm>
              <a:prstGeom prst="ellipse">
                <a:avLst/>
              </a:pr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46" name="ïsḻídê"/>
              <p:cNvSpPr/>
              <p:nvPr/>
            </p:nvSpPr>
            <p:spPr bwMode="auto">
              <a:xfrm>
                <a:off x="6088063" y="5597525"/>
                <a:ext cx="47625" cy="147638"/>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47" name="ïṥ1îḍê"/>
              <p:cNvSpPr/>
              <p:nvPr/>
            </p:nvSpPr>
            <p:spPr bwMode="auto">
              <a:xfrm>
                <a:off x="6026151" y="5689600"/>
                <a:ext cx="109538" cy="109538"/>
              </a:xfrm>
              <a:prstGeom prst="ellipse">
                <a:avLst/>
              </a:pr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48" name="íṩ1íḑé"/>
              <p:cNvSpPr/>
              <p:nvPr/>
            </p:nvSpPr>
            <p:spPr bwMode="auto">
              <a:xfrm>
                <a:off x="5380038" y="4492625"/>
                <a:ext cx="147638" cy="1169988"/>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49" name="îŝḷiḋe"/>
              <p:cNvSpPr/>
              <p:nvPr/>
            </p:nvSpPr>
            <p:spPr bwMode="auto">
              <a:xfrm>
                <a:off x="4651376" y="5549900"/>
                <a:ext cx="1563688" cy="47625"/>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50" name="íṣļîdé"/>
              <p:cNvSpPr/>
              <p:nvPr/>
            </p:nvSpPr>
            <p:spPr bwMode="auto">
              <a:xfrm>
                <a:off x="4651376" y="5562600"/>
                <a:ext cx="55563" cy="171450"/>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51" name="iŝlîḋê"/>
              <p:cNvSpPr/>
              <p:nvPr/>
            </p:nvSpPr>
            <p:spPr bwMode="auto">
              <a:xfrm>
                <a:off x="4583113" y="5672138"/>
                <a:ext cx="123825" cy="127000"/>
              </a:xfrm>
              <a:prstGeom prst="ellipse">
                <a:avLst/>
              </a:pr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52" name="íş1iḋé"/>
              <p:cNvSpPr/>
              <p:nvPr/>
            </p:nvSpPr>
            <p:spPr bwMode="auto">
              <a:xfrm>
                <a:off x="4953001" y="5562600"/>
                <a:ext cx="55563" cy="171450"/>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53" name="isľîḋé"/>
              <p:cNvSpPr/>
              <p:nvPr/>
            </p:nvSpPr>
            <p:spPr bwMode="auto">
              <a:xfrm>
                <a:off x="4881563" y="5672138"/>
                <a:ext cx="127000" cy="127000"/>
              </a:xfrm>
              <a:prstGeom prst="ellipse">
                <a:avLst/>
              </a:pr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54" name="îsļiḋê"/>
              <p:cNvSpPr/>
              <p:nvPr/>
            </p:nvSpPr>
            <p:spPr bwMode="auto">
              <a:xfrm>
                <a:off x="4843463" y="2986088"/>
                <a:ext cx="1106488" cy="1547813"/>
              </a:xfrm>
              <a:custGeom>
                <a:avLst/>
                <a:gdLst>
                  <a:gd name="T0" fmla="*/ 98 w 322"/>
                  <a:gd name="T1" fmla="*/ 0 h 451"/>
                  <a:gd name="T2" fmla="*/ 43 w 322"/>
                  <a:gd name="T3" fmla="*/ 0 h 451"/>
                  <a:gd name="T4" fmla="*/ 3 w 322"/>
                  <a:gd name="T5" fmla="*/ 40 h 451"/>
                  <a:gd name="T6" fmla="*/ 3 w 322"/>
                  <a:gd name="T7" fmla="*/ 372 h 451"/>
                  <a:gd name="T8" fmla="*/ 90 w 322"/>
                  <a:gd name="T9" fmla="*/ 451 h 451"/>
                  <a:gd name="T10" fmla="*/ 322 w 322"/>
                  <a:gd name="T11" fmla="*/ 451 h 451"/>
                  <a:gd name="T12" fmla="*/ 318 w 322"/>
                  <a:gd name="T13" fmla="*/ 258 h 451"/>
                  <a:gd name="T14" fmla="*/ 98 w 322"/>
                  <a:gd name="T15" fmla="*/ 259 h 451"/>
                  <a:gd name="T16" fmla="*/ 98 w 322"/>
                  <a:gd name="T17"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 h="451">
                    <a:moveTo>
                      <a:pt x="98" y="0"/>
                    </a:moveTo>
                    <a:cubicBezTo>
                      <a:pt x="43" y="0"/>
                      <a:pt x="43" y="0"/>
                      <a:pt x="43" y="0"/>
                    </a:cubicBezTo>
                    <a:cubicBezTo>
                      <a:pt x="21" y="0"/>
                      <a:pt x="3" y="18"/>
                      <a:pt x="3" y="40"/>
                    </a:cubicBezTo>
                    <a:cubicBezTo>
                      <a:pt x="2" y="127"/>
                      <a:pt x="0" y="330"/>
                      <a:pt x="3" y="372"/>
                    </a:cubicBezTo>
                    <a:cubicBezTo>
                      <a:pt x="8" y="426"/>
                      <a:pt x="63" y="451"/>
                      <a:pt x="90" y="451"/>
                    </a:cubicBezTo>
                    <a:cubicBezTo>
                      <a:pt x="116" y="451"/>
                      <a:pt x="322" y="451"/>
                      <a:pt x="322" y="451"/>
                    </a:cubicBezTo>
                    <a:cubicBezTo>
                      <a:pt x="318" y="258"/>
                      <a:pt x="318" y="258"/>
                      <a:pt x="318" y="258"/>
                    </a:cubicBezTo>
                    <a:cubicBezTo>
                      <a:pt x="98" y="259"/>
                      <a:pt x="98" y="259"/>
                      <a:pt x="98" y="259"/>
                    </a:cubicBezTo>
                    <a:lnTo>
                      <a:pt x="98" y="0"/>
                    </a:lnTo>
                    <a:close/>
                  </a:path>
                </a:pathLst>
              </a:custGeom>
              <a:solidFill>
                <a:srgbClr val="577FD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5" name="íṥḻïdé"/>
              <p:cNvSpPr/>
              <p:nvPr/>
            </p:nvSpPr>
            <p:spPr bwMode="auto">
              <a:xfrm>
                <a:off x="6823076" y="3857625"/>
                <a:ext cx="1328738" cy="1946275"/>
              </a:xfrm>
              <a:custGeom>
                <a:avLst/>
                <a:gdLst>
                  <a:gd name="T0" fmla="*/ 785 w 837"/>
                  <a:gd name="T1" fmla="*/ 1226 h 1226"/>
                  <a:gd name="T2" fmla="*/ 634 w 837"/>
                  <a:gd name="T3" fmla="*/ 43 h 1226"/>
                  <a:gd name="T4" fmla="*/ 670 w 837"/>
                  <a:gd name="T5" fmla="*/ 76 h 1226"/>
                  <a:gd name="T6" fmla="*/ 138 w 837"/>
                  <a:gd name="T7" fmla="*/ 76 h 1226"/>
                  <a:gd name="T8" fmla="*/ 175 w 837"/>
                  <a:gd name="T9" fmla="*/ 41 h 1226"/>
                  <a:gd name="T10" fmla="*/ 52 w 837"/>
                  <a:gd name="T11" fmla="*/ 1223 h 1226"/>
                  <a:gd name="T12" fmla="*/ 0 w 837"/>
                  <a:gd name="T13" fmla="*/ 1219 h 1226"/>
                  <a:gd name="T14" fmla="*/ 99 w 837"/>
                  <a:gd name="T15" fmla="*/ 35 h 1226"/>
                  <a:gd name="T16" fmla="*/ 101 w 837"/>
                  <a:gd name="T17" fmla="*/ 0 h 1226"/>
                  <a:gd name="T18" fmla="*/ 138 w 837"/>
                  <a:gd name="T19" fmla="*/ 0 h 1226"/>
                  <a:gd name="T20" fmla="*/ 670 w 837"/>
                  <a:gd name="T21" fmla="*/ 0 h 1226"/>
                  <a:gd name="T22" fmla="*/ 705 w 837"/>
                  <a:gd name="T23" fmla="*/ 0 h 1226"/>
                  <a:gd name="T24" fmla="*/ 707 w 837"/>
                  <a:gd name="T25" fmla="*/ 35 h 1226"/>
                  <a:gd name="T26" fmla="*/ 837 w 837"/>
                  <a:gd name="T27" fmla="*/ 1219 h 1226"/>
                  <a:gd name="T28" fmla="*/ 785 w 837"/>
                  <a:gd name="T29"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7" h="1226">
                    <a:moveTo>
                      <a:pt x="785" y="1226"/>
                    </a:moveTo>
                    <a:lnTo>
                      <a:pt x="634" y="43"/>
                    </a:lnTo>
                    <a:lnTo>
                      <a:pt x="670" y="76"/>
                    </a:lnTo>
                    <a:lnTo>
                      <a:pt x="138" y="76"/>
                    </a:lnTo>
                    <a:lnTo>
                      <a:pt x="175" y="41"/>
                    </a:lnTo>
                    <a:lnTo>
                      <a:pt x="52" y="1223"/>
                    </a:lnTo>
                    <a:lnTo>
                      <a:pt x="0" y="1219"/>
                    </a:lnTo>
                    <a:lnTo>
                      <a:pt x="99" y="35"/>
                    </a:lnTo>
                    <a:lnTo>
                      <a:pt x="101" y="0"/>
                    </a:lnTo>
                    <a:lnTo>
                      <a:pt x="138" y="0"/>
                    </a:lnTo>
                    <a:lnTo>
                      <a:pt x="670" y="0"/>
                    </a:lnTo>
                    <a:lnTo>
                      <a:pt x="705" y="0"/>
                    </a:lnTo>
                    <a:lnTo>
                      <a:pt x="707" y="35"/>
                    </a:lnTo>
                    <a:lnTo>
                      <a:pt x="837" y="1219"/>
                    </a:lnTo>
                    <a:lnTo>
                      <a:pt x="785" y="1226"/>
                    </a:lnTo>
                    <a:close/>
                  </a:path>
                </a:pathLst>
              </a:custGeom>
              <a:solidFill>
                <a:srgbClr val="4C658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6" name="íṩľîḍé"/>
              <p:cNvSpPr/>
              <p:nvPr/>
            </p:nvSpPr>
            <p:spPr bwMode="auto">
              <a:xfrm>
                <a:off x="6445251" y="2457450"/>
                <a:ext cx="1373188" cy="1042988"/>
              </a:xfrm>
              <a:custGeom>
                <a:avLst/>
                <a:gdLst>
                  <a:gd name="T0" fmla="*/ 776 w 865"/>
                  <a:gd name="T1" fmla="*/ 657 h 657"/>
                  <a:gd name="T2" fmla="*/ 0 w 865"/>
                  <a:gd name="T3" fmla="*/ 657 h 657"/>
                  <a:gd name="T4" fmla="*/ 88 w 865"/>
                  <a:gd name="T5" fmla="*/ 0 h 657"/>
                  <a:gd name="T6" fmla="*/ 865 w 865"/>
                  <a:gd name="T7" fmla="*/ 0 h 657"/>
                  <a:gd name="T8" fmla="*/ 776 w 865"/>
                  <a:gd name="T9" fmla="*/ 657 h 657"/>
                </a:gdLst>
                <a:ahLst/>
                <a:cxnLst>
                  <a:cxn ang="0">
                    <a:pos x="T0" y="T1"/>
                  </a:cxn>
                  <a:cxn ang="0">
                    <a:pos x="T2" y="T3"/>
                  </a:cxn>
                  <a:cxn ang="0">
                    <a:pos x="T4" y="T5"/>
                  </a:cxn>
                  <a:cxn ang="0">
                    <a:pos x="T6" y="T7"/>
                  </a:cxn>
                  <a:cxn ang="0">
                    <a:pos x="T8" y="T9"/>
                  </a:cxn>
                </a:cxnLst>
                <a:rect l="0" t="0" r="r" b="b"/>
                <a:pathLst>
                  <a:path w="865" h="657">
                    <a:moveTo>
                      <a:pt x="776" y="657"/>
                    </a:moveTo>
                    <a:lnTo>
                      <a:pt x="0" y="657"/>
                    </a:lnTo>
                    <a:lnTo>
                      <a:pt x="88" y="0"/>
                    </a:lnTo>
                    <a:lnTo>
                      <a:pt x="865" y="0"/>
                    </a:lnTo>
                    <a:lnTo>
                      <a:pt x="776" y="657"/>
                    </a:lnTo>
                    <a:close/>
                  </a:path>
                </a:pathLst>
              </a:custGeom>
              <a:solidFill>
                <a:srgbClr val="7D91A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7" name="îŝliďé"/>
              <p:cNvSpPr/>
              <p:nvPr/>
            </p:nvSpPr>
            <p:spPr bwMode="auto">
              <a:xfrm>
                <a:off x="6445251" y="2457450"/>
                <a:ext cx="246063" cy="1042988"/>
              </a:xfrm>
              <a:custGeom>
                <a:avLst/>
                <a:gdLst>
                  <a:gd name="T0" fmla="*/ 67 w 155"/>
                  <a:gd name="T1" fmla="*/ 657 h 657"/>
                  <a:gd name="T2" fmla="*/ 0 w 155"/>
                  <a:gd name="T3" fmla="*/ 657 h 657"/>
                  <a:gd name="T4" fmla="*/ 88 w 155"/>
                  <a:gd name="T5" fmla="*/ 0 h 657"/>
                  <a:gd name="T6" fmla="*/ 155 w 155"/>
                  <a:gd name="T7" fmla="*/ 0 h 657"/>
                  <a:gd name="T8" fmla="*/ 67 w 155"/>
                  <a:gd name="T9" fmla="*/ 657 h 657"/>
                </a:gdLst>
                <a:ahLst/>
                <a:cxnLst>
                  <a:cxn ang="0">
                    <a:pos x="T0" y="T1"/>
                  </a:cxn>
                  <a:cxn ang="0">
                    <a:pos x="T2" y="T3"/>
                  </a:cxn>
                  <a:cxn ang="0">
                    <a:pos x="T4" y="T5"/>
                  </a:cxn>
                  <a:cxn ang="0">
                    <a:pos x="T6" y="T7"/>
                  </a:cxn>
                  <a:cxn ang="0">
                    <a:pos x="T8" y="T9"/>
                  </a:cxn>
                </a:cxnLst>
                <a:rect l="0" t="0" r="r" b="b"/>
                <a:pathLst>
                  <a:path w="155" h="657">
                    <a:moveTo>
                      <a:pt x="67" y="657"/>
                    </a:moveTo>
                    <a:lnTo>
                      <a:pt x="0" y="657"/>
                    </a:lnTo>
                    <a:lnTo>
                      <a:pt x="88" y="0"/>
                    </a:lnTo>
                    <a:lnTo>
                      <a:pt x="155" y="0"/>
                    </a:lnTo>
                    <a:lnTo>
                      <a:pt x="67" y="657"/>
                    </a:lnTo>
                    <a:close/>
                  </a:path>
                </a:pathLst>
              </a:custGeom>
              <a:solidFill>
                <a:srgbClr val="F4FA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8" name="îśľide"/>
              <p:cNvSpPr/>
              <p:nvPr/>
            </p:nvSpPr>
            <p:spPr bwMode="auto">
              <a:xfrm>
                <a:off x="7175501" y="2935288"/>
                <a:ext cx="403225" cy="812800"/>
              </a:xfrm>
              <a:custGeom>
                <a:avLst/>
                <a:gdLst>
                  <a:gd name="T0" fmla="*/ 254 w 254"/>
                  <a:gd name="T1" fmla="*/ 512 h 512"/>
                  <a:gd name="T2" fmla="*/ 76 w 254"/>
                  <a:gd name="T3" fmla="*/ 512 h 512"/>
                  <a:gd name="T4" fmla="*/ 0 w 254"/>
                  <a:gd name="T5" fmla="*/ 0 h 512"/>
                  <a:gd name="T6" fmla="*/ 180 w 254"/>
                  <a:gd name="T7" fmla="*/ 0 h 512"/>
                  <a:gd name="T8" fmla="*/ 254 w 254"/>
                  <a:gd name="T9" fmla="*/ 512 h 512"/>
                </a:gdLst>
                <a:ahLst/>
                <a:cxnLst>
                  <a:cxn ang="0">
                    <a:pos x="T0" y="T1"/>
                  </a:cxn>
                  <a:cxn ang="0">
                    <a:pos x="T2" y="T3"/>
                  </a:cxn>
                  <a:cxn ang="0">
                    <a:pos x="T4" y="T5"/>
                  </a:cxn>
                  <a:cxn ang="0">
                    <a:pos x="T6" y="T7"/>
                  </a:cxn>
                  <a:cxn ang="0">
                    <a:pos x="T8" y="T9"/>
                  </a:cxn>
                </a:cxnLst>
                <a:rect l="0" t="0" r="r" b="b"/>
                <a:pathLst>
                  <a:path w="254" h="512">
                    <a:moveTo>
                      <a:pt x="254" y="512"/>
                    </a:moveTo>
                    <a:lnTo>
                      <a:pt x="76" y="512"/>
                    </a:lnTo>
                    <a:lnTo>
                      <a:pt x="0" y="0"/>
                    </a:lnTo>
                    <a:lnTo>
                      <a:pt x="180" y="0"/>
                    </a:lnTo>
                    <a:lnTo>
                      <a:pt x="254" y="512"/>
                    </a:lnTo>
                    <a:close/>
                  </a:path>
                </a:pathLst>
              </a:custGeom>
              <a:solidFill>
                <a:srgbClr val="F4FA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9" name="îŝľïďe"/>
              <p:cNvSpPr/>
              <p:nvPr/>
            </p:nvSpPr>
            <p:spPr bwMode="auto">
              <a:xfrm>
                <a:off x="6980238" y="3727450"/>
                <a:ext cx="598488" cy="58738"/>
              </a:xfrm>
              <a:prstGeom prst="rect">
                <a:avLst/>
              </a:prstGeom>
              <a:solidFill>
                <a:srgbClr val="F4FA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60" name="ïşľíḍé"/>
              <p:cNvSpPr/>
              <p:nvPr/>
            </p:nvSpPr>
            <p:spPr bwMode="auto">
              <a:xfrm>
                <a:off x="7107238" y="2935288"/>
                <a:ext cx="100013" cy="44450"/>
              </a:xfrm>
              <a:prstGeom prst="rect">
                <a:avLst/>
              </a:prstGeom>
              <a:solidFill>
                <a:srgbClr val="F4FA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61" name="iṥḻîďê"/>
              <p:cNvSpPr/>
              <p:nvPr/>
            </p:nvSpPr>
            <p:spPr bwMode="auto">
              <a:xfrm>
                <a:off x="6413501" y="3552825"/>
                <a:ext cx="481013" cy="233363"/>
              </a:xfrm>
              <a:custGeom>
                <a:avLst/>
                <a:gdLst>
                  <a:gd name="T0" fmla="*/ 139 w 140"/>
                  <a:gd name="T1" fmla="*/ 68 h 68"/>
                  <a:gd name="T2" fmla="*/ 140 w 140"/>
                  <a:gd name="T3" fmla="*/ 61 h 68"/>
                  <a:gd name="T4" fmla="*/ 70 w 140"/>
                  <a:gd name="T5" fmla="*/ 0 h 68"/>
                  <a:gd name="T6" fmla="*/ 0 w 140"/>
                  <a:gd name="T7" fmla="*/ 61 h 68"/>
                  <a:gd name="T8" fmla="*/ 1 w 140"/>
                  <a:gd name="T9" fmla="*/ 68 h 68"/>
                  <a:gd name="T10" fmla="*/ 139 w 140"/>
                  <a:gd name="T11" fmla="*/ 68 h 68"/>
                </a:gdLst>
                <a:ahLst/>
                <a:cxnLst>
                  <a:cxn ang="0">
                    <a:pos x="T0" y="T1"/>
                  </a:cxn>
                  <a:cxn ang="0">
                    <a:pos x="T2" y="T3"/>
                  </a:cxn>
                  <a:cxn ang="0">
                    <a:pos x="T4" y="T5"/>
                  </a:cxn>
                  <a:cxn ang="0">
                    <a:pos x="T6" y="T7"/>
                  </a:cxn>
                  <a:cxn ang="0">
                    <a:pos x="T8" y="T9"/>
                  </a:cxn>
                  <a:cxn ang="0">
                    <a:pos x="T10" y="T11"/>
                  </a:cxn>
                </a:cxnLst>
                <a:rect l="0" t="0" r="r" b="b"/>
                <a:pathLst>
                  <a:path w="140" h="68">
                    <a:moveTo>
                      <a:pt x="139" y="68"/>
                    </a:moveTo>
                    <a:cubicBezTo>
                      <a:pt x="140" y="66"/>
                      <a:pt x="140" y="63"/>
                      <a:pt x="140" y="61"/>
                    </a:cubicBezTo>
                    <a:cubicBezTo>
                      <a:pt x="140" y="27"/>
                      <a:pt x="109" y="0"/>
                      <a:pt x="70" y="0"/>
                    </a:cubicBezTo>
                    <a:cubicBezTo>
                      <a:pt x="31" y="0"/>
                      <a:pt x="0" y="27"/>
                      <a:pt x="0" y="61"/>
                    </a:cubicBezTo>
                    <a:cubicBezTo>
                      <a:pt x="0" y="63"/>
                      <a:pt x="0" y="66"/>
                      <a:pt x="1" y="68"/>
                    </a:cubicBezTo>
                    <a:lnTo>
                      <a:pt x="139" y="68"/>
                    </a:lnTo>
                    <a:close/>
                  </a:path>
                </a:pathLst>
              </a:custGeom>
              <a:solidFill>
                <a:srgbClr val="FDE2D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62" name="iṥļïďè"/>
              <p:cNvSpPr/>
              <p:nvPr/>
            </p:nvSpPr>
            <p:spPr bwMode="auto">
              <a:xfrm>
                <a:off x="5681663" y="2959100"/>
                <a:ext cx="869950" cy="830263"/>
              </a:xfrm>
              <a:custGeom>
                <a:avLst/>
                <a:gdLst>
                  <a:gd name="T0" fmla="*/ 253 w 253"/>
                  <a:gd name="T1" fmla="*/ 178 h 242"/>
                  <a:gd name="T2" fmla="*/ 252 w 253"/>
                  <a:gd name="T3" fmla="*/ 177 h 242"/>
                  <a:gd name="T4" fmla="*/ 147 w 253"/>
                  <a:gd name="T5" fmla="*/ 177 h 242"/>
                  <a:gd name="T6" fmla="*/ 66 w 253"/>
                  <a:gd name="T7" fmla="*/ 22 h 242"/>
                  <a:gd name="T8" fmla="*/ 22 w 253"/>
                  <a:gd name="T9" fmla="*/ 8 h 242"/>
                  <a:gd name="T10" fmla="*/ 9 w 253"/>
                  <a:gd name="T11" fmla="*/ 52 h 242"/>
                  <a:gd name="T12" fmla="*/ 99 w 253"/>
                  <a:gd name="T13" fmla="*/ 223 h 242"/>
                  <a:gd name="T14" fmla="*/ 127 w 253"/>
                  <a:gd name="T15" fmla="*/ 241 h 242"/>
                  <a:gd name="T16" fmla="*/ 252 w 253"/>
                  <a:gd name="T17" fmla="*/ 242 h 242"/>
                  <a:gd name="T18" fmla="*/ 252 w 253"/>
                  <a:gd name="T19" fmla="*/ 242 h 242"/>
                  <a:gd name="T20" fmla="*/ 253 w 253"/>
                  <a:gd name="T21" fmla="*/ 242 h 242"/>
                  <a:gd name="T22" fmla="*/ 253 w 253"/>
                  <a:gd name="T23" fmla="*/ 17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3" h="242">
                    <a:moveTo>
                      <a:pt x="253" y="178"/>
                    </a:moveTo>
                    <a:cubicBezTo>
                      <a:pt x="253" y="178"/>
                      <a:pt x="253" y="177"/>
                      <a:pt x="252" y="177"/>
                    </a:cubicBezTo>
                    <a:cubicBezTo>
                      <a:pt x="147" y="177"/>
                      <a:pt x="147" y="177"/>
                      <a:pt x="147" y="177"/>
                    </a:cubicBezTo>
                    <a:cubicBezTo>
                      <a:pt x="66" y="22"/>
                      <a:pt x="66" y="22"/>
                      <a:pt x="66" y="22"/>
                    </a:cubicBezTo>
                    <a:cubicBezTo>
                      <a:pt x="58" y="6"/>
                      <a:pt x="38" y="0"/>
                      <a:pt x="22" y="8"/>
                    </a:cubicBezTo>
                    <a:cubicBezTo>
                      <a:pt x="7" y="16"/>
                      <a:pt x="0" y="36"/>
                      <a:pt x="9" y="52"/>
                    </a:cubicBezTo>
                    <a:cubicBezTo>
                      <a:pt x="99" y="223"/>
                      <a:pt x="99" y="223"/>
                      <a:pt x="99" y="223"/>
                    </a:cubicBezTo>
                    <a:cubicBezTo>
                      <a:pt x="104" y="234"/>
                      <a:pt x="115" y="241"/>
                      <a:pt x="127" y="241"/>
                    </a:cubicBezTo>
                    <a:cubicBezTo>
                      <a:pt x="252" y="242"/>
                      <a:pt x="252" y="242"/>
                      <a:pt x="252" y="242"/>
                    </a:cubicBezTo>
                    <a:cubicBezTo>
                      <a:pt x="252" y="242"/>
                      <a:pt x="252" y="242"/>
                      <a:pt x="252" y="242"/>
                    </a:cubicBezTo>
                    <a:cubicBezTo>
                      <a:pt x="252" y="242"/>
                      <a:pt x="253" y="242"/>
                      <a:pt x="253" y="242"/>
                    </a:cubicBezTo>
                    <a:lnTo>
                      <a:pt x="253" y="178"/>
                    </a:lnTo>
                    <a:close/>
                  </a:path>
                </a:pathLst>
              </a:custGeom>
              <a:solidFill>
                <a:srgbClr val="7C496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63" name="íṩlïḍê"/>
              <p:cNvSpPr/>
              <p:nvPr/>
            </p:nvSpPr>
            <p:spPr bwMode="auto">
              <a:xfrm>
                <a:off x="5014913" y="2828925"/>
                <a:ext cx="962025" cy="1409700"/>
              </a:xfrm>
              <a:custGeom>
                <a:avLst/>
                <a:gdLst>
                  <a:gd name="T0" fmla="*/ 236 w 280"/>
                  <a:gd name="T1" fmla="*/ 400 h 411"/>
                  <a:gd name="T2" fmla="*/ 260 w 280"/>
                  <a:gd name="T3" fmla="*/ 53 h 411"/>
                  <a:gd name="T4" fmla="*/ 156 w 280"/>
                  <a:gd name="T5" fmla="*/ 0 h 411"/>
                  <a:gd name="T6" fmla="*/ 31 w 280"/>
                  <a:gd name="T7" fmla="*/ 28 h 411"/>
                  <a:gd name="T8" fmla="*/ 20 w 280"/>
                  <a:gd name="T9" fmla="*/ 411 h 411"/>
                  <a:gd name="T10" fmla="*/ 236 w 280"/>
                  <a:gd name="T11" fmla="*/ 400 h 411"/>
                </a:gdLst>
                <a:ahLst/>
                <a:cxnLst>
                  <a:cxn ang="0">
                    <a:pos x="T0" y="T1"/>
                  </a:cxn>
                  <a:cxn ang="0">
                    <a:pos x="T2" y="T3"/>
                  </a:cxn>
                  <a:cxn ang="0">
                    <a:pos x="T4" y="T5"/>
                  </a:cxn>
                  <a:cxn ang="0">
                    <a:pos x="T6" y="T7"/>
                  </a:cxn>
                  <a:cxn ang="0">
                    <a:pos x="T8" y="T9"/>
                  </a:cxn>
                  <a:cxn ang="0">
                    <a:pos x="T10" y="T11"/>
                  </a:cxn>
                </a:cxnLst>
                <a:rect l="0" t="0" r="r" b="b"/>
                <a:pathLst>
                  <a:path w="280" h="411">
                    <a:moveTo>
                      <a:pt x="236" y="400"/>
                    </a:moveTo>
                    <a:cubicBezTo>
                      <a:pt x="244" y="322"/>
                      <a:pt x="280" y="121"/>
                      <a:pt x="260" y="53"/>
                    </a:cubicBezTo>
                    <a:cubicBezTo>
                      <a:pt x="260" y="53"/>
                      <a:pt x="207" y="0"/>
                      <a:pt x="156" y="0"/>
                    </a:cubicBezTo>
                    <a:cubicBezTo>
                      <a:pt x="105" y="0"/>
                      <a:pt x="31" y="28"/>
                      <a:pt x="31" y="28"/>
                    </a:cubicBezTo>
                    <a:cubicBezTo>
                      <a:pt x="31" y="28"/>
                      <a:pt x="0" y="403"/>
                      <a:pt x="20" y="411"/>
                    </a:cubicBezTo>
                    <a:lnTo>
                      <a:pt x="236" y="400"/>
                    </a:lnTo>
                    <a:close/>
                  </a:path>
                </a:pathLst>
              </a:custGeom>
              <a:solidFill>
                <a:srgbClr val="93698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64" name="í$ľîḍè"/>
              <p:cNvSpPr/>
              <p:nvPr/>
            </p:nvSpPr>
            <p:spPr bwMode="auto">
              <a:xfrm>
                <a:off x="5418138" y="3552825"/>
                <a:ext cx="479425" cy="233363"/>
              </a:xfrm>
              <a:custGeom>
                <a:avLst/>
                <a:gdLst>
                  <a:gd name="T0" fmla="*/ 139 w 140"/>
                  <a:gd name="T1" fmla="*/ 68 h 68"/>
                  <a:gd name="T2" fmla="*/ 140 w 140"/>
                  <a:gd name="T3" fmla="*/ 61 h 68"/>
                  <a:gd name="T4" fmla="*/ 70 w 140"/>
                  <a:gd name="T5" fmla="*/ 0 h 68"/>
                  <a:gd name="T6" fmla="*/ 0 w 140"/>
                  <a:gd name="T7" fmla="*/ 61 h 68"/>
                  <a:gd name="T8" fmla="*/ 1 w 140"/>
                  <a:gd name="T9" fmla="*/ 68 h 68"/>
                  <a:gd name="T10" fmla="*/ 139 w 140"/>
                  <a:gd name="T11" fmla="*/ 68 h 68"/>
                </a:gdLst>
                <a:ahLst/>
                <a:cxnLst>
                  <a:cxn ang="0">
                    <a:pos x="T0" y="T1"/>
                  </a:cxn>
                  <a:cxn ang="0">
                    <a:pos x="T2" y="T3"/>
                  </a:cxn>
                  <a:cxn ang="0">
                    <a:pos x="T4" y="T5"/>
                  </a:cxn>
                  <a:cxn ang="0">
                    <a:pos x="T6" y="T7"/>
                  </a:cxn>
                  <a:cxn ang="0">
                    <a:pos x="T8" y="T9"/>
                  </a:cxn>
                  <a:cxn ang="0">
                    <a:pos x="T10" y="T11"/>
                  </a:cxn>
                </a:cxnLst>
                <a:rect l="0" t="0" r="r" b="b"/>
                <a:pathLst>
                  <a:path w="140" h="68">
                    <a:moveTo>
                      <a:pt x="139" y="68"/>
                    </a:moveTo>
                    <a:cubicBezTo>
                      <a:pt x="140" y="66"/>
                      <a:pt x="140" y="63"/>
                      <a:pt x="140" y="61"/>
                    </a:cubicBezTo>
                    <a:cubicBezTo>
                      <a:pt x="140" y="27"/>
                      <a:pt x="109" y="0"/>
                      <a:pt x="70" y="0"/>
                    </a:cubicBezTo>
                    <a:cubicBezTo>
                      <a:pt x="31" y="0"/>
                      <a:pt x="0" y="27"/>
                      <a:pt x="0" y="61"/>
                    </a:cubicBezTo>
                    <a:cubicBezTo>
                      <a:pt x="0" y="63"/>
                      <a:pt x="0" y="66"/>
                      <a:pt x="1" y="68"/>
                    </a:cubicBezTo>
                    <a:lnTo>
                      <a:pt x="139" y="68"/>
                    </a:lnTo>
                    <a:close/>
                  </a:path>
                </a:pathLst>
              </a:custGeom>
              <a:solidFill>
                <a:srgbClr val="FDE2D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65" name="iṡļíḓè"/>
              <p:cNvSpPr/>
              <p:nvPr/>
            </p:nvSpPr>
            <p:spPr bwMode="auto">
              <a:xfrm>
                <a:off x="6186488" y="1851025"/>
                <a:ext cx="223838" cy="381000"/>
              </a:xfrm>
              <a:custGeom>
                <a:avLst/>
                <a:gdLst>
                  <a:gd name="T0" fmla="*/ 14 w 65"/>
                  <a:gd name="T1" fmla="*/ 111 h 111"/>
                  <a:gd name="T2" fmla="*/ 65 w 65"/>
                  <a:gd name="T3" fmla="*/ 79 h 111"/>
                  <a:gd name="T4" fmla="*/ 30 w 65"/>
                  <a:gd name="T5" fmla="*/ 1 h 111"/>
                  <a:gd name="T6" fmla="*/ 14 w 65"/>
                  <a:gd name="T7" fmla="*/ 111 h 111"/>
                </a:gdLst>
                <a:ahLst/>
                <a:cxnLst>
                  <a:cxn ang="0">
                    <a:pos x="T0" y="T1"/>
                  </a:cxn>
                  <a:cxn ang="0">
                    <a:pos x="T2" y="T3"/>
                  </a:cxn>
                  <a:cxn ang="0">
                    <a:pos x="T4" y="T5"/>
                  </a:cxn>
                  <a:cxn ang="0">
                    <a:pos x="T6" y="T7"/>
                  </a:cxn>
                </a:cxnLst>
                <a:rect l="0" t="0" r="r" b="b"/>
                <a:pathLst>
                  <a:path w="65" h="111">
                    <a:moveTo>
                      <a:pt x="14" y="111"/>
                    </a:moveTo>
                    <a:cubicBezTo>
                      <a:pt x="65" y="79"/>
                      <a:pt x="65" y="79"/>
                      <a:pt x="65" y="79"/>
                    </a:cubicBezTo>
                    <a:cubicBezTo>
                      <a:pt x="65" y="79"/>
                      <a:pt x="60" y="2"/>
                      <a:pt x="30" y="1"/>
                    </a:cubicBezTo>
                    <a:cubicBezTo>
                      <a:pt x="0" y="0"/>
                      <a:pt x="14" y="111"/>
                      <a:pt x="14" y="111"/>
                    </a:cubicBezTo>
                    <a:close/>
                  </a:path>
                </a:pathLst>
              </a:custGeom>
              <a:gradFill>
                <a:gsLst>
                  <a:gs pos="100000">
                    <a:srgbClr val="377FC2"/>
                  </a:gs>
                  <a:gs pos="5000">
                    <a:srgbClr val="2A5379"/>
                  </a:gs>
                </a:gsLst>
                <a:lin ang="0" scaled="0"/>
              </a:gradFill>
              <a:ln>
                <a:noFill/>
              </a:ln>
            </p:spPr>
            <p:txBody>
              <a:bodyPr wrap="square" lIns="91440" tIns="45720" rIns="91440" bIns="45720" anchor="ctr">
                <a:normAutofit fontScale="40000" lnSpcReduction="20000"/>
              </a:bodyPr>
              <a:lstStyle/>
              <a:p>
                <a:pPr algn="ctr"/>
                <a:endParaRPr/>
              </a:p>
            </p:txBody>
          </p:sp>
          <p:sp>
            <p:nvSpPr>
              <p:cNvPr id="66" name="íṩľîdè"/>
              <p:cNvSpPr/>
              <p:nvPr/>
            </p:nvSpPr>
            <p:spPr bwMode="auto">
              <a:xfrm>
                <a:off x="5599113" y="2760663"/>
                <a:ext cx="227013" cy="346075"/>
              </a:xfrm>
              <a:custGeom>
                <a:avLst/>
                <a:gdLst>
                  <a:gd name="T0" fmla="*/ 35 w 143"/>
                  <a:gd name="T1" fmla="*/ 0 h 218"/>
                  <a:gd name="T2" fmla="*/ 121 w 143"/>
                  <a:gd name="T3" fmla="*/ 110 h 218"/>
                  <a:gd name="T4" fmla="*/ 143 w 143"/>
                  <a:gd name="T5" fmla="*/ 218 h 218"/>
                  <a:gd name="T6" fmla="*/ 0 w 143"/>
                  <a:gd name="T7" fmla="*/ 110 h 218"/>
                  <a:gd name="T8" fmla="*/ 35 w 143"/>
                  <a:gd name="T9" fmla="*/ 0 h 218"/>
                </a:gdLst>
                <a:ahLst/>
                <a:cxnLst>
                  <a:cxn ang="0">
                    <a:pos x="T0" y="T1"/>
                  </a:cxn>
                  <a:cxn ang="0">
                    <a:pos x="T2" y="T3"/>
                  </a:cxn>
                  <a:cxn ang="0">
                    <a:pos x="T4" y="T5"/>
                  </a:cxn>
                  <a:cxn ang="0">
                    <a:pos x="T6" y="T7"/>
                  </a:cxn>
                  <a:cxn ang="0">
                    <a:pos x="T8" y="T9"/>
                  </a:cxn>
                </a:cxnLst>
                <a:rect l="0" t="0" r="r" b="b"/>
                <a:pathLst>
                  <a:path w="143" h="218">
                    <a:moveTo>
                      <a:pt x="35" y="0"/>
                    </a:moveTo>
                    <a:lnTo>
                      <a:pt x="121" y="110"/>
                    </a:lnTo>
                    <a:lnTo>
                      <a:pt x="143" y="218"/>
                    </a:lnTo>
                    <a:lnTo>
                      <a:pt x="0" y="110"/>
                    </a:lnTo>
                    <a:lnTo>
                      <a:pt x="35" y="0"/>
                    </a:lnTo>
                    <a:close/>
                  </a:path>
                </a:pathLst>
              </a:custGeom>
              <a:solidFill>
                <a:srgbClr val="FFF0B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32500" lnSpcReduction="20000"/>
              </a:bodyPr>
              <a:lstStyle/>
              <a:p>
                <a:pPr algn="ctr"/>
                <a:endParaRPr/>
              </a:p>
            </p:txBody>
          </p:sp>
          <p:sp>
            <p:nvSpPr>
              <p:cNvPr id="67" name="ïSľîďè"/>
              <p:cNvSpPr/>
              <p:nvPr/>
            </p:nvSpPr>
            <p:spPr bwMode="auto">
              <a:xfrm>
                <a:off x="5126038" y="1624013"/>
                <a:ext cx="407988" cy="655638"/>
              </a:xfrm>
              <a:custGeom>
                <a:avLst/>
                <a:gdLst>
                  <a:gd name="T0" fmla="*/ 108 w 119"/>
                  <a:gd name="T1" fmla="*/ 0 h 191"/>
                  <a:gd name="T2" fmla="*/ 61 w 119"/>
                  <a:gd name="T3" fmla="*/ 134 h 191"/>
                  <a:gd name="T4" fmla="*/ 59 w 119"/>
                  <a:gd name="T5" fmla="*/ 191 h 191"/>
                  <a:gd name="T6" fmla="*/ 39 w 119"/>
                  <a:gd name="T7" fmla="*/ 177 h 191"/>
                  <a:gd name="T8" fmla="*/ 32 w 119"/>
                  <a:gd name="T9" fmla="*/ 37 h 191"/>
                  <a:gd name="T10" fmla="*/ 108 w 119"/>
                  <a:gd name="T11" fmla="*/ 0 h 191"/>
                </a:gdLst>
                <a:ahLst/>
                <a:cxnLst>
                  <a:cxn ang="0">
                    <a:pos x="T0" y="T1"/>
                  </a:cxn>
                  <a:cxn ang="0">
                    <a:pos x="T2" y="T3"/>
                  </a:cxn>
                  <a:cxn ang="0">
                    <a:pos x="T4" y="T5"/>
                  </a:cxn>
                  <a:cxn ang="0">
                    <a:pos x="T6" y="T7"/>
                  </a:cxn>
                  <a:cxn ang="0">
                    <a:pos x="T8" y="T9"/>
                  </a:cxn>
                  <a:cxn ang="0">
                    <a:pos x="T10" y="T11"/>
                  </a:cxn>
                </a:cxnLst>
                <a:rect l="0" t="0" r="r" b="b"/>
                <a:pathLst>
                  <a:path w="119" h="191">
                    <a:moveTo>
                      <a:pt x="108" y="0"/>
                    </a:moveTo>
                    <a:cubicBezTo>
                      <a:pt x="111" y="30"/>
                      <a:pt x="119" y="101"/>
                      <a:pt x="61" y="134"/>
                    </a:cubicBezTo>
                    <a:cubicBezTo>
                      <a:pt x="61" y="134"/>
                      <a:pt x="69" y="160"/>
                      <a:pt x="59" y="191"/>
                    </a:cubicBezTo>
                    <a:cubicBezTo>
                      <a:pt x="59" y="191"/>
                      <a:pt x="53" y="186"/>
                      <a:pt x="39" y="177"/>
                    </a:cubicBezTo>
                    <a:cubicBezTo>
                      <a:pt x="39" y="177"/>
                      <a:pt x="0" y="65"/>
                      <a:pt x="32" y="37"/>
                    </a:cubicBezTo>
                    <a:cubicBezTo>
                      <a:pt x="64" y="9"/>
                      <a:pt x="89" y="2"/>
                      <a:pt x="108" y="0"/>
                    </a:cubicBezTo>
                    <a:close/>
                  </a:path>
                </a:pathLst>
              </a:custGeom>
              <a:gradFill>
                <a:gsLst>
                  <a:gs pos="100000">
                    <a:srgbClr val="377FC2"/>
                  </a:gs>
                  <a:gs pos="0">
                    <a:srgbClr val="2A5379"/>
                  </a:gs>
                </a:gsLst>
                <a:lin ang="0" scaled="0"/>
              </a:gradFill>
              <a:ln>
                <a:noFill/>
              </a:ln>
            </p:spPr>
            <p:txBody>
              <a:bodyPr wrap="square" lIns="91440" tIns="45720" rIns="91440" bIns="45720" anchor="ctr">
                <a:normAutofit fontScale="92500" lnSpcReduction="10000"/>
              </a:bodyPr>
              <a:lstStyle/>
              <a:p>
                <a:pPr algn="ctr"/>
                <a:endParaRPr/>
              </a:p>
            </p:txBody>
          </p:sp>
          <p:sp>
            <p:nvSpPr>
              <p:cNvPr id="68" name="îṧḷïḍè"/>
              <p:cNvSpPr/>
              <p:nvPr/>
            </p:nvSpPr>
            <p:spPr bwMode="auto">
              <a:xfrm>
                <a:off x="5029201" y="1724025"/>
                <a:ext cx="1487488" cy="1163638"/>
              </a:xfrm>
              <a:custGeom>
                <a:avLst/>
                <a:gdLst>
                  <a:gd name="T0" fmla="*/ 366 w 433"/>
                  <a:gd name="T1" fmla="*/ 66 h 339"/>
                  <a:gd name="T2" fmla="*/ 268 w 433"/>
                  <a:gd name="T3" fmla="*/ 283 h 339"/>
                  <a:gd name="T4" fmla="*/ 176 w 433"/>
                  <a:gd name="T5" fmla="*/ 328 h 339"/>
                  <a:gd name="T6" fmla="*/ 159 w 433"/>
                  <a:gd name="T7" fmla="*/ 336 h 339"/>
                  <a:gd name="T8" fmla="*/ 124 w 433"/>
                  <a:gd name="T9" fmla="*/ 321 h 339"/>
                  <a:gd name="T10" fmla="*/ 136 w 433"/>
                  <a:gd name="T11" fmla="*/ 263 h 339"/>
                  <a:gd name="T12" fmla="*/ 75 w 433"/>
                  <a:gd name="T13" fmla="*/ 226 h 339"/>
                  <a:gd name="T14" fmla="*/ 47 w 433"/>
                  <a:gd name="T15" fmla="*/ 201 h 339"/>
                  <a:gd name="T16" fmla="*/ 13 w 433"/>
                  <a:gd name="T17" fmla="*/ 192 h 339"/>
                  <a:gd name="T18" fmla="*/ 1 w 433"/>
                  <a:gd name="T19" fmla="*/ 164 h 339"/>
                  <a:gd name="T20" fmla="*/ 37 w 433"/>
                  <a:gd name="T21" fmla="*/ 130 h 339"/>
                  <a:gd name="T22" fmla="*/ 67 w 433"/>
                  <a:gd name="T23" fmla="*/ 148 h 339"/>
                  <a:gd name="T24" fmla="*/ 134 w 433"/>
                  <a:gd name="T25" fmla="*/ 8 h 339"/>
                  <a:gd name="T26" fmla="*/ 366 w 433"/>
                  <a:gd name="T27" fmla="*/ 6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3" h="339">
                    <a:moveTo>
                      <a:pt x="366" y="66"/>
                    </a:moveTo>
                    <a:cubicBezTo>
                      <a:pt x="382" y="104"/>
                      <a:pt x="433" y="245"/>
                      <a:pt x="268" y="283"/>
                    </a:cubicBezTo>
                    <a:cubicBezTo>
                      <a:pt x="203" y="298"/>
                      <a:pt x="191" y="269"/>
                      <a:pt x="176" y="328"/>
                    </a:cubicBezTo>
                    <a:cubicBezTo>
                      <a:pt x="173" y="330"/>
                      <a:pt x="167" y="334"/>
                      <a:pt x="159" y="336"/>
                    </a:cubicBezTo>
                    <a:cubicBezTo>
                      <a:pt x="140" y="339"/>
                      <a:pt x="125" y="322"/>
                      <a:pt x="124" y="321"/>
                    </a:cubicBezTo>
                    <a:cubicBezTo>
                      <a:pt x="143" y="288"/>
                      <a:pt x="141" y="272"/>
                      <a:pt x="136" y="263"/>
                    </a:cubicBezTo>
                    <a:cubicBezTo>
                      <a:pt x="127" y="247"/>
                      <a:pt x="108" y="251"/>
                      <a:pt x="75" y="226"/>
                    </a:cubicBezTo>
                    <a:cubicBezTo>
                      <a:pt x="61" y="216"/>
                      <a:pt x="60" y="207"/>
                      <a:pt x="47" y="201"/>
                    </a:cubicBezTo>
                    <a:cubicBezTo>
                      <a:pt x="32" y="195"/>
                      <a:pt x="24" y="200"/>
                      <a:pt x="13" y="192"/>
                    </a:cubicBezTo>
                    <a:cubicBezTo>
                      <a:pt x="5" y="185"/>
                      <a:pt x="0" y="175"/>
                      <a:pt x="1" y="164"/>
                    </a:cubicBezTo>
                    <a:cubicBezTo>
                      <a:pt x="2" y="146"/>
                      <a:pt x="18" y="130"/>
                      <a:pt x="37" y="130"/>
                    </a:cubicBezTo>
                    <a:cubicBezTo>
                      <a:pt x="55" y="131"/>
                      <a:pt x="66" y="147"/>
                      <a:pt x="67" y="148"/>
                    </a:cubicBezTo>
                    <a:cubicBezTo>
                      <a:pt x="67" y="141"/>
                      <a:pt x="57" y="26"/>
                      <a:pt x="134" y="8"/>
                    </a:cubicBezTo>
                    <a:cubicBezTo>
                      <a:pt x="168" y="0"/>
                      <a:pt x="342" y="10"/>
                      <a:pt x="366" y="66"/>
                    </a:cubicBezTo>
                    <a:close/>
                  </a:path>
                </a:pathLst>
              </a:custGeom>
              <a:solidFill>
                <a:srgbClr val="FDE2D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69" name="ïşļíḓe"/>
              <p:cNvSpPr/>
              <p:nvPr/>
            </p:nvSpPr>
            <p:spPr bwMode="auto">
              <a:xfrm>
                <a:off x="5808663" y="2409825"/>
                <a:ext cx="279400" cy="141288"/>
              </a:xfrm>
              <a:custGeom>
                <a:avLst/>
                <a:gdLst>
                  <a:gd name="T0" fmla="*/ 0 w 81"/>
                  <a:gd name="T1" fmla="*/ 9 h 41"/>
                  <a:gd name="T2" fmla="*/ 81 w 81"/>
                  <a:gd name="T3" fmla="*/ 0 h 41"/>
                  <a:gd name="T4" fmla="*/ 38 w 81"/>
                  <a:gd name="T5" fmla="*/ 38 h 41"/>
                  <a:gd name="T6" fmla="*/ 0 w 81"/>
                  <a:gd name="T7" fmla="*/ 9 h 41"/>
                </a:gdLst>
                <a:ahLst/>
                <a:cxnLst>
                  <a:cxn ang="0">
                    <a:pos x="T0" y="T1"/>
                  </a:cxn>
                  <a:cxn ang="0">
                    <a:pos x="T2" y="T3"/>
                  </a:cxn>
                  <a:cxn ang="0">
                    <a:pos x="T4" y="T5"/>
                  </a:cxn>
                  <a:cxn ang="0">
                    <a:pos x="T6" y="T7"/>
                  </a:cxn>
                </a:cxnLst>
                <a:rect l="0" t="0" r="r" b="b"/>
                <a:pathLst>
                  <a:path w="81" h="41">
                    <a:moveTo>
                      <a:pt x="0" y="9"/>
                    </a:moveTo>
                    <a:cubicBezTo>
                      <a:pt x="0" y="9"/>
                      <a:pt x="70" y="2"/>
                      <a:pt x="81" y="0"/>
                    </a:cubicBezTo>
                    <a:cubicBezTo>
                      <a:pt x="81" y="0"/>
                      <a:pt x="74" y="34"/>
                      <a:pt x="38" y="38"/>
                    </a:cubicBezTo>
                    <a:cubicBezTo>
                      <a:pt x="1" y="41"/>
                      <a:pt x="0" y="9"/>
                      <a:pt x="0" y="9"/>
                    </a:cubicBezTo>
                    <a:close/>
                  </a:path>
                </a:pathLst>
              </a:custGeom>
              <a:solidFill>
                <a:srgbClr val="F7A5A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70" name="iṡ1îḍè"/>
              <p:cNvSpPr/>
              <p:nvPr/>
            </p:nvSpPr>
            <p:spPr bwMode="auto">
              <a:xfrm>
                <a:off x="5445126" y="1987550"/>
                <a:ext cx="250825" cy="96838"/>
              </a:xfrm>
              <a:custGeom>
                <a:avLst/>
                <a:gdLst>
                  <a:gd name="T0" fmla="*/ 0 w 73"/>
                  <a:gd name="T1" fmla="*/ 22 h 28"/>
                  <a:gd name="T2" fmla="*/ 7 w 73"/>
                  <a:gd name="T3" fmla="*/ 13 h 28"/>
                  <a:gd name="T4" fmla="*/ 16 w 73"/>
                  <a:gd name="T5" fmla="*/ 8 h 28"/>
                  <a:gd name="T6" fmla="*/ 34 w 73"/>
                  <a:gd name="T7" fmla="*/ 2 h 28"/>
                  <a:gd name="T8" fmla="*/ 53 w 73"/>
                  <a:gd name="T9" fmla="*/ 1 h 28"/>
                  <a:gd name="T10" fmla="*/ 71 w 73"/>
                  <a:gd name="T11" fmla="*/ 8 h 28"/>
                  <a:gd name="T12" fmla="*/ 71 w 73"/>
                  <a:gd name="T13" fmla="*/ 14 h 28"/>
                  <a:gd name="T14" fmla="*/ 68 w 73"/>
                  <a:gd name="T15" fmla="*/ 15 h 28"/>
                  <a:gd name="T16" fmla="*/ 68 w 73"/>
                  <a:gd name="T17" fmla="*/ 15 h 28"/>
                  <a:gd name="T18" fmla="*/ 52 w 73"/>
                  <a:gd name="T19" fmla="*/ 14 h 28"/>
                  <a:gd name="T20" fmla="*/ 36 w 73"/>
                  <a:gd name="T21" fmla="*/ 15 h 28"/>
                  <a:gd name="T22" fmla="*/ 20 w 73"/>
                  <a:gd name="T23" fmla="*/ 18 h 28"/>
                  <a:gd name="T24" fmla="*/ 13 w 73"/>
                  <a:gd name="T25" fmla="*/ 21 h 28"/>
                  <a:gd name="T26" fmla="*/ 8 w 73"/>
                  <a:gd name="T27" fmla="*/ 25 h 28"/>
                  <a:gd name="T28" fmla="*/ 7 w 73"/>
                  <a:gd name="T29" fmla="*/ 26 h 28"/>
                  <a:gd name="T30" fmla="*/ 2 w 73"/>
                  <a:gd name="T31" fmla="*/ 26 h 28"/>
                  <a:gd name="T32" fmla="*/ 0 w 73"/>
                  <a:gd name="T33"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28">
                    <a:moveTo>
                      <a:pt x="0" y="22"/>
                    </a:moveTo>
                    <a:cubicBezTo>
                      <a:pt x="2" y="18"/>
                      <a:pt x="5" y="15"/>
                      <a:pt x="7" y="13"/>
                    </a:cubicBezTo>
                    <a:cubicBezTo>
                      <a:pt x="10" y="11"/>
                      <a:pt x="13" y="9"/>
                      <a:pt x="16" y="8"/>
                    </a:cubicBezTo>
                    <a:cubicBezTo>
                      <a:pt x="21" y="5"/>
                      <a:pt x="27" y="3"/>
                      <a:pt x="34" y="2"/>
                    </a:cubicBezTo>
                    <a:cubicBezTo>
                      <a:pt x="40" y="0"/>
                      <a:pt x="46" y="0"/>
                      <a:pt x="53" y="1"/>
                    </a:cubicBezTo>
                    <a:cubicBezTo>
                      <a:pt x="59" y="1"/>
                      <a:pt x="66" y="3"/>
                      <a:pt x="71" y="8"/>
                    </a:cubicBezTo>
                    <a:cubicBezTo>
                      <a:pt x="73" y="10"/>
                      <a:pt x="73" y="12"/>
                      <a:pt x="71" y="14"/>
                    </a:cubicBezTo>
                    <a:cubicBezTo>
                      <a:pt x="70" y="15"/>
                      <a:pt x="69" y="15"/>
                      <a:pt x="68" y="15"/>
                    </a:cubicBezTo>
                    <a:cubicBezTo>
                      <a:pt x="68" y="15"/>
                      <a:pt x="68" y="15"/>
                      <a:pt x="68" y="15"/>
                    </a:cubicBezTo>
                    <a:cubicBezTo>
                      <a:pt x="62" y="15"/>
                      <a:pt x="57" y="14"/>
                      <a:pt x="52" y="14"/>
                    </a:cubicBezTo>
                    <a:cubicBezTo>
                      <a:pt x="47" y="14"/>
                      <a:pt x="41" y="14"/>
                      <a:pt x="36" y="15"/>
                    </a:cubicBezTo>
                    <a:cubicBezTo>
                      <a:pt x="31" y="15"/>
                      <a:pt x="25" y="17"/>
                      <a:pt x="20" y="18"/>
                    </a:cubicBezTo>
                    <a:cubicBezTo>
                      <a:pt x="18" y="19"/>
                      <a:pt x="15" y="20"/>
                      <a:pt x="13" y="21"/>
                    </a:cubicBezTo>
                    <a:cubicBezTo>
                      <a:pt x="11" y="22"/>
                      <a:pt x="9" y="24"/>
                      <a:pt x="8" y="25"/>
                    </a:cubicBezTo>
                    <a:cubicBezTo>
                      <a:pt x="7" y="26"/>
                      <a:pt x="7" y="26"/>
                      <a:pt x="7" y="26"/>
                    </a:cubicBezTo>
                    <a:cubicBezTo>
                      <a:pt x="6" y="27"/>
                      <a:pt x="3" y="28"/>
                      <a:pt x="2" y="26"/>
                    </a:cubicBezTo>
                    <a:cubicBezTo>
                      <a:pt x="0" y="25"/>
                      <a:pt x="0" y="23"/>
                      <a:pt x="0" y="22"/>
                    </a:cubicBezTo>
                    <a:close/>
                  </a:path>
                </a:pathLst>
              </a:custGeom>
              <a:gradFill>
                <a:gsLst>
                  <a:gs pos="100000">
                    <a:srgbClr val="377FC2"/>
                  </a:gs>
                  <a:gs pos="0">
                    <a:srgbClr val="2A5379"/>
                  </a:gs>
                </a:gsLst>
                <a:lin ang="10800000" scaled="0"/>
              </a:gradFill>
              <a:ln>
                <a:noFill/>
              </a:ln>
            </p:spPr>
            <p:txBody>
              <a:bodyPr wrap="square" lIns="91440" tIns="45720" rIns="91440" bIns="45720" anchor="ctr">
                <a:normAutofit fontScale="25000" lnSpcReduction="20000"/>
              </a:bodyPr>
              <a:lstStyle/>
              <a:p>
                <a:pPr algn="ctr"/>
                <a:endParaRPr/>
              </a:p>
            </p:txBody>
          </p:sp>
          <p:sp>
            <p:nvSpPr>
              <p:cNvPr id="71" name="íṧḻiḍè"/>
              <p:cNvSpPr/>
              <p:nvPr/>
            </p:nvSpPr>
            <p:spPr bwMode="auto">
              <a:xfrm>
                <a:off x="6073776" y="1978025"/>
                <a:ext cx="223838" cy="74613"/>
              </a:xfrm>
              <a:custGeom>
                <a:avLst/>
                <a:gdLst>
                  <a:gd name="T0" fmla="*/ 57 w 65"/>
                  <a:gd name="T1" fmla="*/ 19 h 22"/>
                  <a:gd name="T2" fmla="*/ 53 w 65"/>
                  <a:gd name="T3" fmla="*/ 16 h 22"/>
                  <a:gd name="T4" fmla="*/ 46 w 65"/>
                  <a:gd name="T5" fmla="*/ 14 h 22"/>
                  <a:gd name="T6" fmla="*/ 33 w 65"/>
                  <a:gd name="T7" fmla="*/ 12 h 22"/>
                  <a:gd name="T8" fmla="*/ 19 w 65"/>
                  <a:gd name="T9" fmla="*/ 12 h 22"/>
                  <a:gd name="T10" fmla="*/ 6 w 65"/>
                  <a:gd name="T11" fmla="*/ 15 h 22"/>
                  <a:gd name="T12" fmla="*/ 5 w 65"/>
                  <a:gd name="T13" fmla="*/ 15 h 22"/>
                  <a:gd name="T14" fmla="*/ 1 w 65"/>
                  <a:gd name="T15" fmla="*/ 11 h 22"/>
                  <a:gd name="T16" fmla="*/ 2 w 65"/>
                  <a:gd name="T17" fmla="*/ 8 h 22"/>
                  <a:gd name="T18" fmla="*/ 17 w 65"/>
                  <a:gd name="T19" fmla="*/ 0 h 22"/>
                  <a:gd name="T20" fmla="*/ 34 w 65"/>
                  <a:gd name="T21" fmla="*/ 0 h 22"/>
                  <a:gd name="T22" fmla="*/ 50 w 65"/>
                  <a:gd name="T23" fmla="*/ 4 h 22"/>
                  <a:gd name="T24" fmla="*/ 58 w 65"/>
                  <a:gd name="T25" fmla="*/ 8 h 22"/>
                  <a:gd name="T26" fmla="*/ 64 w 65"/>
                  <a:gd name="T27" fmla="*/ 15 h 22"/>
                  <a:gd name="T28" fmla="*/ 63 w 65"/>
                  <a:gd name="T29" fmla="*/ 21 h 22"/>
                  <a:gd name="T30" fmla="*/ 58 w 65"/>
                  <a:gd name="T31" fmla="*/ 20 h 22"/>
                  <a:gd name="T32" fmla="*/ 57 w 65"/>
                  <a:gd name="T3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22">
                    <a:moveTo>
                      <a:pt x="57" y="19"/>
                    </a:moveTo>
                    <a:cubicBezTo>
                      <a:pt x="57" y="18"/>
                      <a:pt x="55" y="17"/>
                      <a:pt x="53" y="16"/>
                    </a:cubicBezTo>
                    <a:cubicBezTo>
                      <a:pt x="51" y="16"/>
                      <a:pt x="49" y="15"/>
                      <a:pt x="46" y="14"/>
                    </a:cubicBezTo>
                    <a:cubicBezTo>
                      <a:pt x="42" y="13"/>
                      <a:pt x="37" y="12"/>
                      <a:pt x="33" y="12"/>
                    </a:cubicBezTo>
                    <a:cubicBezTo>
                      <a:pt x="28" y="12"/>
                      <a:pt x="23" y="12"/>
                      <a:pt x="19" y="12"/>
                    </a:cubicBezTo>
                    <a:cubicBezTo>
                      <a:pt x="15" y="13"/>
                      <a:pt x="10" y="14"/>
                      <a:pt x="6" y="15"/>
                    </a:cubicBezTo>
                    <a:cubicBezTo>
                      <a:pt x="5" y="15"/>
                      <a:pt x="5" y="15"/>
                      <a:pt x="5" y="15"/>
                    </a:cubicBezTo>
                    <a:cubicBezTo>
                      <a:pt x="3" y="15"/>
                      <a:pt x="1" y="13"/>
                      <a:pt x="1" y="11"/>
                    </a:cubicBezTo>
                    <a:cubicBezTo>
                      <a:pt x="0" y="10"/>
                      <a:pt x="1" y="9"/>
                      <a:pt x="2" y="8"/>
                    </a:cubicBezTo>
                    <a:cubicBezTo>
                      <a:pt x="6" y="3"/>
                      <a:pt x="12" y="1"/>
                      <a:pt x="17" y="0"/>
                    </a:cubicBezTo>
                    <a:cubicBezTo>
                      <a:pt x="23" y="0"/>
                      <a:pt x="28" y="0"/>
                      <a:pt x="34" y="0"/>
                    </a:cubicBezTo>
                    <a:cubicBezTo>
                      <a:pt x="39" y="1"/>
                      <a:pt x="45" y="2"/>
                      <a:pt x="50" y="4"/>
                    </a:cubicBezTo>
                    <a:cubicBezTo>
                      <a:pt x="53" y="5"/>
                      <a:pt x="55" y="7"/>
                      <a:pt x="58" y="8"/>
                    </a:cubicBezTo>
                    <a:cubicBezTo>
                      <a:pt x="60" y="10"/>
                      <a:pt x="63" y="12"/>
                      <a:pt x="64" y="15"/>
                    </a:cubicBezTo>
                    <a:cubicBezTo>
                      <a:pt x="65" y="17"/>
                      <a:pt x="65" y="20"/>
                      <a:pt x="63" y="21"/>
                    </a:cubicBezTo>
                    <a:cubicBezTo>
                      <a:pt x="61" y="22"/>
                      <a:pt x="59" y="21"/>
                      <a:pt x="58" y="20"/>
                    </a:cubicBezTo>
                    <a:lnTo>
                      <a:pt x="57" y="19"/>
                    </a:lnTo>
                    <a:close/>
                  </a:path>
                </a:pathLst>
              </a:custGeom>
              <a:gradFill>
                <a:gsLst>
                  <a:gs pos="100000">
                    <a:srgbClr val="377FC2"/>
                  </a:gs>
                  <a:gs pos="0">
                    <a:srgbClr val="2A5379"/>
                  </a:gs>
                </a:gsLst>
                <a:lin ang="10800000" scaled="0"/>
              </a:gradFill>
              <a:ln>
                <a:noFill/>
              </a:ln>
            </p:spPr>
            <p:txBody>
              <a:bodyPr wrap="square" lIns="91440" tIns="45720" rIns="91440" bIns="45720" anchor="ctr">
                <a:normAutofit fontScale="25000" lnSpcReduction="20000"/>
              </a:bodyPr>
              <a:lstStyle/>
              <a:p>
                <a:pPr algn="ctr"/>
                <a:endParaRPr/>
              </a:p>
            </p:txBody>
          </p:sp>
          <p:sp>
            <p:nvSpPr>
              <p:cNvPr id="72" name="išľïḋè"/>
              <p:cNvSpPr/>
              <p:nvPr/>
            </p:nvSpPr>
            <p:spPr bwMode="auto">
              <a:xfrm>
                <a:off x="5097463" y="4073525"/>
                <a:ext cx="1377950" cy="1663700"/>
              </a:xfrm>
              <a:custGeom>
                <a:avLst/>
                <a:gdLst>
                  <a:gd name="T0" fmla="*/ 302 w 401"/>
                  <a:gd name="T1" fmla="*/ 485 h 485"/>
                  <a:gd name="T2" fmla="*/ 296 w 401"/>
                  <a:gd name="T3" fmla="*/ 485 h 485"/>
                  <a:gd name="T4" fmla="*/ 254 w 401"/>
                  <a:gd name="T5" fmla="*/ 431 h 485"/>
                  <a:gd name="T6" fmla="*/ 296 w 401"/>
                  <a:gd name="T7" fmla="*/ 98 h 485"/>
                  <a:gd name="T8" fmla="*/ 51 w 401"/>
                  <a:gd name="T9" fmla="*/ 105 h 485"/>
                  <a:gd name="T10" fmla="*/ 1 w 401"/>
                  <a:gd name="T11" fmla="*/ 58 h 485"/>
                  <a:gd name="T12" fmla="*/ 48 w 401"/>
                  <a:gd name="T13" fmla="*/ 9 h 485"/>
                  <a:gd name="T14" fmla="*/ 350 w 401"/>
                  <a:gd name="T15" fmla="*/ 0 h 485"/>
                  <a:gd name="T16" fmla="*/ 387 w 401"/>
                  <a:gd name="T17" fmla="*/ 16 h 485"/>
                  <a:gd name="T18" fmla="*/ 399 w 401"/>
                  <a:gd name="T19" fmla="*/ 55 h 485"/>
                  <a:gd name="T20" fmla="*/ 350 w 401"/>
                  <a:gd name="T21" fmla="*/ 443 h 485"/>
                  <a:gd name="T22" fmla="*/ 302 w 401"/>
                  <a:gd name="T23"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1" h="485">
                    <a:moveTo>
                      <a:pt x="302" y="485"/>
                    </a:moveTo>
                    <a:cubicBezTo>
                      <a:pt x="300" y="485"/>
                      <a:pt x="298" y="485"/>
                      <a:pt x="296" y="485"/>
                    </a:cubicBezTo>
                    <a:cubicBezTo>
                      <a:pt x="269" y="481"/>
                      <a:pt x="250" y="457"/>
                      <a:pt x="254" y="431"/>
                    </a:cubicBezTo>
                    <a:cubicBezTo>
                      <a:pt x="296" y="98"/>
                      <a:pt x="296" y="98"/>
                      <a:pt x="296" y="98"/>
                    </a:cubicBezTo>
                    <a:cubicBezTo>
                      <a:pt x="51" y="105"/>
                      <a:pt x="51" y="105"/>
                      <a:pt x="51" y="105"/>
                    </a:cubicBezTo>
                    <a:cubicBezTo>
                      <a:pt x="24" y="106"/>
                      <a:pt x="2" y="85"/>
                      <a:pt x="1" y="58"/>
                    </a:cubicBezTo>
                    <a:cubicBezTo>
                      <a:pt x="0" y="32"/>
                      <a:pt x="21" y="10"/>
                      <a:pt x="48" y="9"/>
                    </a:cubicBezTo>
                    <a:cubicBezTo>
                      <a:pt x="350" y="0"/>
                      <a:pt x="350" y="0"/>
                      <a:pt x="350" y="0"/>
                    </a:cubicBezTo>
                    <a:cubicBezTo>
                      <a:pt x="364" y="0"/>
                      <a:pt x="377" y="6"/>
                      <a:pt x="387" y="16"/>
                    </a:cubicBezTo>
                    <a:cubicBezTo>
                      <a:pt x="396" y="27"/>
                      <a:pt x="401" y="41"/>
                      <a:pt x="399" y="55"/>
                    </a:cubicBezTo>
                    <a:cubicBezTo>
                      <a:pt x="350" y="443"/>
                      <a:pt x="350" y="443"/>
                      <a:pt x="350" y="443"/>
                    </a:cubicBezTo>
                    <a:cubicBezTo>
                      <a:pt x="347" y="467"/>
                      <a:pt x="326" y="485"/>
                      <a:pt x="302" y="485"/>
                    </a:cubicBezTo>
                    <a:close/>
                  </a:path>
                </a:pathLst>
              </a:custGeom>
              <a:solidFill>
                <a:srgbClr val="7C496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73" name="îšlidé"/>
              <p:cNvSpPr/>
              <p:nvPr/>
            </p:nvSpPr>
            <p:spPr bwMode="auto">
              <a:xfrm>
                <a:off x="5049838" y="3925888"/>
                <a:ext cx="2573338" cy="1027113"/>
              </a:xfrm>
              <a:custGeom>
                <a:avLst/>
                <a:gdLst>
                  <a:gd name="T0" fmla="*/ 698 w 749"/>
                  <a:gd name="T1" fmla="*/ 298 h 299"/>
                  <a:gd name="T2" fmla="*/ 666 w 749"/>
                  <a:gd name="T3" fmla="*/ 289 h 299"/>
                  <a:gd name="T4" fmla="*/ 398 w 749"/>
                  <a:gd name="T5" fmla="*/ 99 h 299"/>
                  <a:gd name="T6" fmla="*/ 56 w 749"/>
                  <a:gd name="T7" fmla="*/ 136 h 299"/>
                  <a:gd name="T8" fmla="*/ 3 w 749"/>
                  <a:gd name="T9" fmla="*/ 93 h 299"/>
                  <a:gd name="T10" fmla="*/ 45 w 749"/>
                  <a:gd name="T11" fmla="*/ 40 h 299"/>
                  <a:gd name="T12" fmla="*/ 406 w 749"/>
                  <a:gd name="T13" fmla="*/ 1 h 299"/>
                  <a:gd name="T14" fmla="*/ 439 w 749"/>
                  <a:gd name="T15" fmla="*/ 10 h 299"/>
                  <a:gd name="T16" fmla="*/ 722 w 749"/>
                  <a:gd name="T17" fmla="*/ 211 h 299"/>
                  <a:gd name="T18" fmla="*/ 734 w 749"/>
                  <a:gd name="T19" fmla="*/ 278 h 299"/>
                  <a:gd name="T20" fmla="*/ 698 w 749"/>
                  <a:gd name="T21" fmla="*/ 29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9" h="299">
                    <a:moveTo>
                      <a:pt x="698" y="298"/>
                    </a:moveTo>
                    <a:cubicBezTo>
                      <a:pt x="687" y="299"/>
                      <a:pt x="676" y="296"/>
                      <a:pt x="666" y="289"/>
                    </a:cubicBezTo>
                    <a:cubicBezTo>
                      <a:pt x="398" y="99"/>
                      <a:pt x="398" y="99"/>
                      <a:pt x="398" y="99"/>
                    </a:cubicBezTo>
                    <a:cubicBezTo>
                      <a:pt x="56" y="136"/>
                      <a:pt x="56" y="136"/>
                      <a:pt x="56" y="136"/>
                    </a:cubicBezTo>
                    <a:cubicBezTo>
                      <a:pt x="29" y="139"/>
                      <a:pt x="5" y="120"/>
                      <a:pt x="3" y="93"/>
                    </a:cubicBezTo>
                    <a:cubicBezTo>
                      <a:pt x="0" y="67"/>
                      <a:pt x="19" y="43"/>
                      <a:pt x="45" y="40"/>
                    </a:cubicBezTo>
                    <a:cubicBezTo>
                      <a:pt x="406" y="1"/>
                      <a:pt x="406" y="1"/>
                      <a:pt x="406" y="1"/>
                    </a:cubicBezTo>
                    <a:cubicBezTo>
                      <a:pt x="418" y="0"/>
                      <a:pt x="429" y="3"/>
                      <a:pt x="439" y="10"/>
                    </a:cubicBezTo>
                    <a:cubicBezTo>
                      <a:pt x="722" y="211"/>
                      <a:pt x="722" y="211"/>
                      <a:pt x="722" y="211"/>
                    </a:cubicBezTo>
                    <a:cubicBezTo>
                      <a:pt x="744" y="226"/>
                      <a:pt x="749" y="256"/>
                      <a:pt x="734" y="278"/>
                    </a:cubicBezTo>
                    <a:cubicBezTo>
                      <a:pt x="725" y="290"/>
                      <a:pt x="712" y="297"/>
                      <a:pt x="698" y="298"/>
                    </a:cubicBezTo>
                    <a:close/>
                  </a:path>
                </a:pathLst>
              </a:custGeom>
              <a:solidFill>
                <a:srgbClr val="93698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75" name="îśḻiḑé"/>
              <p:cNvSpPr/>
              <p:nvPr/>
            </p:nvSpPr>
            <p:spPr bwMode="auto">
              <a:xfrm>
                <a:off x="7307263" y="4598988"/>
                <a:ext cx="676275" cy="469900"/>
              </a:xfrm>
              <a:custGeom>
                <a:avLst/>
                <a:gdLst>
                  <a:gd name="T0" fmla="*/ 0 w 197"/>
                  <a:gd name="T1" fmla="*/ 87 h 137"/>
                  <a:gd name="T2" fmla="*/ 37 w 197"/>
                  <a:gd name="T3" fmla="*/ 126 h 137"/>
                  <a:gd name="T4" fmla="*/ 74 w 197"/>
                  <a:gd name="T5" fmla="*/ 127 h 137"/>
                  <a:gd name="T6" fmla="*/ 195 w 197"/>
                  <a:gd name="T7" fmla="*/ 19 h 137"/>
                  <a:gd name="T8" fmla="*/ 192 w 197"/>
                  <a:gd name="T9" fmla="*/ 6 h 137"/>
                  <a:gd name="T10" fmla="*/ 179 w 197"/>
                  <a:gd name="T11" fmla="*/ 0 h 137"/>
                  <a:gd name="T12" fmla="*/ 70 w 197"/>
                  <a:gd name="T13" fmla="*/ 19 h 137"/>
                  <a:gd name="T14" fmla="*/ 0 w 197"/>
                  <a:gd name="T15" fmla="*/ 8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37">
                    <a:moveTo>
                      <a:pt x="0" y="87"/>
                    </a:moveTo>
                    <a:cubicBezTo>
                      <a:pt x="37" y="126"/>
                      <a:pt x="37" y="126"/>
                      <a:pt x="37" y="126"/>
                    </a:cubicBezTo>
                    <a:cubicBezTo>
                      <a:pt x="47" y="136"/>
                      <a:pt x="64" y="137"/>
                      <a:pt x="74" y="127"/>
                    </a:cubicBezTo>
                    <a:cubicBezTo>
                      <a:pt x="195" y="19"/>
                      <a:pt x="195" y="19"/>
                      <a:pt x="195" y="19"/>
                    </a:cubicBezTo>
                    <a:cubicBezTo>
                      <a:pt x="195" y="19"/>
                      <a:pt x="197" y="12"/>
                      <a:pt x="192" y="6"/>
                    </a:cubicBezTo>
                    <a:cubicBezTo>
                      <a:pt x="187" y="0"/>
                      <a:pt x="180" y="0"/>
                      <a:pt x="179" y="0"/>
                    </a:cubicBezTo>
                    <a:cubicBezTo>
                      <a:pt x="143" y="6"/>
                      <a:pt x="107" y="13"/>
                      <a:pt x="70" y="19"/>
                    </a:cubicBezTo>
                    <a:lnTo>
                      <a:pt x="0" y="87"/>
                    </a:lnTo>
                    <a:close/>
                  </a:path>
                </a:pathLst>
              </a:cu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2500" lnSpcReduction="20000"/>
              </a:bodyPr>
              <a:lstStyle/>
              <a:p>
                <a:pPr algn="ctr"/>
                <a:endParaRPr/>
              </a:p>
            </p:txBody>
          </p:sp>
          <p:sp>
            <p:nvSpPr>
              <p:cNvPr id="76" name="ïSļiḍé"/>
              <p:cNvSpPr/>
              <p:nvPr/>
            </p:nvSpPr>
            <p:spPr bwMode="auto">
              <a:xfrm>
                <a:off x="5964238" y="5529263"/>
                <a:ext cx="682625" cy="277813"/>
              </a:xfrm>
              <a:custGeom>
                <a:avLst/>
                <a:gdLst>
                  <a:gd name="T0" fmla="*/ 0 w 199"/>
                  <a:gd name="T1" fmla="*/ 1 h 81"/>
                  <a:gd name="T2" fmla="*/ 0 w 199"/>
                  <a:gd name="T3" fmla="*/ 54 h 81"/>
                  <a:gd name="T4" fmla="*/ 26 w 199"/>
                  <a:gd name="T5" fmla="*/ 81 h 81"/>
                  <a:gd name="T6" fmla="*/ 191 w 199"/>
                  <a:gd name="T7" fmla="*/ 80 h 81"/>
                  <a:gd name="T8" fmla="*/ 199 w 199"/>
                  <a:gd name="T9" fmla="*/ 68 h 81"/>
                  <a:gd name="T10" fmla="*/ 193 w 199"/>
                  <a:gd name="T11" fmla="*/ 55 h 81"/>
                  <a:gd name="T12" fmla="*/ 98 w 199"/>
                  <a:gd name="T13" fmla="*/ 0 h 81"/>
                  <a:gd name="T14" fmla="*/ 0 w 199"/>
                  <a:gd name="T15" fmla="*/ 1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81">
                    <a:moveTo>
                      <a:pt x="0" y="1"/>
                    </a:moveTo>
                    <a:cubicBezTo>
                      <a:pt x="0" y="54"/>
                      <a:pt x="0" y="54"/>
                      <a:pt x="0" y="54"/>
                    </a:cubicBezTo>
                    <a:cubicBezTo>
                      <a:pt x="0" y="69"/>
                      <a:pt x="12" y="80"/>
                      <a:pt x="26" y="81"/>
                    </a:cubicBezTo>
                    <a:cubicBezTo>
                      <a:pt x="191" y="80"/>
                      <a:pt x="191" y="80"/>
                      <a:pt x="191" y="80"/>
                    </a:cubicBezTo>
                    <a:cubicBezTo>
                      <a:pt x="192" y="80"/>
                      <a:pt x="198" y="76"/>
                      <a:pt x="199" y="68"/>
                    </a:cubicBezTo>
                    <a:cubicBezTo>
                      <a:pt x="199" y="60"/>
                      <a:pt x="194" y="55"/>
                      <a:pt x="193" y="55"/>
                    </a:cubicBezTo>
                    <a:cubicBezTo>
                      <a:pt x="163" y="34"/>
                      <a:pt x="128" y="20"/>
                      <a:pt x="98" y="0"/>
                    </a:cubicBezTo>
                    <a:lnTo>
                      <a:pt x="0" y="1"/>
                    </a:lnTo>
                    <a:close/>
                  </a:path>
                </a:pathLst>
              </a:cu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77" name="íśḷïḋe"/>
              <p:cNvSpPr/>
              <p:nvPr/>
            </p:nvSpPr>
            <p:spPr bwMode="auto">
              <a:xfrm>
                <a:off x="4957763" y="2876550"/>
                <a:ext cx="587375" cy="912813"/>
              </a:xfrm>
              <a:custGeom>
                <a:avLst/>
                <a:gdLst>
                  <a:gd name="T0" fmla="*/ 72 w 171"/>
                  <a:gd name="T1" fmla="*/ 202 h 266"/>
                  <a:gd name="T2" fmla="*/ 103 w 171"/>
                  <a:gd name="T3" fmla="*/ 42 h 266"/>
                  <a:gd name="T4" fmla="*/ 78 w 171"/>
                  <a:gd name="T5" fmla="*/ 4 h 266"/>
                  <a:gd name="T6" fmla="*/ 40 w 171"/>
                  <a:gd name="T7" fmla="*/ 29 h 266"/>
                  <a:gd name="T8" fmla="*/ 2 w 171"/>
                  <a:gd name="T9" fmla="*/ 228 h 266"/>
                  <a:gd name="T10" fmla="*/ 8 w 171"/>
                  <a:gd name="T11" fmla="*/ 255 h 266"/>
                  <a:gd name="T12" fmla="*/ 33 w 171"/>
                  <a:gd name="T13" fmla="*/ 266 h 266"/>
                  <a:gd name="T14" fmla="*/ 171 w 171"/>
                  <a:gd name="T15" fmla="*/ 266 h 266"/>
                  <a:gd name="T16" fmla="*/ 171 w 171"/>
                  <a:gd name="T17" fmla="*/ 202 h 266"/>
                  <a:gd name="T18" fmla="*/ 72 w 171"/>
                  <a:gd name="T19" fmla="*/ 20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66">
                    <a:moveTo>
                      <a:pt x="72" y="202"/>
                    </a:moveTo>
                    <a:cubicBezTo>
                      <a:pt x="103" y="42"/>
                      <a:pt x="103" y="42"/>
                      <a:pt x="103" y="42"/>
                    </a:cubicBezTo>
                    <a:cubicBezTo>
                      <a:pt x="107" y="24"/>
                      <a:pt x="95" y="7"/>
                      <a:pt x="78" y="4"/>
                    </a:cubicBezTo>
                    <a:cubicBezTo>
                      <a:pt x="60" y="0"/>
                      <a:pt x="43" y="12"/>
                      <a:pt x="40" y="29"/>
                    </a:cubicBezTo>
                    <a:cubicBezTo>
                      <a:pt x="2" y="228"/>
                      <a:pt x="2" y="228"/>
                      <a:pt x="2" y="228"/>
                    </a:cubicBezTo>
                    <a:cubicBezTo>
                      <a:pt x="0" y="237"/>
                      <a:pt x="2" y="247"/>
                      <a:pt x="8" y="255"/>
                    </a:cubicBezTo>
                    <a:cubicBezTo>
                      <a:pt x="15" y="262"/>
                      <a:pt x="24" y="266"/>
                      <a:pt x="33" y="266"/>
                    </a:cubicBezTo>
                    <a:cubicBezTo>
                      <a:pt x="171" y="266"/>
                      <a:pt x="171" y="266"/>
                      <a:pt x="171" y="266"/>
                    </a:cubicBezTo>
                    <a:cubicBezTo>
                      <a:pt x="171" y="202"/>
                      <a:pt x="171" y="202"/>
                      <a:pt x="171" y="202"/>
                    </a:cubicBezTo>
                    <a:lnTo>
                      <a:pt x="72" y="202"/>
                    </a:lnTo>
                    <a:close/>
                  </a:path>
                </a:pathLst>
              </a:custGeom>
              <a:solidFill>
                <a:srgbClr val="A37E9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78" name="îṡľíḓé"/>
              <p:cNvSpPr/>
              <p:nvPr/>
            </p:nvSpPr>
            <p:spPr bwMode="auto">
              <a:xfrm>
                <a:off x="5014913" y="2138363"/>
                <a:ext cx="315913" cy="315913"/>
              </a:xfrm>
              <a:prstGeom prst="ellipse">
                <a:avLst/>
              </a:pr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79" name="ïSḷiďê"/>
              <p:cNvSpPr/>
              <p:nvPr/>
            </p:nvSpPr>
            <p:spPr bwMode="auto">
              <a:xfrm>
                <a:off x="5627688" y="2527300"/>
                <a:ext cx="163513" cy="119063"/>
              </a:xfrm>
              <a:prstGeom prst="ellipse">
                <a:avLst/>
              </a:prstGeom>
              <a:solidFill>
                <a:srgbClr val="1D262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80" name="ïslîďe"/>
              <p:cNvSpPr/>
              <p:nvPr/>
            </p:nvSpPr>
            <p:spPr bwMode="auto">
              <a:xfrm>
                <a:off x="5105401" y="2276475"/>
                <a:ext cx="593725" cy="339725"/>
              </a:xfrm>
              <a:custGeom>
                <a:avLst/>
                <a:gdLst>
                  <a:gd name="T0" fmla="*/ 160 w 173"/>
                  <a:gd name="T1" fmla="*/ 99 h 99"/>
                  <a:gd name="T2" fmla="*/ 155 w 173"/>
                  <a:gd name="T3" fmla="*/ 98 h 99"/>
                  <a:gd name="T4" fmla="*/ 7 w 173"/>
                  <a:gd name="T5" fmla="*/ 23 h 99"/>
                  <a:gd name="T6" fmla="*/ 4 w 173"/>
                  <a:gd name="T7" fmla="*/ 6 h 99"/>
                  <a:gd name="T8" fmla="*/ 21 w 173"/>
                  <a:gd name="T9" fmla="*/ 3 h 99"/>
                  <a:gd name="T10" fmla="*/ 164 w 173"/>
                  <a:gd name="T11" fmla="*/ 76 h 99"/>
                  <a:gd name="T12" fmla="*/ 171 w 173"/>
                  <a:gd name="T13" fmla="*/ 91 h 99"/>
                  <a:gd name="T14" fmla="*/ 160 w 173"/>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99">
                    <a:moveTo>
                      <a:pt x="160" y="99"/>
                    </a:moveTo>
                    <a:cubicBezTo>
                      <a:pt x="158" y="99"/>
                      <a:pt x="157" y="98"/>
                      <a:pt x="155" y="98"/>
                    </a:cubicBezTo>
                    <a:cubicBezTo>
                      <a:pt x="151" y="96"/>
                      <a:pt x="54" y="55"/>
                      <a:pt x="7" y="23"/>
                    </a:cubicBezTo>
                    <a:cubicBezTo>
                      <a:pt x="2" y="19"/>
                      <a:pt x="0" y="12"/>
                      <a:pt x="4" y="6"/>
                    </a:cubicBezTo>
                    <a:cubicBezTo>
                      <a:pt x="8" y="1"/>
                      <a:pt x="15" y="0"/>
                      <a:pt x="21" y="3"/>
                    </a:cubicBezTo>
                    <a:cubicBezTo>
                      <a:pt x="65" y="34"/>
                      <a:pt x="163" y="75"/>
                      <a:pt x="164" y="76"/>
                    </a:cubicBezTo>
                    <a:cubicBezTo>
                      <a:pt x="171" y="78"/>
                      <a:pt x="173" y="85"/>
                      <a:pt x="171" y="91"/>
                    </a:cubicBezTo>
                    <a:cubicBezTo>
                      <a:pt x="169" y="96"/>
                      <a:pt x="164" y="99"/>
                      <a:pt x="160" y="99"/>
                    </a:cubicBezTo>
                    <a:close/>
                  </a:path>
                </a:pathLst>
              </a:cu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32500" lnSpcReduction="20000"/>
              </a:bodyPr>
              <a:lstStyle/>
              <a:p>
                <a:pPr algn="ctr"/>
                <a:endParaRPr/>
              </a:p>
            </p:txBody>
          </p:sp>
          <p:sp>
            <p:nvSpPr>
              <p:cNvPr id="81" name="îsliḋè"/>
              <p:cNvSpPr/>
              <p:nvPr/>
            </p:nvSpPr>
            <p:spPr bwMode="auto">
              <a:xfrm>
                <a:off x="5111751" y="1449388"/>
                <a:ext cx="728663" cy="830263"/>
              </a:xfrm>
              <a:custGeom>
                <a:avLst/>
                <a:gdLst>
                  <a:gd name="T0" fmla="*/ 212 w 212"/>
                  <a:gd name="T1" fmla="*/ 19 h 242"/>
                  <a:gd name="T2" fmla="*/ 169 w 212"/>
                  <a:gd name="T3" fmla="*/ 0 h 242"/>
                  <a:gd name="T4" fmla="*/ 0 w 212"/>
                  <a:gd name="T5" fmla="*/ 169 h 242"/>
                  <a:gd name="T6" fmla="*/ 13 w 212"/>
                  <a:gd name="T7" fmla="*/ 235 h 242"/>
                  <a:gd name="T8" fmla="*/ 24 w 212"/>
                  <a:gd name="T9" fmla="*/ 242 h 242"/>
                  <a:gd name="T10" fmla="*/ 29 w 212"/>
                  <a:gd name="T11" fmla="*/ 242 h 242"/>
                  <a:gd name="T12" fmla="*/ 35 w 212"/>
                  <a:gd name="T13" fmla="*/ 226 h 242"/>
                  <a:gd name="T14" fmla="*/ 24 w 212"/>
                  <a:gd name="T15" fmla="*/ 169 h 242"/>
                  <a:gd name="T16" fmla="*/ 179 w 212"/>
                  <a:gd name="T17" fmla="*/ 20 h 242"/>
                  <a:gd name="T18" fmla="*/ 190 w 212"/>
                  <a:gd name="T19" fmla="*/ 19 h 242"/>
                  <a:gd name="T20" fmla="*/ 212 w 212"/>
                  <a:gd name="T21" fmla="*/ 1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242">
                    <a:moveTo>
                      <a:pt x="212" y="19"/>
                    </a:moveTo>
                    <a:cubicBezTo>
                      <a:pt x="208" y="0"/>
                      <a:pt x="171" y="0"/>
                      <a:pt x="169" y="0"/>
                    </a:cubicBezTo>
                    <a:cubicBezTo>
                      <a:pt x="76" y="0"/>
                      <a:pt x="0" y="76"/>
                      <a:pt x="0" y="169"/>
                    </a:cubicBezTo>
                    <a:cubicBezTo>
                      <a:pt x="0" y="192"/>
                      <a:pt x="4" y="214"/>
                      <a:pt x="13" y="235"/>
                    </a:cubicBezTo>
                    <a:cubicBezTo>
                      <a:pt x="15" y="240"/>
                      <a:pt x="19" y="242"/>
                      <a:pt x="24" y="242"/>
                    </a:cubicBezTo>
                    <a:cubicBezTo>
                      <a:pt x="26" y="242"/>
                      <a:pt x="27" y="242"/>
                      <a:pt x="29" y="242"/>
                    </a:cubicBezTo>
                    <a:cubicBezTo>
                      <a:pt x="35" y="239"/>
                      <a:pt x="38" y="232"/>
                      <a:pt x="35" y="226"/>
                    </a:cubicBezTo>
                    <a:cubicBezTo>
                      <a:pt x="28" y="208"/>
                      <a:pt x="24" y="189"/>
                      <a:pt x="24" y="169"/>
                    </a:cubicBezTo>
                    <a:cubicBezTo>
                      <a:pt x="24" y="89"/>
                      <a:pt x="100" y="20"/>
                      <a:pt x="179" y="20"/>
                    </a:cubicBezTo>
                    <a:cubicBezTo>
                      <a:pt x="182" y="20"/>
                      <a:pt x="187" y="19"/>
                      <a:pt x="190" y="19"/>
                    </a:cubicBezTo>
                    <a:cubicBezTo>
                      <a:pt x="196" y="19"/>
                      <a:pt x="212" y="19"/>
                      <a:pt x="212" y="19"/>
                    </a:cubicBezTo>
                    <a:close/>
                  </a:path>
                </a:pathLst>
              </a:cu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82" name="ïšļîḍê"/>
              <p:cNvSpPr/>
              <p:nvPr/>
            </p:nvSpPr>
            <p:spPr bwMode="auto">
              <a:xfrm>
                <a:off x="5056188" y="2179638"/>
                <a:ext cx="217488" cy="233363"/>
              </a:xfrm>
              <a:prstGeom prst="ellipse">
                <a:avLst/>
              </a:prstGeom>
              <a:solidFill>
                <a:srgbClr val="7A7F8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83" name="îṥļiḍê"/>
              <p:cNvSpPr/>
              <p:nvPr/>
            </p:nvSpPr>
            <p:spPr bwMode="auto">
              <a:xfrm>
                <a:off x="5403851" y="1446213"/>
                <a:ext cx="1112838" cy="500063"/>
              </a:xfrm>
              <a:custGeom>
                <a:avLst/>
                <a:gdLst>
                  <a:gd name="T0" fmla="*/ 40 w 324"/>
                  <a:gd name="T1" fmla="*/ 115 h 146"/>
                  <a:gd name="T2" fmla="*/ 316 w 324"/>
                  <a:gd name="T3" fmla="*/ 121 h 146"/>
                  <a:gd name="T4" fmla="*/ 323 w 324"/>
                  <a:gd name="T5" fmla="*/ 108 h 146"/>
                  <a:gd name="T6" fmla="*/ 287 w 324"/>
                  <a:gd name="T7" fmla="*/ 80 h 146"/>
                  <a:gd name="T8" fmla="*/ 243 w 324"/>
                  <a:gd name="T9" fmla="*/ 24 h 146"/>
                  <a:gd name="T10" fmla="*/ 19 w 324"/>
                  <a:gd name="T11" fmla="*/ 36 h 146"/>
                  <a:gd name="T12" fmla="*/ 13 w 324"/>
                  <a:gd name="T13" fmla="*/ 44 h 146"/>
                  <a:gd name="T14" fmla="*/ 7 w 324"/>
                  <a:gd name="T15" fmla="*/ 63 h 146"/>
                  <a:gd name="T16" fmla="*/ 40 w 324"/>
                  <a:gd name="T17" fmla="*/ 1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46">
                    <a:moveTo>
                      <a:pt x="40" y="115"/>
                    </a:moveTo>
                    <a:cubicBezTo>
                      <a:pt x="117" y="127"/>
                      <a:pt x="268" y="146"/>
                      <a:pt x="316" y="121"/>
                    </a:cubicBezTo>
                    <a:cubicBezTo>
                      <a:pt x="321" y="119"/>
                      <a:pt x="324" y="113"/>
                      <a:pt x="323" y="108"/>
                    </a:cubicBezTo>
                    <a:cubicBezTo>
                      <a:pt x="321" y="97"/>
                      <a:pt x="314" y="80"/>
                      <a:pt x="287" y="80"/>
                    </a:cubicBezTo>
                    <a:cubicBezTo>
                      <a:pt x="247" y="80"/>
                      <a:pt x="287" y="26"/>
                      <a:pt x="243" y="24"/>
                    </a:cubicBezTo>
                    <a:cubicBezTo>
                      <a:pt x="200" y="22"/>
                      <a:pt x="76" y="0"/>
                      <a:pt x="19" y="36"/>
                    </a:cubicBezTo>
                    <a:cubicBezTo>
                      <a:pt x="16" y="38"/>
                      <a:pt x="14" y="41"/>
                      <a:pt x="13" y="44"/>
                    </a:cubicBezTo>
                    <a:cubicBezTo>
                      <a:pt x="7" y="63"/>
                      <a:pt x="7" y="63"/>
                      <a:pt x="7" y="63"/>
                    </a:cubicBezTo>
                    <a:cubicBezTo>
                      <a:pt x="0" y="87"/>
                      <a:pt x="15" y="111"/>
                      <a:pt x="40" y="115"/>
                    </a:cubicBezTo>
                    <a:close/>
                  </a:path>
                </a:pathLst>
              </a:custGeom>
              <a:gradFill>
                <a:gsLst>
                  <a:gs pos="100000">
                    <a:srgbClr val="377FC2"/>
                  </a:gs>
                  <a:gs pos="0">
                    <a:srgbClr val="2A5379"/>
                  </a:gs>
                </a:gsLst>
                <a:lin ang="0" scaled="0"/>
              </a:gradFill>
              <a:ln>
                <a:noFill/>
              </a:ln>
            </p:spPr>
            <p:txBody>
              <a:bodyPr wrap="square" lIns="91440" tIns="45720" rIns="91440" bIns="45720" anchor="ctr">
                <a:normAutofit fontScale="62500" lnSpcReduction="20000"/>
              </a:bodyPr>
              <a:lstStyle/>
              <a:p>
                <a:pPr algn="ctr"/>
                <a:endParaRPr/>
              </a:p>
            </p:txBody>
          </p:sp>
          <p:sp>
            <p:nvSpPr>
              <p:cNvPr id="84" name="iśļídè"/>
              <p:cNvSpPr/>
              <p:nvPr/>
            </p:nvSpPr>
            <p:spPr bwMode="auto">
              <a:xfrm>
                <a:off x="5499101" y="2846388"/>
                <a:ext cx="227013" cy="620713"/>
              </a:xfrm>
              <a:custGeom>
                <a:avLst/>
                <a:gdLst>
                  <a:gd name="T0" fmla="*/ 66 w 66"/>
                  <a:gd name="T1" fmla="*/ 28 h 181"/>
                  <a:gd name="T2" fmla="*/ 45 w 66"/>
                  <a:gd name="T3" fmla="*/ 181 h 181"/>
                  <a:gd name="T4" fmla="*/ 0 w 66"/>
                  <a:gd name="T5" fmla="*/ 26 h 181"/>
                  <a:gd name="T6" fmla="*/ 8 w 66"/>
                  <a:gd name="T7" fmla="*/ 0 h 181"/>
                  <a:gd name="T8" fmla="*/ 39 w 66"/>
                  <a:gd name="T9" fmla="*/ 1 h 181"/>
                  <a:gd name="T10" fmla="*/ 66 w 66"/>
                  <a:gd name="T11" fmla="*/ 28 h 181"/>
                </a:gdLst>
                <a:ahLst/>
                <a:cxnLst>
                  <a:cxn ang="0">
                    <a:pos x="T0" y="T1"/>
                  </a:cxn>
                  <a:cxn ang="0">
                    <a:pos x="T2" y="T3"/>
                  </a:cxn>
                  <a:cxn ang="0">
                    <a:pos x="T4" y="T5"/>
                  </a:cxn>
                  <a:cxn ang="0">
                    <a:pos x="T6" y="T7"/>
                  </a:cxn>
                  <a:cxn ang="0">
                    <a:pos x="T8" y="T9"/>
                  </a:cxn>
                  <a:cxn ang="0">
                    <a:pos x="T10" y="T11"/>
                  </a:cxn>
                </a:cxnLst>
                <a:rect l="0" t="0" r="r" b="b"/>
                <a:pathLst>
                  <a:path w="66" h="181">
                    <a:moveTo>
                      <a:pt x="66" y="28"/>
                    </a:moveTo>
                    <a:cubicBezTo>
                      <a:pt x="45" y="181"/>
                      <a:pt x="45" y="181"/>
                      <a:pt x="45" y="181"/>
                    </a:cubicBezTo>
                    <a:cubicBezTo>
                      <a:pt x="0" y="26"/>
                      <a:pt x="0" y="26"/>
                      <a:pt x="0" y="26"/>
                    </a:cubicBezTo>
                    <a:cubicBezTo>
                      <a:pt x="8" y="0"/>
                      <a:pt x="8" y="0"/>
                      <a:pt x="8" y="0"/>
                    </a:cubicBezTo>
                    <a:cubicBezTo>
                      <a:pt x="8" y="0"/>
                      <a:pt x="29" y="12"/>
                      <a:pt x="39" y="1"/>
                    </a:cubicBezTo>
                    <a:lnTo>
                      <a:pt x="66" y="28"/>
                    </a:lnTo>
                    <a:close/>
                  </a:path>
                </a:pathLst>
              </a:custGeom>
              <a:solidFill>
                <a:srgbClr val="FFF0B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2500" lnSpcReduction="20000"/>
              </a:bodyPr>
              <a:lstStyle/>
              <a:p>
                <a:pPr algn="ctr"/>
                <a:endParaRPr/>
              </a:p>
            </p:txBody>
          </p:sp>
          <p:sp>
            <p:nvSpPr>
              <p:cNvPr id="85" name="iš1îḋe"/>
              <p:cNvSpPr/>
              <p:nvPr/>
            </p:nvSpPr>
            <p:spPr bwMode="auto">
              <a:xfrm>
                <a:off x="5915026" y="2078038"/>
                <a:ext cx="241300" cy="290513"/>
              </a:xfrm>
              <a:custGeom>
                <a:avLst/>
                <a:gdLst>
                  <a:gd name="T0" fmla="*/ 8 w 70"/>
                  <a:gd name="T1" fmla="*/ 19 h 85"/>
                  <a:gd name="T2" fmla="*/ 49 w 70"/>
                  <a:gd name="T3" fmla="*/ 68 h 85"/>
                  <a:gd name="T4" fmla="*/ 10 w 70"/>
                  <a:gd name="T5" fmla="*/ 67 h 85"/>
                  <a:gd name="T6" fmla="*/ 8 w 70"/>
                  <a:gd name="T7" fmla="*/ 19 h 85"/>
                </a:gdLst>
                <a:ahLst/>
                <a:cxnLst>
                  <a:cxn ang="0">
                    <a:pos x="T0" y="T1"/>
                  </a:cxn>
                  <a:cxn ang="0">
                    <a:pos x="T2" y="T3"/>
                  </a:cxn>
                  <a:cxn ang="0">
                    <a:pos x="T4" y="T5"/>
                  </a:cxn>
                  <a:cxn ang="0">
                    <a:pos x="T6" y="T7"/>
                  </a:cxn>
                </a:cxnLst>
                <a:rect l="0" t="0" r="r" b="b"/>
                <a:pathLst>
                  <a:path w="70" h="85">
                    <a:moveTo>
                      <a:pt x="8" y="19"/>
                    </a:moveTo>
                    <a:cubicBezTo>
                      <a:pt x="0" y="0"/>
                      <a:pt x="70" y="51"/>
                      <a:pt x="49" y="68"/>
                    </a:cubicBezTo>
                    <a:cubicBezTo>
                      <a:pt x="28" y="85"/>
                      <a:pt x="10" y="67"/>
                      <a:pt x="10" y="67"/>
                    </a:cubicBezTo>
                    <a:cubicBezTo>
                      <a:pt x="10" y="67"/>
                      <a:pt x="21" y="51"/>
                      <a:pt x="8" y="19"/>
                    </a:cubicBezTo>
                    <a:close/>
                  </a:path>
                </a:pathLst>
              </a:custGeom>
              <a:gradFill>
                <a:gsLst>
                  <a:gs pos="100000">
                    <a:srgbClr val="F8B1B2"/>
                  </a:gs>
                  <a:gs pos="0">
                    <a:srgbClr val="FBD2C6"/>
                  </a:gs>
                </a:gsLst>
                <a:lin ang="0" scaled="0"/>
              </a:gradFill>
              <a:ln>
                <a:noFill/>
              </a:ln>
            </p:spPr>
            <p:txBody>
              <a:bodyPr wrap="square" lIns="91440" tIns="45720" rIns="91440" bIns="45720" anchor="ctr">
                <a:normAutofit fontScale="25000" lnSpcReduction="20000"/>
              </a:bodyPr>
              <a:lstStyle/>
              <a:p>
                <a:pPr algn="ctr"/>
                <a:endParaRPr/>
              </a:p>
            </p:txBody>
          </p:sp>
          <p:sp>
            <p:nvSpPr>
              <p:cNvPr id="86" name="íṧľîḍe"/>
              <p:cNvSpPr/>
              <p:nvPr/>
            </p:nvSpPr>
            <p:spPr bwMode="auto">
              <a:xfrm>
                <a:off x="5599113" y="2093913"/>
                <a:ext cx="55563" cy="58738"/>
              </a:xfrm>
              <a:prstGeom prst="ellipse">
                <a:avLst/>
              </a:pr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87" name="ïṩ1ïḍê"/>
              <p:cNvSpPr/>
              <p:nvPr/>
            </p:nvSpPr>
            <p:spPr bwMode="auto">
              <a:xfrm>
                <a:off x="6180138" y="2081213"/>
                <a:ext cx="55563" cy="57150"/>
              </a:xfrm>
              <a:prstGeom prst="ellipse">
                <a:avLst/>
              </a:pr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88" name="iśļïḍè"/>
              <p:cNvSpPr/>
              <p:nvPr/>
            </p:nvSpPr>
            <p:spPr bwMode="auto">
              <a:xfrm>
                <a:off x="5380038" y="2760663"/>
                <a:ext cx="250825" cy="346075"/>
              </a:xfrm>
              <a:custGeom>
                <a:avLst/>
                <a:gdLst>
                  <a:gd name="T0" fmla="*/ 19 w 73"/>
                  <a:gd name="T1" fmla="*/ 0 h 101"/>
                  <a:gd name="T2" fmla="*/ 72 w 73"/>
                  <a:gd name="T3" fmla="*/ 57 h 101"/>
                  <a:gd name="T4" fmla="*/ 28 w 73"/>
                  <a:gd name="T5" fmla="*/ 101 h 101"/>
                  <a:gd name="T6" fmla="*/ 0 w 73"/>
                  <a:gd name="T7" fmla="*/ 14 h 101"/>
                  <a:gd name="T8" fmla="*/ 19 w 73"/>
                  <a:gd name="T9" fmla="*/ 0 h 101"/>
                </a:gdLst>
                <a:ahLst/>
                <a:cxnLst>
                  <a:cxn ang="0">
                    <a:pos x="T0" y="T1"/>
                  </a:cxn>
                  <a:cxn ang="0">
                    <a:pos x="T2" y="T3"/>
                  </a:cxn>
                  <a:cxn ang="0">
                    <a:pos x="T4" y="T5"/>
                  </a:cxn>
                  <a:cxn ang="0">
                    <a:pos x="T6" y="T7"/>
                  </a:cxn>
                  <a:cxn ang="0">
                    <a:pos x="T8" y="T9"/>
                  </a:cxn>
                </a:cxnLst>
                <a:rect l="0" t="0" r="r" b="b"/>
                <a:pathLst>
                  <a:path w="73" h="101">
                    <a:moveTo>
                      <a:pt x="19" y="0"/>
                    </a:moveTo>
                    <a:cubicBezTo>
                      <a:pt x="19" y="0"/>
                      <a:pt x="73" y="57"/>
                      <a:pt x="72" y="57"/>
                    </a:cubicBezTo>
                    <a:cubicBezTo>
                      <a:pt x="71" y="58"/>
                      <a:pt x="28" y="101"/>
                      <a:pt x="28" y="101"/>
                    </a:cubicBezTo>
                    <a:cubicBezTo>
                      <a:pt x="0" y="14"/>
                      <a:pt x="0" y="14"/>
                      <a:pt x="0" y="14"/>
                    </a:cubicBezTo>
                    <a:lnTo>
                      <a:pt x="19" y="0"/>
                    </a:lnTo>
                    <a:close/>
                  </a:path>
                </a:pathLst>
              </a:custGeom>
              <a:solidFill>
                <a:srgbClr val="FFF0B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32500" lnSpcReduction="20000"/>
              </a:bodyPr>
              <a:lstStyle/>
              <a:p>
                <a:pPr algn="ctr"/>
                <a:endParaRPr/>
              </a:p>
            </p:txBody>
          </p:sp>
          <p:sp>
            <p:nvSpPr>
              <p:cNvPr id="89" name="íşḷíḋé"/>
              <p:cNvSpPr/>
              <p:nvPr/>
            </p:nvSpPr>
            <p:spPr bwMode="auto">
              <a:xfrm>
                <a:off x="5557838" y="2935288"/>
                <a:ext cx="127000" cy="144463"/>
              </a:xfrm>
              <a:custGeom>
                <a:avLst/>
                <a:gdLst>
                  <a:gd name="T0" fmla="*/ 26 w 80"/>
                  <a:gd name="T1" fmla="*/ 0 h 91"/>
                  <a:gd name="T2" fmla="*/ 80 w 80"/>
                  <a:gd name="T3" fmla="*/ 41 h 91"/>
                  <a:gd name="T4" fmla="*/ 63 w 80"/>
                  <a:gd name="T5" fmla="*/ 91 h 91"/>
                  <a:gd name="T6" fmla="*/ 26 w 80"/>
                  <a:gd name="T7" fmla="*/ 91 h 91"/>
                  <a:gd name="T8" fmla="*/ 0 w 80"/>
                  <a:gd name="T9" fmla="*/ 56 h 91"/>
                  <a:gd name="T10" fmla="*/ 26 w 80"/>
                  <a:gd name="T11" fmla="*/ 0 h 91"/>
                </a:gdLst>
                <a:ahLst/>
                <a:cxnLst>
                  <a:cxn ang="0">
                    <a:pos x="T0" y="T1"/>
                  </a:cxn>
                  <a:cxn ang="0">
                    <a:pos x="T2" y="T3"/>
                  </a:cxn>
                  <a:cxn ang="0">
                    <a:pos x="T4" y="T5"/>
                  </a:cxn>
                  <a:cxn ang="0">
                    <a:pos x="T6" y="T7"/>
                  </a:cxn>
                  <a:cxn ang="0">
                    <a:pos x="T8" y="T9"/>
                  </a:cxn>
                  <a:cxn ang="0">
                    <a:pos x="T10" y="T11"/>
                  </a:cxn>
                </a:cxnLst>
                <a:rect l="0" t="0" r="r" b="b"/>
                <a:pathLst>
                  <a:path w="80" h="91">
                    <a:moveTo>
                      <a:pt x="26" y="0"/>
                    </a:moveTo>
                    <a:lnTo>
                      <a:pt x="80" y="41"/>
                    </a:lnTo>
                    <a:lnTo>
                      <a:pt x="63" y="91"/>
                    </a:lnTo>
                    <a:lnTo>
                      <a:pt x="26" y="91"/>
                    </a:lnTo>
                    <a:lnTo>
                      <a:pt x="0" y="56"/>
                    </a:lnTo>
                    <a:lnTo>
                      <a:pt x="26" y="0"/>
                    </a:lnTo>
                    <a:close/>
                  </a:path>
                </a:pathLst>
              </a:custGeom>
              <a:solidFill>
                <a:srgbClr val="FC606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90" name="îśḻïdè"/>
              <p:cNvSpPr/>
              <p:nvPr/>
            </p:nvSpPr>
            <p:spPr bwMode="auto">
              <a:xfrm>
                <a:off x="5572126" y="3079750"/>
                <a:ext cx="123825" cy="387350"/>
              </a:xfrm>
              <a:custGeom>
                <a:avLst/>
                <a:gdLst>
                  <a:gd name="T0" fmla="*/ 78 w 78"/>
                  <a:gd name="T1" fmla="*/ 69 h 244"/>
                  <a:gd name="T2" fmla="*/ 54 w 78"/>
                  <a:gd name="T3" fmla="*/ 0 h 244"/>
                  <a:gd name="T4" fmla="*/ 17 w 78"/>
                  <a:gd name="T5" fmla="*/ 0 h 244"/>
                  <a:gd name="T6" fmla="*/ 0 w 78"/>
                  <a:gd name="T7" fmla="*/ 69 h 244"/>
                  <a:gd name="T8" fmla="*/ 52 w 78"/>
                  <a:gd name="T9" fmla="*/ 244 h 244"/>
                  <a:gd name="T10" fmla="*/ 78 w 78"/>
                  <a:gd name="T11" fmla="*/ 69 h 244"/>
                </a:gdLst>
                <a:ahLst/>
                <a:cxnLst>
                  <a:cxn ang="0">
                    <a:pos x="T0" y="T1"/>
                  </a:cxn>
                  <a:cxn ang="0">
                    <a:pos x="T2" y="T3"/>
                  </a:cxn>
                  <a:cxn ang="0">
                    <a:pos x="T4" y="T5"/>
                  </a:cxn>
                  <a:cxn ang="0">
                    <a:pos x="T6" y="T7"/>
                  </a:cxn>
                  <a:cxn ang="0">
                    <a:pos x="T8" y="T9"/>
                  </a:cxn>
                  <a:cxn ang="0">
                    <a:pos x="T10" y="T11"/>
                  </a:cxn>
                </a:cxnLst>
                <a:rect l="0" t="0" r="r" b="b"/>
                <a:pathLst>
                  <a:path w="78" h="244">
                    <a:moveTo>
                      <a:pt x="78" y="69"/>
                    </a:moveTo>
                    <a:lnTo>
                      <a:pt x="54" y="0"/>
                    </a:lnTo>
                    <a:lnTo>
                      <a:pt x="17" y="0"/>
                    </a:lnTo>
                    <a:lnTo>
                      <a:pt x="0" y="69"/>
                    </a:lnTo>
                    <a:lnTo>
                      <a:pt x="52" y="244"/>
                    </a:lnTo>
                    <a:lnTo>
                      <a:pt x="78" y="69"/>
                    </a:lnTo>
                    <a:close/>
                  </a:path>
                </a:pathLst>
              </a:custGeom>
              <a:solidFill>
                <a:srgbClr val="FC606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lstStyle/>
              <a:p>
                <a:pPr algn="ctr"/>
                <a:endParaRPr/>
              </a:p>
            </p:txBody>
          </p:sp>
          <p:sp>
            <p:nvSpPr>
              <p:cNvPr id="91" name="i$ļíḋé"/>
              <p:cNvSpPr/>
              <p:nvPr/>
            </p:nvSpPr>
            <p:spPr bwMode="auto">
              <a:xfrm>
                <a:off x="5599113" y="2935288"/>
                <a:ext cx="117475" cy="88900"/>
              </a:xfrm>
              <a:prstGeom prst="line">
                <a:avLst/>
              </a:prstGeom>
              <a:noFill/>
              <a:ln w="12700" cap="flat">
                <a:solidFill>
                  <a:srgbClr val="FAD48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92" name="îslíde"/>
              <p:cNvSpPr/>
              <p:nvPr/>
            </p:nvSpPr>
            <p:spPr bwMode="auto">
              <a:xfrm>
                <a:off x="5534026" y="3048000"/>
                <a:ext cx="0" cy="0"/>
              </a:xfrm>
              <a:prstGeom prst="line">
                <a:avLst/>
              </a:prstGeom>
              <a:noFill/>
              <a:ln w="12700" cap="flat">
                <a:solidFill>
                  <a:srgbClr val="FAD48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93" name="îśḷîḋê"/>
              <p:cNvSpPr/>
              <p:nvPr/>
            </p:nvSpPr>
            <p:spPr bwMode="auto">
              <a:xfrm>
                <a:off x="4214813" y="3857625"/>
                <a:ext cx="1357313" cy="1949450"/>
              </a:xfrm>
              <a:custGeom>
                <a:avLst/>
                <a:gdLst>
                  <a:gd name="T0" fmla="*/ 803 w 855"/>
                  <a:gd name="T1" fmla="*/ 1226 h 1228"/>
                  <a:gd name="T2" fmla="*/ 649 w 855"/>
                  <a:gd name="T3" fmla="*/ 43 h 1228"/>
                  <a:gd name="T4" fmla="*/ 688 w 855"/>
                  <a:gd name="T5" fmla="*/ 76 h 1228"/>
                  <a:gd name="T6" fmla="*/ 154 w 855"/>
                  <a:gd name="T7" fmla="*/ 76 h 1228"/>
                  <a:gd name="T8" fmla="*/ 193 w 855"/>
                  <a:gd name="T9" fmla="*/ 41 h 1228"/>
                  <a:gd name="T10" fmla="*/ 52 w 855"/>
                  <a:gd name="T11" fmla="*/ 1228 h 1228"/>
                  <a:gd name="T12" fmla="*/ 0 w 855"/>
                  <a:gd name="T13" fmla="*/ 1223 h 1228"/>
                  <a:gd name="T14" fmla="*/ 117 w 855"/>
                  <a:gd name="T15" fmla="*/ 35 h 1228"/>
                  <a:gd name="T16" fmla="*/ 119 w 855"/>
                  <a:gd name="T17" fmla="*/ 0 h 1228"/>
                  <a:gd name="T18" fmla="*/ 154 w 855"/>
                  <a:gd name="T19" fmla="*/ 0 h 1228"/>
                  <a:gd name="T20" fmla="*/ 688 w 855"/>
                  <a:gd name="T21" fmla="*/ 0 h 1228"/>
                  <a:gd name="T22" fmla="*/ 721 w 855"/>
                  <a:gd name="T23" fmla="*/ 0 h 1228"/>
                  <a:gd name="T24" fmla="*/ 725 w 855"/>
                  <a:gd name="T25" fmla="*/ 35 h 1228"/>
                  <a:gd name="T26" fmla="*/ 855 w 855"/>
                  <a:gd name="T27" fmla="*/ 1219 h 1228"/>
                  <a:gd name="T28" fmla="*/ 803 w 855"/>
                  <a:gd name="T29" fmla="*/ 1226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5" h="1228">
                    <a:moveTo>
                      <a:pt x="803" y="1226"/>
                    </a:moveTo>
                    <a:lnTo>
                      <a:pt x="649" y="43"/>
                    </a:lnTo>
                    <a:lnTo>
                      <a:pt x="688" y="76"/>
                    </a:lnTo>
                    <a:lnTo>
                      <a:pt x="154" y="76"/>
                    </a:lnTo>
                    <a:lnTo>
                      <a:pt x="193" y="41"/>
                    </a:lnTo>
                    <a:lnTo>
                      <a:pt x="52" y="1228"/>
                    </a:lnTo>
                    <a:lnTo>
                      <a:pt x="0" y="1223"/>
                    </a:lnTo>
                    <a:lnTo>
                      <a:pt x="117" y="35"/>
                    </a:lnTo>
                    <a:lnTo>
                      <a:pt x="119" y="0"/>
                    </a:lnTo>
                    <a:lnTo>
                      <a:pt x="154" y="0"/>
                    </a:lnTo>
                    <a:lnTo>
                      <a:pt x="688" y="0"/>
                    </a:lnTo>
                    <a:lnTo>
                      <a:pt x="721" y="0"/>
                    </a:lnTo>
                    <a:lnTo>
                      <a:pt x="725" y="35"/>
                    </a:lnTo>
                    <a:lnTo>
                      <a:pt x="855" y="1219"/>
                    </a:lnTo>
                    <a:lnTo>
                      <a:pt x="803" y="1226"/>
                    </a:lnTo>
                    <a:close/>
                  </a:path>
                </a:pathLst>
              </a:custGeom>
              <a:solidFill>
                <a:srgbClr val="F4FA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94" name="ï$ļïḋè"/>
              <p:cNvSpPr/>
              <p:nvPr/>
            </p:nvSpPr>
            <p:spPr bwMode="auto">
              <a:xfrm>
                <a:off x="4256088" y="3786188"/>
                <a:ext cx="3833813" cy="106363"/>
              </a:xfrm>
              <a:prstGeom prst="rect">
                <a:avLst/>
              </a:prstGeom>
              <a:solidFill>
                <a:srgbClr val="FED33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95" name="íSľïde"/>
              <p:cNvSpPr/>
              <p:nvPr/>
            </p:nvSpPr>
            <p:spPr bwMode="auto">
              <a:xfrm>
                <a:off x="4256088" y="3786188"/>
                <a:ext cx="1271588" cy="106363"/>
              </a:xfrm>
              <a:prstGeom prst="rect">
                <a:avLst/>
              </a:prstGeom>
              <a:solidFill>
                <a:srgbClr val="FFF0B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grpSp>
      </p:grpSp>
      <p:sp>
        <p:nvSpPr>
          <p:cNvPr id="96" name="矩形 95"/>
          <p:cNvSpPr/>
          <p:nvPr/>
        </p:nvSpPr>
        <p:spPr>
          <a:xfrm>
            <a:off x="6937722" y="1666554"/>
            <a:ext cx="2057308" cy="707886"/>
          </a:xfrm>
          <a:prstGeom prst="rect">
            <a:avLst/>
          </a:prstGeom>
          <a:noFill/>
        </p:spPr>
        <p:txBody>
          <a:bodyPr wrap="square" lIns="91440" tIns="45720" rIns="91440" bIns="45720">
            <a:spAutoFit/>
          </a:bodyPr>
          <a:lstStyle/>
          <a:p>
            <a:pPr algn="ctr"/>
            <a:r>
              <a:rPr lang="zh-CN" altLang="en-US" sz="2000" b="1" cap="none" spc="0" dirty="0">
                <a:ln w="9525">
                  <a:solidFill>
                    <a:schemeClr val="bg1"/>
                  </a:solidFill>
                  <a:prstDash val="solid"/>
                </a:ln>
                <a:solidFill>
                  <a:srgbClr val="3399FF"/>
                </a:solidFill>
                <a:effectLst>
                  <a:outerShdw blurRad="12700" dist="38100" dir="2700000" algn="tl" rotWithShape="0">
                    <a:schemeClr val="accent5">
                      <a:lumMod val="60000"/>
                      <a:lumOff val="40000"/>
                    </a:schemeClr>
                  </a:outerShdw>
                </a:effectLst>
                <a:latin typeface="Microsoft YaHei UI" panose="020B0503020204020204" pitchFamily="34" charset="-122"/>
                <a:ea typeface="Microsoft YaHei UI" panose="020B0503020204020204" pitchFamily="34" charset="-122"/>
              </a:rPr>
              <a:t>外部政策更新了？内部规定调整了？</a:t>
            </a:r>
          </a:p>
        </p:txBody>
      </p:sp>
      <p:sp>
        <p:nvSpPr>
          <p:cNvPr id="99" name="矩形 98"/>
          <p:cNvSpPr/>
          <p:nvPr/>
        </p:nvSpPr>
        <p:spPr>
          <a:xfrm>
            <a:off x="722827" y="4041491"/>
            <a:ext cx="5981945" cy="1497331"/>
          </a:xfrm>
          <a:prstGeom prst="rect">
            <a:avLst/>
          </a:prstGeom>
          <a:solidFill>
            <a:schemeClr val="accent1">
              <a:lumMod val="75000"/>
            </a:schemeClr>
          </a:solidFill>
          <a:ln w="12700" cap="flat" cmpd="sng" algn="ctr">
            <a:noFill/>
            <a:prstDash val="solid"/>
            <a:miter lim="800000"/>
          </a:ln>
          <a:effectLst/>
        </p:spPr>
        <p:txBody>
          <a:bodyPr rtlCol="0" anchor="ctr"/>
          <a:lstStyle/>
          <a:p>
            <a:pPr defTabSz="914400">
              <a:lnSpc>
                <a:spcPct val="150000"/>
              </a:lnSpc>
              <a:defRPr/>
            </a:pPr>
            <a:r>
              <a:rPr lang="zh-CN" altLang="en-US" sz="2000" b="1" dirty="0">
                <a:solidFill>
                  <a:prstClr val="white"/>
                </a:solidFill>
                <a:latin typeface="微软雅黑" panose="020B0503020204020204" pitchFamily="34" charset="-122"/>
                <a:ea typeface="微软雅黑" panose="020B0503020204020204" pitchFamily="34" charset="-122"/>
              </a:rPr>
              <a:t>外部政策更新及单位内部要求的变化未能及时进行更新，导致内控建设成果逐渐脱离实际</a:t>
            </a:r>
            <a:endParaRPr lang="en-US" altLang="zh-CN" sz="2000" b="1" dirty="0">
              <a:solidFill>
                <a:prstClr val="white"/>
              </a:solidFill>
              <a:latin typeface="微软雅黑" panose="020B0503020204020204" pitchFamily="34" charset="-122"/>
              <a:ea typeface="微软雅黑" panose="020B0503020204020204" pitchFamily="34" charset="-122"/>
            </a:endParaRPr>
          </a:p>
          <a:p>
            <a:pPr defTabSz="914400">
              <a:lnSpc>
                <a:spcPct val="150000"/>
              </a:lnSpc>
              <a:defRPr/>
            </a:pPr>
            <a:r>
              <a:rPr lang="en-US" altLang="zh-CN" sz="2000" b="1" dirty="0">
                <a:solidFill>
                  <a:prstClr val="white"/>
                </a:solidFill>
                <a:latin typeface="微软雅黑" panose="020B0503020204020204" pitchFamily="34" charset="-122"/>
                <a:ea typeface="微软雅黑" panose="020B0503020204020204" pitchFamily="34" charset="-122"/>
              </a:rPr>
              <a:t>                                             ——</a:t>
            </a:r>
            <a:r>
              <a:rPr lang="zh-CN" altLang="en-US" sz="2000" b="1" dirty="0">
                <a:solidFill>
                  <a:prstClr val="white"/>
                </a:solidFill>
                <a:latin typeface="微软雅黑" panose="020B0503020204020204" pitchFamily="34" charset="-122"/>
                <a:ea typeface="微软雅黑" panose="020B0503020204020204" pitchFamily="34" charset="-122"/>
              </a:rPr>
              <a:t>无意识违规风险</a:t>
            </a:r>
          </a:p>
        </p:txBody>
      </p:sp>
      <p:sp>
        <p:nvSpPr>
          <p:cNvPr id="100" name="箭头: 左右 3"/>
          <p:cNvSpPr/>
          <p:nvPr/>
        </p:nvSpPr>
        <p:spPr>
          <a:xfrm>
            <a:off x="6958875" y="4291639"/>
            <a:ext cx="1391182" cy="802893"/>
          </a:xfrm>
          <a:prstGeom prst="rightArrow">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8" name="文本框 7"/>
          <p:cNvSpPr txBox="1"/>
          <p:nvPr>
            <p:custDataLst>
              <p:tags r:id="rId1"/>
            </p:custDataLst>
          </p:nvPr>
        </p:nvSpPr>
        <p:spPr>
          <a:xfrm>
            <a:off x="615950" y="738505"/>
            <a:ext cx="6096000" cy="398780"/>
          </a:xfrm>
          <a:prstGeom prst="rect">
            <a:avLst/>
          </a:prstGeom>
          <a:noFill/>
        </p:spPr>
        <p:txBody>
          <a:bodyPr wrap="square" rtlCol="0" anchor="t">
            <a:spAutoFit/>
          </a:bodyPr>
          <a:lstStyle/>
          <a:p>
            <a:r>
              <a:rPr lang="en-US" altLang="zh-CN" sz="2000" b="1" dirty="0">
                <a:sym typeface="+mn-ea"/>
              </a:rPr>
              <a:t>3</a:t>
            </a:r>
            <a:r>
              <a:rPr lang="zh-CN" altLang="en-US" sz="2000" b="1" dirty="0">
                <a:sym typeface="+mn-ea"/>
              </a:rPr>
              <a:t>、</a:t>
            </a:r>
            <a:r>
              <a:rPr lang="zh-CN" altLang="en-US" sz="2000" b="1" dirty="0">
                <a:ea typeface="宋体" panose="02010600030101010101" pitchFamily="2" charset="-122"/>
                <a:sym typeface="+mn-ea"/>
              </a:rPr>
              <a:t>内部管理制度建设</a:t>
            </a:r>
            <a:r>
              <a:rPr lang="en-US" altLang="zh-CN" sz="2000" b="1" dirty="0">
                <a:ea typeface="宋体" panose="02010600030101010101" pitchFamily="2" charset="-122"/>
                <a:sym typeface="+mn-ea"/>
              </a:rPr>
              <a:t>-</a:t>
            </a:r>
            <a:r>
              <a:rPr lang="zh-CN" altLang="en-US" sz="2000" b="1" dirty="0">
                <a:ea typeface="宋体" panose="02010600030101010101" pitchFamily="2" charset="-122"/>
                <a:sym typeface="+mn-ea"/>
              </a:rPr>
              <a:t>制度未及时更新</a:t>
            </a:r>
          </a:p>
        </p:txBody>
      </p:sp>
    </p:spTree>
  </p:cSld>
  <p:clrMapOvr>
    <a:masterClrMapping/>
  </p:clrMapOvr>
  <mc:AlternateContent xmlns:mc="http://schemas.openxmlformats.org/markup-compatibility/2006" xmlns:p14="http://schemas.microsoft.com/office/powerpoint/2010/main">
    <mc:Choice Requires="p14">
      <p:transition spd="slow" p14:dur="15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circle(in)">
                                      <p:cBhvr>
                                        <p:cTn id="12" dur="20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wheel(1)">
                                      <p:cBhvr>
                                        <p:cTn id="17" dur="2000"/>
                                        <p:tgtEl>
                                          <p:spTgt spid="9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heel(1)">
                                      <p:cBhvr>
                                        <p:cTn id="20" dur="2000"/>
                                        <p:tgtEl>
                                          <p:spTgt spid="30"/>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wheel(1)">
                                      <p:cBhvr>
                                        <p:cTn id="23"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ldLvl="0" animBg="1"/>
      <p:bldP spid="30" grpId="0"/>
      <p:bldP spid="96" grpId="0"/>
      <p:bldP spid="99" grpId="0" bldLvl="0" animBg="1"/>
      <p:bldP spid="10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42293" y="595594"/>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856" y="393035"/>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2733040"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单位层面常见问题</a:t>
            </a: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文本占位符 30"/>
          <p:cNvSpPr txBox="1"/>
          <p:nvPr/>
        </p:nvSpPr>
        <p:spPr>
          <a:xfrm>
            <a:off x="6832920" y="2345650"/>
            <a:ext cx="3745569" cy="1126848"/>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某区县人民医院                                             </a:t>
            </a:r>
            <a:r>
              <a:rPr lang="zh-CN" altLang="en-US" sz="1400" dirty="0">
                <a:solidFill>
                  <a:schemeClr val="tx1"/>
                </a:solidFill>
              </a:rPr>
              <a:t>医院内审部门参与报销的审签、参与采购小组的询价、验收小组的验收工作，当内审人员已参与业务执行，就无法起到审计的独立性</a:t>
            </a:r>
          </a:p>
        </p:txBody>
      </p:sp>
      <p:sp>
        <p:nvSpPr>
          <p:cNvPr id="5" name="文本占位符 30"/>
          <p:cNvSpPr txBox="1"/>
          <p:nvPr/>
        </p:nvSpPr>
        <p:spPr>
          <a:xfrm>
            <a:off x="1753870" y="2345690"/>
            <a:ext cx="3745865" cy="112458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某区县环境保护局                                             </a:t>
            </a:r>
            <a:r>
              <a:rPr lang="zh-CN" altLang="en-US" sz="1400" dirty="0">
                <a:solidFill>
                  <a:schemeClr val="tx1"/>
                </a:solidFill>
              </a:rPr>
              <a:t>单位无单独的内审部门，也未建立任何监督机制，会计出纳联合套取单位资金上百万元，多年来部门及相关领导无人知晓</a:t>
            </a:r>
          </a:p>
        </p:txBody>
      </p:sp>
      <p:sp>
        <p:nvSpPr>
          <p:cNvPr id="18" name="文本框 17"/>
          <p:cNvSpPr txBox="1"/>
          <p:nvPr/>
        </p:nvSpPr>
        <p:spPr>
          <a:xfrm>
            <a:off x="1128981" y="973173"/>
            <a:ext cx="10010958" cy="983615"/>
          </a:xfrm>
          <a:prstGeom prst="rect">
            <a:avLst/>
          </a:prstGeom>
          <a:noFill/>
        </p:spPr>
        <p:txBody>
          <a:bodyPr wrap="square">
            <a:spAutoFit/>
          </a:bodyPr>
          <a:lstStyle/>
          <a:p>
            <a:r>
              <a:rPr lang="en-US" altLang="zh-CN" sz="2000" b="1" dirty="0"/>
              <a:t>4</a:t>
            </a:r>
            <a:r>
              <a:rPr lang="zh-CN" altLang="en-US" sz="2000" b="1" dirty="0"/>
              <a:t>、内部监督力量薄弱</a:t>
            </a:r>
            <a:endParaRPr lang="en-US" altLang="zh-CN" sz="2000" b="1" dirty="0"/>
          </a:p>
          <a:p>
            <a:endParaRPr lang="en-US" altLang="zh-CN" sz="2000" b="1" dirty="0"/>
          </a:p>
          <a:p>
            <a:r>
              <a:rPr lang="zh-CN" altLang="en-US" dirty="0"/>
              <a:t>       单位未建立内部监督机制，部分内审部门参与业务执行过程，未能起到内部监督作用。</a:t>
            </a:r>
            <a:endParaRPr lang="en-US" altLang="zh-C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42293" y="595594"/>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856" y="393035"/>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2537460"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单位层面常见问题</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文本占位符 30"/>
          <p:cNvSpPr txBox="1"/>
          <p:nvPr/>
        </p:nvSpPr>
        <p:spPr>
          <a:xfrm>
            <a:off x="6833235" y="2315845"/>
            <a:ext cx="4023360" cy="148272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某市第一人民医院                                             </a:t>
            </a:r>
          </a:p>
          <a:p>
            <a:pPr marL="0" indent="0" algn="ctr">
              <a:lnSpc>
                <a:spcPts val="2000"/>
              </a:lnSpc>
              <a:buNone/>
            </a:pPr>
            <a:r>
              <a:rPr lang="zh-CN" altLang="en-US" sz="1400" dirty="0">
                <a:solidFill>
                  <a:schemeClr val="tx1"/>
                </a:solidFill>
              </a:rPr>
              <a:t>依据《关于印发公立医院内部控制管理办法的通知》（国卫财务发〔2020〕31号）第二十七条规定，医院现有信息系统暂未覆盖医院各个业务领域且未实现互联互通，待建立健全。</a:t>
            </a:r>
          </a:p>
        </p:txBody>
      </p:sp>
      <p:sp>
        <p:nvSpPr>
          <p:cNvPr id="5" name="文本占位符 30"/>
          <p:cNvSpPr txBox="1"/>
          <p:nvPr/>
        </p:nvSpPr>
        <p:spPr>
          <a:xfrm>
            <a:off x="1102995" y="2345690"/>
            <a:ext cx="4500880" cy="130238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省某厅                                             </a:t>
            </a:r>
          </a:p>
          <a:p>
            <a:pPr marL="0" indent="0" algn="ctr">
              <a:lnSpc>
                <a:spcPts val="2000"/>
              </a:lnSpc>
              <a:buNone/>
            </a:pPr>
            <a:r>
              <a:rPr lang="zh-CN" altLang="en-US" sz="1400" dirty="0">
                <a:solidFill>
                  <a:schemeClr val="tx1"/>
                </a:solidFill>
              </a:rPr>
              <a:t>依据《行政事业单位内部控制规范（试行）》（财会〔2012〕21号）第十八条规定，</a:t>
            </a:r>
            <a:r>
              <a:rPr lang="en-US" altLang="zh-CN" sz="1400" dirty="0">
                <a:solidFill>
                  <a:schemeClr val="tx1"/>
                </a:solidFill>
              </a:rPr>
              <a:t>xx</a:t>
            </a:r>
            <a:r>
              <a:rPr lang="zh-CN" altLang="en-US" sz="1400" dirty="0">
                <a:solidFill>
                  <a:schemeClr val="tx1"/>
                </a:solidFill>
              </a:rPr>
              <a:t>厅暂未建立覆盖各个业务领域且互联互通的信息系统，待建立健全。</a:t>
            </a:r>
          </a:p>
        </p:txBody>
      </p:sp>
      <p:sp>
        <p:nvSpPr>
          <p:cNvPr id="19" name="文本框 18"/>
          <p:cNvSpPr txBox="1"/>
          <p:nvPr/>
        </p:nvSpPr>
        <p:spPr>
          <a:xfrm>
            <a:off x="694641" y="878696"/>
            <a:ext cx="9717298" cy="1229995"/>
          </a:xfrm>
          <a:prstGeom prst="rect">
            <a:avLst/>
          </a:prstGeom>
          <a:noFill/>
        </p:spPr>
        <p:txBody>
          <a:bodyPr wrap="square">
            <a:spAutoFit/>
          </a:bodyPr>
          <a:lstStyle/>
          <a:p>
            <a:r>
              <a:rPr lang="en-US" altLang="zh-CN" sz="2000" b="1" dirty="0"/>
              <a:t>5</a:t>
            </a:r>
            <a:r>
              <a:rPr lang="zh-CN" altLang="en-US" sz="2000" b="1" dirty="0"/>
              <a:t>、</a:t>
            </a:r>
            <a:r>
              <a:rPr lang="zh-CN" sz="2000" b="1" dirty="0">
                <a:ea typeface="宋体" panose="02010600030101010101" pitchFamily="2" charset="-122"/>
              </a:rPr>
              <a:t>未运用信息系统加强内部控制</a:t>
            </a:r>
          </a:p>
          <a:p>
            <a:pPr>
              <a:lnSpc>
                <a:spcPct val="150000"/>
              </a:lnSpc>
            </a:pPr>
            <a:r>
              <a:rPr lang="zh-CN" sz="1800" dirty="0">
                <a:ea typeface="宋体" panose="02010600030101010101" pitchFamily="2" charset="-122"/>
              </a:rPr>
              <a:t>单位未建立内控信息系统；建立了个别经济活动信息系统；建立了多个信息系统，但系统间割裂明显，不能互联互通，</a:t>
            </a:r>
            <a:r>
              <a:rPr lang="zh-CN" dirty="0">
                <a:ea typeface="宋体" panose="02010600030101010101" pitchFamily="2" charset="-122"/>
                <a:sym typeface="+mn-ea"/>
              </a:rPr>
              <a:t>不能为决策提供支持；</a:t>
            </a:r>
            <a:r>
              <a:rPr lang="zh-CN" sz="1800" dirty="0">
                <a:ea typeface="宋体" panose="02010600030101010101" pitchFamily="2" charset="-122"/>
              </a:rPr>
              <a:t>建立了信息系统，但未嵌入关键控制要素。</a:t>
            </a:r>
          </a:p>
        </p:txBody>
      </p:sp>
      <p:sp>
        <p:nvSpPr>
          <p:cNvPr id="20" name="文本占位符 30"/>
          <p:cNvSpPr txBox="1"/>
          <p:nvPr/>
        </p:nvSpPr>
        <p:spPr>
          <a:xfrm>
            <a:off x="1102995" y="3987800"/>
            <a:ext cx="4500880" cy="236156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省某医院、某医科大学                                             </a:t>
            </a:r>
          </a:p>
          <a:p>
            <a:pPr marL="0" indent="0" algn="ctr">
              <a:lnSpc>
                <a:spcPts val="2000"/>
              </a:lnSpc>
              <a:buNone/>
            </a:pPr>
            <a:r>
              <a:rPr lang="zh-CN" altLang="en-US" sz="1400" dirty="0">
                <a:solidFill>
                  <a:schemeClr val="tx1"/>
                </a:solidFill>
                <a:sym typeface="+mn-ea"/>
              </a:rPr>
              <a:t>根据业务需要建立了多个信息系统，</a:t>
            </a:r>
            <a:r>
              <a:rPr lang="zh-CN" altLang="en-US" sz="1400" dirty="0">
                <a:solidFill>
                  <a:schemeClr val="tx1"/>
                </a:solidFill>
              </a:rPr>
              <a:t>由于缺乏信息化统一建设规划以及数据规范标准支撑，系统间割裂明显，无法为决策提供数据支撑；如财务预算系统与核算系统未联通，预算执行进度无法统计；预算系统与国资系统、后勤系统与采购系统缺乏数据规范，预算管控无法落地；管理层不能直接看到三重一大事项具体落实情况及工作推进进度及问题卡在哪个地方。</a:t>
            </a:r>
          </a:p>
        </p:txBody>
      </p:sp>
      <p:sp>
        <p:nvSpPr>
          <p:cNvPr id="21" name="文本占位符 30"/>
          <p:cNvSpPr txBox="1"/>
          <p:nvPr/>
        </p:nvSpPr>
        <p:spPr>
          <a:xfrm>
            <a:off x="6833235" y="4005580"/>
            <a:ext cx="4023360" cy="221043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某医院                                           </a:t>
            </a:r>
          </a:p>
          <a:p>
            <a:pPr marL="0" indent="0" algn="ctr">
              <a:lnSpc>
                <a:spcPts val="2000"/>
              </a:lnSpc>
              <a:buNone/>
            </a:pPr>
            <a:r>
              <a:rPr lang="zh-CN" altLang="en-US" sz="1400" dirty="0">
                <a:solidFill>
                  <a:schemeClr val="tx1"/>
                </a:solidFill>
              </a:rPr>
              <a:t>建立了内控信息系统，但仅仅是记录审批痕迹，未嵌入审核要素。例如对于合同审批，虽当中设置了</a:t>
            </a:r>
            <a:r>
              <a:rPr lang="en-US" altLang="zh-CN" sz="1400" dirty="0">
                <a:solidFill>
                  <a:schemeClr val="tx1"/>
                </a:solidFill>
              </a:rPr>
              <a:t>8</a:t>
            </a:r>
            <a:r>
              <a:rPr lang="zh-CN" altLang="en-US" sz="1400" dirty="0">
                <a:solidFill>
                  <a:schemeClr val="tx1"/>
                </a:solidFill>
                <a:ea typeface="宋体" panose="02010600030101010101" pitchFamily="2" charset="-122"/>
              </a:rPr>
              <a:t>个审批环节，但采购部门、财务部门、审计部门在一次午餐聊天时才知道，他们审核的都是</a:t>
            </a:r>
            <a:r>
              <a:rPr lang="en-US" altLang="zh-CN" sz="1400" dirty="0">
                <a:solidFill>
                  <a:schemeClr val="tx1"/>
                </a:solidFill>
                <a:ea typeface="宋体" panose="02010600030101010101" pitchFamily="2" charset="-122"/>
              </a:rPr>
              <a:t>“</a:t>
            </a:r>
            <a:r>
              <a:rPr lang="zh-CN" altLang="en-US" sz="1400" dirty="0">
                <a:solidFill>
                  <a:schemeClr val="tx1"/>
                </a:solidFill>
                <a:ea typeface="宋体" panose="02010600030101010101" pitchFamily="2" charset="-122"/>
              </a:rPr>
              <a:t>有没有超预算</a:t>
            </a:r>
            <a:r>
              <a:rPr lang="en-US" altLang="zh-CN" sz="1400" dirty="0">
                <a:solidFill>
                  <a:schemeClr val="tx1"/>
                </a:solidFill>
                <a:ea typeface="宋体" panose="02010600030101010101" pitchFamily="2" charset="-122"/>
              </a:rPr>
              <a:t>”</a:t>
            </a:r>
            <a:r>
              <a:rPr lang="zh-CN" altLang="en-US" sz="1400" dirty="0">
                <a:solidFill>
                  <a:schemeClr val="tx1"/>
                </a:solidFill>
                <a:ea typeface="宋体" panose="02010600030101010101" pitchFamily="2" charset="-122"/>
              </a:rPr>
              <a:t>。在这个问题中，可能会有关键条款未得到审核，也造成职责分工不清，出了问题找不到责任人。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19" grpId="0"/>
      <p:bldP spid="19" grpId="1"/>
      <p:bldP spid="20" grpId="0" animBg="1"/>
      <p:bldP spid="20" grpId="1" animBg="1"/>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p:cNvSpPr txBox="1"/>
          <p:nvPr>
            <p:custDataLst>
              <p:tags r:id="rId2"/>
            </p:custDataLst>
          </p:nvPr>
        </p:nvSpPr>
        <p:spPr>
          <a:xfrm>
            <a:off x="1094105" y="3967480"/>
            <a:ext cx="1751330" cy="386080"/>
          </a:xfrm>
          <a:prstGeom prst="rect">
            <a:avLst/>
          </a:prstGeom>
          <a:noFill/>
        </p:spPr>
        <p:txBody>
          <a:bodyPr wrap="square" bIns="0" rtlCol="0" anchor="ctr" anchorCtr="0">
            <a:normAutofit lnSpcReduction="10000"/>
          </a:bodyPr>
          <a:lstStyle/>
          <a:p>
            <a:pPr algn="ctr"/>
            <a:r>
              <a:rPr lang="zh-CN" altLang="en-US" sz="2000" spc="300">
                <a:solidFill>
                  <a:srgbClr val="000000">
                    <a:lumMod val="75000"/>
                    <a:lumOff val="25000"/>
                  </a:srgbClr>
                </a:solidFill>
                <a:latin typeface="思源黑体 CN Bold" panose="020B0800000000000000" charset="-122"/>
                <a:ea typeface="思源黑体 CN Bold" panose="020B0800000000000000" charset="-122"/>
              </a:rPr>
              <a:t>变化</a:t>
            </a:r>
          </a:p>
        </p:txBody>
      </p:sp>
      <p:sp>
        <p:nvSpPr>
          <p:cNvPr id="58" name="文本框 57"/>
          <p:cNvSpPr txBox="1"/>
          <p:nvPr>
            <p:custDataLst>
              <p:tags r:id="rId3"/>
            </p:custDataLst>
          </p:nvPr>
        </p:nvSpPr>
        <p:spPr>
          <a:xfrm>
            <a:off x="1069975" y="4354830"/>
            <a:ext cx="1799590" cy="871855"/>
          </a:xfrm>
          <a:prstGeom prst="rect">
            <a:avLst/>
          </a:prstGeom>
          <a:noFill/>
          <a:ln w="9525">
            <a:noFill/>
          </a:ln>
        </p:spPr>
        <p:txBody>
          <a:bodyPr wrap="square">
            <a:normAutofit/>
          </a:bodyPr>
          <a:lstStyle/>
          <a:p>
            <a:pPr indent="0" algn="ctr" fontAlgn="auto">
              <a:lnSpc>
                <a:spcPct val="130000"/>
              </a:lnSpc>
              <a:spcAft>
                <a:spcPts val="1000"/>
              </a:spcAft>
              <a:buNone/>
            </a:pPr>
            <a:r>
              <a:rPr lang="zh-CN" altLang="en-US" sz="1200" b="0" spc="150">
                <a:solidFill>
                  <a:srgbClr val="000000">
                    <a:lumMod val="65000"/>
                    <a:lumOff val="35000"/>
                  </a:srgbClr>
                </a:solidFill>
                <a:uFillTx/>
                <a:latin typeface="Arial" panose="020B0604020202020204" pitchFamily="34" charset="0"/>
                <a:ea typeface="思源黑体 CN Regular" panose="020B0500000000000000" charset="-122"/>
              </a:rPr>
              <a:t>当前外部环境对内控要求有哪些变化</a:t>
            </a:r>
          </a:p>
        </p:txBody>
      </p:sp>
      <p:sp>
        <p:nvSpPr>
          <p:cNvPr id="48" name="文本框 47"/>
          <p:cNvSpPr txBox="1"/>
          <p:nvPr>
            <p:custDataLst>
              <p:tags r:id="rId4"/>
            </p:custDataLst>
          </p:nvPr>
        </p:nvSpPr>
        <p:spPr>
          <a:xfrm>
            <a:off x="1648460" y="3582670"/>
            <a:ext cx="611505" cy="383540"/>
          </a:xfrm>
          <a:prstGeom prst="rect">
            <a:avLst/>
          </a:prstGeom>
          <a:noFill/>
        </p:spPr>
        <p:txBody>
          <a:bodyPr wrap="square" bIns="0" rtlCol="0" anchor="ctr" anchorCtr="0">
            <a:normAutofit lnSpcReduction="10000"/>
          </a:bodyPr>
          <a:lstStyle/>
          <a:p>
            <a:pPr algn="ctr"/>
            <a:r>
              <a:rPr lang="en-US" altLang="zh-CN" sz="2000" spc="300">
                <a:solidFill>
                  <a:srgbClr val="376FFF"/>
                </a:solidFill>
                <a:latin typeface="思源黑体 CN Bold" panose="020B0800000000000000" charset="-122"/>
                <a:ea typeface="思源黑体 CN Bold" panose="020B0800000000000000" charset="-122"/>
              </a:rPr>
              <a:t>01</a:t>
            </a:r>
          </a:p>
        </p:txBody>
      </p:sp>
      <p:sp>
        <p:nvSpPr>
          <p:cNvPr id="3" name="Freeform 9"/>
          <p:cNvSpPr/>
          <p:nvPr>
            <p:custDataLst>
              <p:tags r:id="rId5"/>
            </p:custDataLst>
          </p:nvPr>
        </p:nvSpPr>
        <p:spPr bwMode="auto">
          <a:xfrm>
            <a:off x="927100" y="819785"/>
            <a:ext cx="2085340" cy="2085340"/>
          </a:xfrm>
          <a:custGeom>
            <a:avLst/>
            <a:gdLst>
              <a:gd name="T0" fmla="*/ 423 w 674"/>
              <a:gd name="T1" fmla="*/ 48 h 674"/>
              <a:gd name="T2" fmla="*/ 626 w 674"/>
              <a:gd name="T3" fmla="*/ 250 h 674"/>
              <a:gd name="T4" fmla="*/ 626 w 674"/>
              <a:gd name="T5" fmla="*/ 424 h 674"/>
              <a:gd name="T6" fmla="*/ 423 w 674"/>
              <a:gd name="T7" fmla="*/ 626 h 674"/>
              <a:gd name="T8" fmla="*/ 250 w 674"/>
              <a:gd name="T9" fmla="*/ 626 h 674"/>
              <a:gd name="T10" fmla="*/ 48 w 674"/>
              <a:gd name="T11" fmla="*/ 424 h 674"/>
              <a:gd name="T12" fmla="*/ 48 w 674"/>
              <a:gd name="T13" fmla="*/ 250 h 674"/>
              <a:gd name="T14" fmla="*/ 250 w 674"/>
              <a:gd name="T15" fmla="*/ 48 h 674"/>
              <a:gd name="T16" fmla="*/ 423 w 674"/>
              <a:gd name="T17" fmla="*/ 48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4" h="674">
                <a:moveTo>
                  <a:pt x="423" y="48"/>
                </a:moveTo>
                <a:cubicBezTo>
                  <a:pt x="626" y="250"/>
                  <a:pt x="626" y="250"/>
                  <a:pt x="626" y="250"/>
                </a:cubicBezTo>
                <a:cubicBezTo>
                  <a:pt x="674" y="298"/>
                  <a:pt x="674" y="376"/>
                  <a:pt x="626" y="424"/>
                </a:cubicBezTo>
                <a:cubicBezTo>
                  <a:pt x="423" y="626"/>
                  <a:pt x="423" y="626"/>
                  <a:pt x="423" y="626"/>
                </a:cubicBezTo>
                <a:cubicBezTo>
                  <a:pt x="375" y="674"/>
                  <a:pt x="298" y="674"/>
                  <a:pt x="250" y="626"/>
                </a:cubicBezTo>
                <a:cubicBezTo>
                  <a:pt x="48" y="424"/>
                  <a:pt x="48" y="424"/>
                  <a:pt x="48" y="424"/>
                </a:cubicBezTo>
                <a:cubicBezTo>
                  <a:pt x="0" y="376"/>
                  <a:pt x="0" y="298"/>
                  <a:pt x="48" y="250"/>
                </a:cubicBezTo>
                <a:cubicBezTo>
                  <a:pt x="250" y="48"/>
                  <a:pt x="250" y="48"/>
                  <a:pt x="250" y="48"/>
                </a:cubicBezTo>
                <a:cubicBezTo>
                  <a:pt x="298" y="0"/>
                  <a:pt x="375" y="0"/>
                  <a:pt x="423" y="48"/>
                </a:cubicBezTo>
                <a:close/>
              </a:path>
            </a:pathLst>
          </a:custGeom>
          <a:gradFill flip="none" rotWithShape="1">
            <a:gsLst>
              <a:gs pos="75000">
                <a:srgbClr val="376FFF">
                  <a:lumMod val="60000"/>
                  <a:lumOff val="40000"/>
                </a:srgbClr>
              </a:gs>
              <a:gs pos="0">
                <a:srgbClr val="376FFF"/>
              </a:gs>
              <a:gs pos="100000">
                <a:srgbClr val="376FFF">
                  <a:lumMod val="20000"/>
                  <a:lumOff val="80000"/>
                </a:srgbClr>
              </a:gs>
            </a:gsLst>
            <a:lin ang="14400000" scaled="1"/>
            <a:tileRect/>
          </a:gradFill>
          <a:ln>
            <a:noFill/>
          </a:ln>
          <a:effectLst>
            <a:outerShdw blurRad="203200" dist="317500" dir="5400000" algn="t" rotWithShape="0">
              <a:srgbClr val="376FFF">
                <a:alpha val="30000"/>
              </a:srgbClr>
            </a:outerShdw>
          </a:effectLst>
        </p:spPr>
        <p:txBody>
          <a:bodyPr vert="horz" wrap="square" lIns="91440" tIns="45720" rIns="91440" bIns="45720" numCol="1" anchor="ctr" anchorCtr="0" compatLnSpc="1"/>
          <a:lstStyle/>
          <a:p>
            <a:pPr algn="ctr"/>
            <a:endParaRPr lang="zh-CN" altLang="en-US" sz="5400" b="1" dirty="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5" name="椭圆 14"/>
          <p:cNvSpPr/>
          <p:nvPr>
            <p:custDataLst>
              <p:tags r:id="rId6"/>
            </p:custDataLst>
          </p:nvPr>
        </p:nvSpPr>
        <p:spPr>
          <a:xfrm rot="5400000">
            <a:off x="1833245" y="2423795"/>
            <a:ext cx="816610" cy="816610"/>
          </a:xfrm>
          <a:prstGeom prst="ellipse">
            <a:avLst/>
          </a:prstGeom>
          <a:solidFill>
            <a:srgbClr val="FAFAFA">
              <a:alpha val="70000"/>
            </a:srgbClr>
          </a:solidFill>
          <a:ln w="19050">
            <a:solidFill>
              <a:srgbClr val="FFFFFF"/>
            </a:solidFill>
          </a:ln>
          <a:effectLst>
            <a:outerShdw blurRad="787400" sx="98000" sy="98000" algn="ctr" rotWithShape="0">
              <a:srgbClr val="000000">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p>
            <a:pPr algn="ctr"/>
            <a:endParaRPr lang="zh-CN" altLang="en-US" dirty="0"/>
          </a:p>
        </p:txBody>
      </p:sp>
      <p:sp>
        <p:nvSpPr>
          <p:cNvPr id="16" name="任意多边形: 形状 50"/>
          <p:cNvSpPr/>
          <p:nvPr>
            <p:custDataLst>
              <p:tags r:id="rId7"/>
            </p:custDataLst>
          </p:nvPr>
        </p:nvSpPr>
        <p:spPr bwMode="auto">
          <a:xfrm rot="5738553">
            <a:off x="1867535" y="2249170"/>
            <a:ext cx="615950" cy="850900"/>
          </a:xfrm>
          <a:custGeom>
            <a:avLst/>
            <a:gdLst>
              <a:gd name="connsiteX0" fmla="*/ 106913 w 404361"/>
              <a:gd name="connsiteY0" fmla="*/ 0 h 631051"/>
              <a:gd name="connsiteX1" fmla="*/ 113439 w 404361"/>
              <a:gd name="connsiteY1" fmla="*/ 6498 h 631051"/>
              <a:gd name="connsiteX2" fmla="*/ 281954 w 404361"/>
              <a:gd name="connsiteY2" fmla="*/ 174288 h 631051"/>
              <a:gd name="connsiteX3" fmla="*/ 373759 w 404361"/>
              <a:gd name="connsiteY3" fmla="*/ 627857 h 631051"/>
              <a:gd name="connsiteX4" fmla="*/ 372148 w 404361"/>
              <a:gd name="connsiteY4" fmla="*/ 630923 h 631051"/>
              <a:gd name="connsiteX5" fmla="*/ 370879 w 404361"/>
              <a:gd name="connsiteY5" fmla="*/ 631051 h 631051"/>
              <a:gd name="connsiteX6" fmla="*/ 0 w 404361"/>
              <a:gd name="connsiteY6" fmla="*/ 260172 h 631051"/>
              <a:gd name="connsiteX7" fmla="*/ 63340 w 404361"/>
              <a:gd name="connsiteY7" fmla="*/ 52810 h 63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361" h="631051">
                <a:moveTo>
                  <a:pt x="106913" y="0"/>
                </a:moveTo>
                <a:lnTo>
                  <a:pt x="113439" y="6498"/>
                </a:lnTo>
                <a:cubicBezTo>
                  <a:pt x="281954" y="174288"/>
                  <a:pt x="281954" y="174288"/>
                  <a:pt x="281954" y="174288"/>
                </a:cubicBezTo>
                <a:cubicBezTo>
                  <a:pt x="404361" y="296771"/>
                  <a:pt x="434963" y="476667"/>
                  <a:pt x="373759" y="627857"/>
                </a:cubicBezTo>
                <a:lnTo>
                  <a:pt x="372148" y="630923"/>
                </a:lnTo>
                <a:lnTo>
                  <a:pt x="370879" y="631051"/>
                </a:lnTo>
                <a:cubicBezTo>
                  <a:pt x="166048" y="631051"/>
                  <a:pt x="0" y="465003"/>
                  <a:pt x="0" y="260172"/>
                </a:cubicBezTo>
                <a:cubicBezTo>
                  <a:pt x="0" y="183361"/>
                  <a:pt x="23351" y="112003"/>
                  <a:pt x="63340" y="52810"/>
                </a:cubicBezTo>
                <a:close/>
              </a:path>
            </a:pathLst>
          </a:custGeom>
          <a:gradFill flip="none" rotWithShape="1">
            <a:gsLst>
              <a:gs pos="0">
                <a:srgbClr val="376FFF"/>
              </a:gs>
              <a:gs pos="100000">
                <a:srgbClr val="376FFF">
                  <a:lumMod val="40000"/>
                  <a:lumOff val="60000"/>
                </a:srgbClr>
              </a:gs>
            </a:gsLst>
            <a:lin ang="13500000" scaled="1"/>
            <a:tileRect/>
          </a:gradFill>
          <a:ln>
            <a:noFill/>
          </a:ln>
          <a:effectLst>
            <a:outerShdw blurRad="330200" dist="241300" dir="10800000" sx="95000" sy="95000" algn="r" rotWithShape="0">
              <a:srgbClr val="376FFF">
                <a:lumMod val="50000"/>
                <a:alpha val="32000"/>
              </a:srgbClr>
            </a:outerShdw>
            <a:softEdge rad="76200"/>
          </a:effectLst>
        </p:spPr>
        <p:txBody>
          <a:bodyPr vert="horz" wrap="square" lIns="91440" tIns="45720" rIns="91440" bIns="45720" numCol="1" anchor="ctr" anchorCtr="0" compatLnSpc="1"/>
          <a:lstStyle/>
          <a:p>
            <a:pPr algn="ctr"/>
            <a:endParaRPr lang="zh-CN" altLang="en-US" sz="3200" b="1" dirty="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pic>
        <p:nvPicPr>
          <p:cNvPr id="65" name="图片 64" descr="343435383037343b343532333835363bd5cbb1be"/>
          <p:cNvPicPr>
            <a:picLocks noChangeAspect="1"/>
          </p:cNvPicPr>
          <p:nvPr>
            <p:custDataLst>
              <p:tags r:id="rId8"/>
            </p:custDataLst>
          </p:nvPr>
        </p:nvPicPr>
        <p:blipFill>
          <a:blip r:embed="rId31">
            <a:extLst>
              <a:ext uri="{96DAC541-7B7A-43D3-8B79-37D633B846F1}">
                <asvg:svgBlip xmlns:asvg="http://schemas.microsoft.com/office/drawing/2016/SVG/main" r:embed="rId32"/>
              </a:ext>
            </a:extLst>
          </a:blip>
          <a:stretch>
            <a:fillRect/>
          </a:stretch>
        </p:blipFill>
        <p:spPr>
          <a:xfrm>
            <a:off x="1710055" y="1602105"/>
            <a:ext cx="520065" cy="520065"/>
          </a:xfrm>
          <a:prstGeom prst="rect">
            <a:avLst/>
          </a:prstGeom>
        </p:spPr>
      </p:pic>
      <p:sp>
        <p:nvSpPr>
          <p:cNvPr id="8" name="文本框 7"/>
          <p:cNvSpPr txBox="1"/>
          <p:nvPr>
            <p:custDataLst>
              <p:tags r:id="rId9"/>
            </p:custDataLst>
          </p:nvPr>
        </p:nvSpPr>
        <p:spPr>
          <a:xfrm>
            <a:off x="3844925" y="4780280"/>
            <a:ext cx="1751330" cy="386080"/>
          </a:xfrm>
          <a:prstGeom prst="rect">
            <a:avLst/>
          </a:prstGeom>
          <a:noFill/>
        </p:spPr>
        <p:txBody>
          <a:bodyPr wrap="square" bIns="0" rtlCol="0" anchor="ctr" anchorCtr="0">
            <a:normAutofit lnSpcReduction="10000"/>
          </a:bodyPr>
          <a:lstStyle/>
          <a:p>
            <a:pPr algn="ctr"/>
            <a:r>
              <a:rPr lang="zh-CN" altLang="en-US" sz="2000" spc="300">
                <a:solidFill>
                  <a:srgbClr val="000000">
                    <a:lumMod val="75000"/>
                    <a:lumOff val="25000"/>
                  </a:srgbClr>
                </a:solidFill>
                <a:latin typeface="思源黑体 CN Bold" panose="020B0800000000000000" charset="-122"/>
                <a:ea typeface="思源黑体 CN Bold" panose="020B0800000000000000" charset="-122"/>
              </a:rPr>
              <a:t>问题</a:t>
            </a:r>
          </a:p>
        </p:txBody>
      </p:sp>
      <p:sp>
        <p:nvSpPr>
          <p:cNvPr id="9" name="文本框 8"/>
          <p:cNvSpPr txBox="1"/>
          <p:nvPr>
            <p:custDataLst>
              <p:tags r:id="rId10"/>
            </p:custDataLst>
          </p:nvPr>
        </p:nvSpPr>
        <p:spPr>
          <a:xfrm>
            <a:off x="3820795" y="5167630"/>
            <a:ext cx="2129155" cy="403860"/>
          </a:xfrm>
          <a:prstGeom prst="rect">
            <a:avLst/>
          </a:prstGeom>
          <a:noFill/>
          <a:ln w="9525">
            <a:noFill/>
          </a:ln>
        </p:spPr>
        <p:txBody>
          <a:bodyPr wrap="square">
            <a:normAutofit/>
          </a:bodyPr>
          <a:lstStyle/>
          <a:p>
            <a:pPr indent="0" algn="ctr" fontAlgn="auto">
              <a:lnSpc>
                <a:spcPct val="130000"/>
              </a:lnSpc>
              <a:spcAft>
                <a:spcPts val="1000"/>
              </a:spcAft>
              <a:buNone/>
            </a:pPr>
            <a:r>
              <a:rPr lang="zh-CN" altLang="en-US" sz="1200" b="0" spc="150">
                <a:solidFill>
                  <a:srgbClr val="000000">
                    <a:lumMod val="65000"/>
                    <a:lumOff val="35000"/>
                  </a:srgbClr>
                </a:solidFill>
                <a:uFillTx/>
                <a:latin typeface="Arial" panose="020B0604020202020204" pitchFamily="34" charset="0"/>
                <a:ea typeface="思源黑体 CN Regular" panose="020B0500000000000000" charset="-122"/>
              </a:rPr>
              <a:t>行政事业单位常见问题</a:t>
            </a:r>
          </a:p>
        </p:txBody>
      </p:sp>
      <p:sp>
        <p:nvSpPr>
          <p:cNvPr id="10" name="文本框 9"/>
          <p:cNvSpPr txBox="1"/>
          <p:nvPr>
            <p:custDataLst>
              <p:tags r:id="rId11"/>
            </p:custDataLst>
          </p:nvPr>
        </p:nvSpPr>
        <p:spPr>
          <a:xfrm>
            <a:off x="4399280" y="4395470"/>
            <a:ext cx="611505" cy="383540"/>
          </a:xfrm>
          <a:prstGeom prst="rect">
            <a:avLst/>
          </a:prstGeom>
          <a:noFill/>
        </p:spPr>
        <p:txBody>
          <a:bodyPr wrap="square" bIns="0" rtlCol="0" anchor="ctr" anchorCtr="0">
            <a:normAutofit lnSpcReduction="10000"/>
          </a:bodyPr>
          <a:lstStyle/>
          <a:p>
            <a:pPr algn="ctr"/>
            <a:r>
              <a:rPr lang="en-US" altLang="zh-CN" sz="2000" spc="300">
                <a:solidFill>
                  <a:srgbClr val="17D594"/>
                </a:solidFill>
                <a:latin typeface="思源黑体 CN Bold" panose="020B0800000000000000" charset="-122"/>
                <a:ea typeface="思源黑体 CN Bold" panose="020B0800000000000000" charset="-122"/>
              </a:rPr>
              <a:t>02</a:t>
            </a:r>
          </a:p>
        </p:txBody>
      </p:sp>
      <p:sp>
        <p:nvSpPr>
          <p:cNvPr id="11" name="Freeform 9"/>
          <p:cNvSpPr/>
          <p:nvPr>
            <p:custDataLst>
              <p:tags r:id="rId12"/>
            </p:custDataLst>
          </p:nvPr>
        </p:nvSpPr>
        <p:spPr bwMode="auto">
          <a:xfrm>
            <a:off x="3677920" y="1632585"/>
            <a:ext cx="2085340" cy="2085340"/>
          </a:xfrm>
          <a:custGeom>
            <a:avLst/>
            <a:gdLst>
              <a:gd name="T0" fmla="*/ 423 w 674"/>
              <a:gd name="T1" fmla="*/ 48 h 674"/>
              <a:gd name="T2" fmla="*/ 626 w 674"/>
              <a:gd name="T3" fmla="*/ 250 h 674"/>
              <a:gd name="T4" fmla="*/ 626 w 674"/>
              <a:gd name="T5" fmla="*/ 424 h 674"/>
              <a:gd name="T6" fmla="*/ 423 w 674"/>
              <a:gd name="T7" fmla="*/ 626 h 674"/>
              <a:gd name="T8" fmla="*/ 250 w 674"/>
              <a:gd name="T9" fmla="*/ 626 h 674"/>
              <a:gd name="T10" fmla="*/ 48 w 674"/>
              <a:gd name="T11" fmla="*/ 424 h 674"/>
              <a:gd name="T12" fmla="*/ 48 w 674"/>
              <a:gd name="T13" fmla="*/ 250 h 674"/>
              <a:gd name="T14" fmla="*/ 250 w 674"/>
              <a:gd name="T15" fmla="*/ 48 h 674"/>
              <a:gd name="T16" fmla="*/ 423 w 674"/>
              <a:gd name="T17" fmla="*/ 48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4" h="674">
                <a:moveTo>
                  <a:pt x="423" y="48"/>
                </a:moveTo>
                <a:cubicBezTo>
                  <a:pt x="626" y="250"/>
                  <a:pt x="626" y="250"/>
                  <a:pt x="626" y="250"/>
                </a:cubicBezTo>
                <a:cubicBezTo>
                  <a:pt x="674" y="298"/>
                  <a:pt x="674" y="376"/>
                  <a:pt x="626" y="424"/>
                </a:cubicBezTo>
                <a:cubicBezTo>
                  <a:pt x="423" y="626"/>
                  <a:pt x="423" y="626"/>
                  <a:pt x="423" y="626"/>
                </a:cubicBezTo>
                <a:cubicBezTo>
                  <a:pt x="375" y="674"/>
                  <a:pt x="298" y="674"/>
                  <a:pt x="250" y="626"/>
                </a:cubicBezTo>
                <a:cubicBezTo>
                  <a:pt x="48" y="424"/>
                  <a:pt x="48" y="424"/>
                  <a:pt x="48" y="424"/>
                </a:cubicBezTo>
                <a:cubicBezTo>
                  <a:pt x="0" y="376"/>
                  <a:pt x="0" y="298"/>
                  <a:pt x="48" y="250"/>
                </a:cubicBezTo>
                <a:cubicBezTo>
                  <a:pt x="250" y="48"/>
                  <a:pt x="250" y="48"/>
                  <a:pt x="250" y="48"/>
                </a:cubicBezTo>
                <a:cubicBezTo>
                  <a:pt x="298" y="0"/>
                  <a:pt x="375" y="0"/>
                  <a:pt x="423" y="48"/>
                </a:cubicBezTo>
                <a:close/>
              </a:path>
            </a:pathLst>
          </a:custGeom>
          <a:gradFill flip="none" rotWithShape="1">
            <a:gsLst>
              <a:gs pos="75000">
                <a:srgbClr val="17D594">
                  <a:lumMod val="60000"/>
                  <a:lumOff val="40000"/>
                </a:srgbClr>
              </a:gs>
              <a:gs pos="0">
                <a:srgbClr val="17D594"/>
              </a:gs>
              <a:gs pos="100000">
                <a:srgbClr val="17D594">
                  <a:lumMod val="20000"/>
                  <a:lumOff val="80000"/>
                </a:srgbClr>
              </a:gs>
            </a:gsLst>
            <a:lin ang="14400000" scaled="1"/>
            <a:tileRect/>
          </a:gradFill>
          <a:ln>
            <a:noFill/>
          </a:ln>
          <a:effectLst>
            <a:outerShdw blurRad="203200" dist="317500" dir="5400000" algn="t" rotWithShape="0">
              <a:srgbClr val="17D594">
                <a:alpha val="30000"/>
              </a:srgbClr>
            </a:outerShdw>
          </a:effectLst>
        </p:spPr>
        <p:txBody>
          <a:bodyPr vert="horz" wrap="square" lIns="91440" tIns="45720" rIns="91440" bIns="45720" numCol="1" anchor="ctr" anchorCtr="0" compatLnSpc="1"/>
          <a:lstStyle/>
          <a:p>
            <a:pPr algn="ctr"/>
            <a:endParaRPr lang="zh-CN" altLang="en-US" sz="5400" b="1" dirty="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2" name="椭圆 11"/>
          <p:cNvSpPr/>
          <p:nvPr>
            <p:custDataLst>
              <p:tags r:id="rId13"/>
            </p:custDataLst>
          </p:nvPr>
        </p:nvSpPr>
        <p:spPr>
          <a:xfrm rot="5400000">
            <a:off x="4584065" y="3236595"/>
            <a:ext cx="816610" cy="816610"/>
          </a:xfrm>
          <a:prstGeom prst="ellipse">
            <a:avLst/>
          </a:prstGeom>
          <a:solidFill>
            <a:srgbClr val="FAFAFA">
              <a:alpha val="70000"/>
            </a:srgbClr>
          </a:solidFill>
          <a:ln w="19050">
            <a:solidFill>
              <a:srgbClr val="FFFFFF"/>
            </a:solidFill>
          </a:ln>
          <a:effectLst>
            <a:outerShdw blurRad="787400" sx="98000" sy="98000" algn="ctr" rotWithShape="0">
              <a:srgbClr val="000000">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p>
            <a:pPr algn="ctr"/>
            <a:endParaRPr lang="zh-CN" altLang="en-US" dirty="0"/>
          </a:p>
        </p:txBody>
      </p:sp>
      <p:sp>
        <p:nvSpPr>
          <p:cNvPr id="14" name="任意多边形: 形状 50"/>
          <p:cNvSpPr/>
          <p:nvPr>
            <p:custDataLst>
              <p:tags r:id="rId14"/>
            </p:custDataLst>
          </p:nvPr>
        </p:nvSpPr>
        <p:spPr bwMode="auto">
          <a:xfrm rot="5738553">
            <a:off x="4618355" y="3061970"/>
            <a:ext cx="615950" cy="850900"/>
          </a:xfrm>
          <a:custGeom>
            <a:avLst/>
            <a:gdLst>
              <a:gd name="connsiteX0" fmla="*/ 106913 w 404361"/>
              <a:gd name="connsiteY0" fmla="*/ 0 h 631051"/>
              <a:gd name="connsiteX1" fmla="*/ 113439 w 404361"/>
              <a:gd name="connsiteY1" fmla="*/ 6498 h 631051"/>
              <a:gd name="connsiteX2" fmla="*/ 281954 w 404361"/>
              <a:gd name="connsiteY2" fmla="*/ 174288 h 631051"/>
              <a:gd name="connsiteX3" fmla="*/ 373759 w 404361"/>
              <a:gd name="connsiteY3" fmla="*/ 627857 h 631051"/>
              <a:gd name="connsiteX4" fmla="*/ 372148 w 404361"/>
              <a:gd name="connsiteY4" fmla="*/ 630923 h 631051"/>
              <a:gd name="connsiteX5" fmla="*/ 370879 w 404361"/>
              <a:gd name="connsiteY5" fmla="*/ 631051 h 631051"/>
              <a:gd name="connsiteX6" fmla="*/ 0 w 404361"/>
              <a:gd name="connsiteY6" fmla="*/ 260172 h 631051"/>
              <a:gd name="connsiteX7" fmla="*/ 63340 w 404361"/>
              <a:gd name="connsiteY7" fmla="*/ 52810 h 63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361" h="631051">
                <a:moveTo>
                  <a:pt x="106913" y="0"/>
                </a:moveTo>
                <a:lnTo>
                  <a:pt x="113439" y="6498"/>
                </a:lnTo>
                <a:cubicBezTo>
                  <a:pt x="281954" y="174288"/>
                  <a:pt x="281954" y="174288"/>
                  <a:pt x="281954" y="174288"/>
                </a:cubicBezTo>
                <a:cubicBezTo>
                  <a:pt x="404361" y="296771"/>
                  <a:pt x="434963" y="476667"/>
                  <a:pt x="373759" y="627857"/>
                </a:cubicBezTo>
                <a:lnTo>
                  <a:pt x="372148" y="630923"/>
                </a:lnTo>
                <a:lnTo>
                  <a:pt x="370879" y="631051"/>
                </a:lnTo>
                <a:cubicBezTo>
                  <a:pt x="166048" y="631051"/>
                  <a:pt x="0" y="465003"/>
                  <a:pt x="0" y="260172"/>
                </a:cubicBezTo>
                <a:cubicBezTo>
                  <a:pt x="0" y="183361"/>
                  <a:pt x="23351" y="112003"/>
                  <a:pt x="63340" y="52810"/>
                </a:cubicBezTo>
                <a:close/>
              </a:path>
            </a:pathLst>
          </a:custGeom>
          <a:gradFill flip="none" rotWithShape="1">
            <a:gsLst>
              <a:gs pos="0">
                <a:srgbClr val="17D594"/>
              </a:gs>
              <a:gs pos="100000">
                <a:srgbClr val="17D594">
                  <a:lumMod val="40000"/>
                  <a:lumOff val="60000"/>
                </a:srgbClr>
              </a:gs>
            </a:gsLst>
            <a:lin ang="13500000" scaled="1"/>
            <a:tileRect/>
          </a:gradFill>
          <a:ln>
            <a:noFill/>
          </a:ln>
          <a:effectLst>
            <a:outerShdw blurRad="330200" dist="241300" dir="10800000" sx="95000" sy="95000" algn="r" rotWithShape="0">
              <a:srgbClr val="17D594">
                <a:lumMod val="50000"/>
                <a:alpha val="32000"/>
              </a:srgbClr>
            </a:outerShdw>
            <a:softEdge rad="76200"/>
          </a:effectLst>
        </p:spPr>
        <p:txBody>
          <a:bodyPr vert="horz" wrap="square" lIns="91440" tIns="45720" rIns="91440" bIns="45720" numCol="1" anchor="ctr" anchorCtr="0" compatLnSpc="1"/>
          <a:lstStyle/>
          <a:p>
            <a:pPr algn="ctr"/>
            <a:endParaRPr lang="zh-CN" altLang="en-US" sz="3200" b="1" dirty="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pic>
        <p:nvPicPr>
          <p:cNvPr id="20" name="图片 19" descr="343435383038363b343532323338363bb9d8bcfcb5e3"/>
          <p:cNvPicPr>
            <a:picLocks noChangeAspect="1"/>
          </p:cNvPicPr>
          <p:nvPr>
            <p:custDataLst>
              <p:tags r:id="rId15"/>
            </p:custDataLst>
          </p:nvPr>
        </p:nvPicPr>
        <p:blipFill>
          <a:blip r:embed="rId33">
            <a:extLst>
              <a:ext uri="{96DAC541-7B7A-43D3-8B79-37D633B846F1}">
                <asvg:svgBlip xmlns:asvg="http://schemas.microsoft.com/office/drawing/2016/SVG/main" r:embed="rId34"/>
              </a:ext>
            </a:extLst>
          </a:blip>
          <a:stretch>
            <a:fillRect/>
          </a:stretch>
        </p:blipFill>
        <p:spPr>
          <a:xfrm>
            <a:off x="4460240" y="2415540"/>
            <a:ext cx="520065" cy="520065"/>
          </a:xfrm>
          <a:prstGeom prst="rect">
            <a:avLst/>
          </a:prstGeom>
        </p:spPr>
      </p:pic>
      <p:sp>
        <p:nvSpPr>
          <p:cNvPr id="36" name="文本框 35"/>
          <p:cNvSpPr txBox="1"/>
          <p:nvPr>
            <p:custDataLst>
              <p:tags r:id="rId16"/>
            </p:custDataLst>
          </p:nvPr>
        </p:nvSpPr>
        <p:spPr>
          <a:xfrm>
            <a:off x="9346565" y="4780280"/>
            <a:ext cx="1751330" cy="386080"/>
          </a:xfrm>
          <a:prstGeom prst="rect">
            <a:avLst/>
          </a:prstGeom>
          <a:noFill/>
        </p:spPr>
        <p:txBody>
          <a:bodyPr wrap="square" bIns="0" rtlCol="0" anchor="ctr" anchorCtr="0">
            <a:normAutofit/>
          </a:bodyPr>
          <a:lstStyle/>
          <a:p>
            <a:pPr algn="ctr"/>
            <a:r>
              <a:rPr lang="zh-CN" altLang="en-US" sz="2000" spc="300">
                <a:solidFill>
                  <a:srgbClr val="000000">
                    <a:lumMod val="75000"/>
                    <a:lumOff val="25000"/>
                  </a:srgbClr>
                </a:solidFill>
                <a:latin typeface="思源黑体 CN Bold" panose="020B0800000000000000" charset="-122"/>
                <a:ea typeface="思源黑体 CN Bold" panose="020B0800000000000000" charset="-122"/>
              </a:rPr>
              <a:t>如何做</a:t>
            </a:r>
          </a:p>
        </p:txBody>
      </p:sp>
      <p:sp>
        <p:nvSpPr>
          <p:cNvPr id="37" name="文本框 36"/>
          <p:cNvSpPr txBox="1"/>
          <p:nvPr>
            <p:custDataLst>
              <p:tags r:id="rId17"/>
            </p:custDataLst>
          </p:nvPr>
        </p:nvSpPr>
        <p:spPr>
          <a:xfrm>
            <a:off x="9180195" y="5167630"/>
            <a:ext cx="1941830" cy="429260"/>
          </a:xfrm>
          <a:prstGeom prst="rect">
            <a:avLst/>
          </a:prstGeom>
          <a:noFill/>
          <a:ln w="9525">
            <a:noFill/>
          </a:ln>
        </p:spPr>
        <p:txBody>
          <a:bodyPr wrap="square">
            <a:normAutofit/>
          </a:bodyPr>
          <a:lstStyle/>
          <a:p>
            <a:pPr indent="0" algn="ctr" fontAlgn="auto">
              <a:lnSpc>
                <a:spcPct val="130000"/>
              </a:lnSpc>
              <a:spcAft>
                <a:spcPts val="1000"/>
              </a:spcAft>
              <a:buNone/>
            </a:pPr>
            <a:r>
              <a:rPr lang="zh-CN" altLang="en-US" sz="1200" b="0" spc="150">
                <a:solidFill>
                  <a:srgbClr val="000000">
                    <a:lumMod val="65000"/>
                    <a:lumOff val="35000"/>
                  </a:srgbClr>
                </a:solidFill>
                <a:uFillTx/>
                <a:latin typeface="Arial" panose="020B0604020202020204" pitchFamily="34" charset="0"/>
                <a:ea typeface="思源黑体 CN Regular" panose="020B0500000000000000" charset="-122"/>
              </a:rPr>
              <a:t>如何做好长效机制建设</a:t>
            </a:r>
          </a:p>
        </p:txBody>
      </p:sp>
      <p:sp>
        <p:nvSpPr>
          <p:cNvPr id="38" name="文本框 37"/>
          <p:cNvSpPr txBox="1"/>
          <p:nvPr>
            <p:custDataLst>
              <p:tags r:id="rId18"/>
            </p:custDataLst>
          </p:nvPr>
        </p:nvSpPr>
        <p:spPr>
          <a:xfrm>
            <a:off x="9900920" y="4395470"/>
            <a:ext cx="611505" cy="383540"/>
          </a:xfrm>
          <a:prstGeom prst="rect">
            <a:avLst/>
          </a:prstGeom>
          <a:noFill/>
        </p:spPr>
        <p:txBody>
          <a:bodyPr wrap="square" bIns="0" rtlCol="0" anchor="ctr" anchorCtr="0">
            <a:normAutofit lnSpcReduction="10000"/>
          </a:bodyPr>
          <a:lstStyle/>
          <a:p>
            <a:pPr algn="ctr"/>
            <a:r>
              <a:rPr lang="en-US" altLang="zh-CN" sz="2000" spc="300">
                <a:solidFill>
                  <a:srgbClr val="376FFF"/>
                </a:solidFill>
                <a:latin typeface="思源黑体 CN Bold" panose="020B0800000000000000" charset="-122"/>
                <a:ea typeface="思源黑体 CN Bold" panose="020B0800000000000000" charset="-122"/>
              </a:rPr>
              <a:t>04</a:t>
            </a:r>
          </a:p>
        </p:txBody>
      </p:sp>
      <p:sp>
        <p:nvSpPr>
          <p:cNvPr id="39" name="Freeform 9"/>
          <p:cNvSpPr/>
          <p:nvPr>
            <p:custDataLst>
              <p:tags r:id="rId19"/>
            </p:custDataLst>
          </p:nvPr>
        </p:nvSpPr>
        <p:spPr bwMode="auto">
          <a:xfrm>
            <a:off x="9179560" y="1632585"/>
            <a:ext cx="2085340" cy="2085340"/>
          </a:xfrm>
          <a:custGeom>
            <a:avLst/>
            <a:gdLst>
              <a:gd name="T0" fmla="*/ 423 w 674"/>
              <a:gd name="T1" fmla="*/ 48 h 674"/>
              <a:gd name="T2" fmla="*/ 626 w 674"/>
              <a:gd name="T3" fmla="*/ 250 h 674"/>
              <a:gd name="T4" fmla="*/ 626 w 674"/>
              <a:gd name="T5" fmla="*/ 424 h 674"/>
              <a:gd name="T6" fmla="*/ 423 w 674"/>
              <a:gd name="T7" fmla="*/ 626 h 674"/>
              <a:gd name="T8" fmla="*/ 250 w 674"/>
              <a:gd name="T9" fmla="*/ 626 h 674"/>
              <a:gd name="T10" fmla="*/ 48 w 674"/>
              <a:gd name="T11" fmla="*/ 424 h 674"/>
              <a:gd name="T12" fmla="*/ 48 w 674"/>
              <a:gd name="T13" fmla="*/ 250 h 674"/>
              <a:gd name="T14" fmla="*/ 250 w 674"/>
              <a:gd name="T15" fmla="*/ 48 h 674"/>
              <a:gd name="T16" fmla="*/ 423 w 674"/>
              <a:gd name="T17" fmla="*/ 48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4" h="674">
                <a:moveTo>
                  <a:pt x="423" y="48"/>
                </a:moveTo>
                <a:cubicBezTo>
                  <a:pt x="626" y="250"/>
                  <a:pt x="626" y="250"/>
                  <a:pt x="626" y="250"/>
                </a:cubicBezTo>
                <a:cubicBezTo>
                  <a:pt x="674" y="298"/>
                  <a:pt x="674" y="376"/>
                  <a:pt x="626" y="424"/>
                </a:cubicBezTo>
                <a:cubicBezTo>
                  <a:pt x="423" y="626"/>
                  <a:pt x="423" y="626"/>
                  <a:pt x="423" y="626"/>
                </a:cubicBezTo>
                <a:cubicBezTo>
                  <a:pt x="375" y="674"/>
                  <a:pt x="298" y="674"/>
                  <a:pt x="250" y="626"/>
                </a:cubicBezTo>
                <a:cubicBezTo>
                  <a:pt x="48" y="424"/>
                  <a:pt x="48" y="424"/>
                  <a:pt x="48" y="424"/>
                </a:cubicBezTo>
                <a:cubicBezTo>
                  <a:pt x="0" y="376"/>
                  <a:pt x="0" y="298"/>
                  <a:pt x="48" y="250"/>
                </a:cubicBezTo>
                <a:cubicBezTo>
                  <a:pt x="250" y="48"/>
                  <a:pt x="250" y="48"/>
                  <a:pt x="250" y="48"/>
                </a:cubicBezTo>
                <a:cubicBezTo>
                  <a:pt x="298" y="0"/>
                  <a:pt x="375" y="0"/>
                  <a:pt x="423" y="48"/>
                </a:cubicBezTo>
                <a:close/>
              </a:path>
            </a:pathLst>
          </a:custGeom>
          <a:gradFill flip="none" rotWithShape="1">
            <a:gsLst>
              <a:gs pos="75000">
                <a:srgbClr val="376FFF">
                  <a:lumMod val="60000"/>
                  <a:lumOff val="40000"/>
                </a:srgbClr>
              </a:gs>
              <a:gs pos="0">
                <a:srgbClr val="376FFF"/>
              </a:gs>
              <a:gs pos="100000">
                <a:srgbClr val="376FFF">
                  <a:lumMod val="20000"/>
                  <a:lumOff val="80000"/>
                </a:srgbClr>
              </a:gs>
            </a:gsLst>
            <a:lin ang="14400000" scaled="1"/>
            <a:tileRect/>
          </a:gradFill>
          <a:ln>
            <a:noFill/>
          </a:ln>
          <a:effectLst>
            <a:outerShdw blurRad="203200" dist="317500" dir="5400000" algn="t" rotWithShape="0">
              <a:srgbClr val="376FFF">
                <a:alpha val="30000"/>
              </a:srgbClr>
            </a:outerShdw>
          </a:effectLst>
        </p:spPr>
        <p:txBody>
          <a:bodyPr vert="horz" wrap="square" lIns="91440" tIns="45720" rIns="91440" bIns="45720" numCol="1" anchor="ctr" anchorCtr="0" compatLnSpc="1"/>
          <a:lstStyle/>
          <a:p>
            <a:pPr algn="ctr"/>
            <a:endParaRPr lang="zh-CN" altLang="en-US" sz="5400" b="1" dirty="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40" name="椭圆 39"/>
          <p:cNvSpPr/>
          <p:nvPr>
            <p:custDataLst>
              <p:tags r:id="rId20"/>
            </p:custDataLst>
          </p:nvPr>
        </p:nvSpPr>
        <p:spPr>
          <a:xfrm rot="5400000">
            <a:off x="10085705" y="3236595"/>
            <a:ext cx="816610" cy="816610"/>
          </a:xfrm>
          <a:prstGeom prst="ellipse">
            <a:avLst/>
          </a:prstGeom>
          <a:solidFill>
            <a:srgbClr val="FAFAFA">
              <a:alpha val="70000"/>
            </a:srgbClr>
          </a:solidFill>
          <a:ln w="19050">
            <a:solidFill>
              <a:srgbClr val="FFFFFF"/>
            </a:solidFill>
          </a:ln>
          <a:effectLst>
            <a:outerShdw blurRad="787400" sx="98000" sy="98000" algn="ctr" rotWithShape="0">
              <a:srgbClr val="000000">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p>
            <a:pPr algn="ctr"/>
            <a:endParaRPr lang="zh-CN" altLang="en-US" dirty="0"/>
          </a:p>
        </p:txBody>
      </p:sp>
      <p:sp>
        <p:nvSpPr>
          <p:cNvPr id="41" name="任意多边形: 形状 50"/>
          <p:cNvSpPr/>
          <p:nvPr>
            <p:custDataLst>
              <p:tags r:id="rId21"/>
            </p:custDataLst>
          </p:nvPr>
        </p:nvSpPr>
        <p:spPr bwMode="auto">
          <a:xfrm rot="5738553">
            <a:off x="10119995" y="3061970"/>
            <a:ext cx="615950" cy="850900"/>
          </a:xfrm>
          <a:custGeom>
            <a:avLst/>
            <a:gdLst>
              <a:gd name="connsiteX0" fmla="*/ 106913 w 404361"/>
              <a:gd name="connsiteY0" fmla="*/ 0 h 631051"/>
              <a:gd name="connsiteX1" fmla="*/ 113439 w 404361"/>
              <a:gd name="connsiteY1" fmla="*/ 6498 h 631051"/>
              <a:gd name="connsiteX2" fmla="*/ 281954 w 404361"/>
              <a:gd name="connsiteY2" fmla="*/ 174288 h 631051"/>
              <a:gd name="connsiteX3" fmla="*/ 373759 w 404361"/>
              <a:gd name="connsiteY3" fmla="*/ 627857 h 631051"/>
              <a:gd name="connsiteX4" fmla="*/ 372148 w 404361"/>
              <a:gd name="connsiteY4" fmla="*/ 630923 h 631051"/>
              <a:gd name="connsiteX5" fmla="*/ 370879 w 404361"/>
              <a:gd name="connsiteY5" fmla="*/ 631051 h 631051"/>
              <a:gd name="connsiteX6" fmla="*/ 0 w 404361"/>
              <a:gd name="connsiteY6" fmla="*/ 260172 h 631051"/>
              <a:gd name="connsiteX7" fmla="*/ 63340 w 404361"/>
              <a:gd name="connsiteY7" fmla="*/ 52810 h 63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361" h="631051">
                <a:moveTo>
                  <a:pt x="106913" y="0"/>
                </a:moveTo>
                <a:lnTo>
                  <a:pt x="113439" y="6498"/>
                </a:lnTo>
                <a:cubicBezTo>
                  <a:pt x="281954" y="174288"/>
                  <a:pt x="281954" y="174288"/>
                  <a:pt x="281954" y="174288"/>
                </a:cubicBezTo>
                <a:cubicBezTo>
                  <a:pt x="404361" y="296771"/>
                  <a:pt x="434963" y="476667"/>
                  <a:pt x="373759" y="627857"/>
                </a:cubicBezTo>
                <a:lnTo>
                  <a:pt x="372148" y="630923"/>
                </a:lnTo>
                <a:lnTo>
                  <a:pt x="370879" y="631051"/>
                </a:lnTo>
                <a:cubicBezTo>
                  <a:pt x="166048" y="631051"/>
                  <a:pt x="0" y="465003"/>
                  <a:pt x="0" y="260172"/>
                </a:cubicBezTo>
                <a:cubicBezTo>
                  <a:pt x="0" y="183361"/>
                  <a:pt x="23351" y="112003"/>
                  <a:pt x="63340" y="52810"/>
                </a:cubicBezTo>
                <a:close/>
              </a:path>
            </a:pathLst>
          </a:custGeom>
          <a:gradFill flip="none" rotWithShape="1">
            <a:gsLst>
              <a:gs pos="0">
                <a:srgbClr val="376FFF"/>
              </a:gs>
              <a:gs pos="100000">
                <a:srgbClr val="376FFF">
                  <a:lumMod val="40000"/>
                  <a:lumOff val="60000"/>
                </a:srgbClr>
              </a:gs>
            </a:gsLst>
            <a:lin ang="13500000" scaled="1"/>
            <a:tileRect/>
          </a:gradFill>
          <a:ln>
            <a:noFill/>
          </a:ln>
          <a:effectLst>
            <a:outerShdw blurRad="330200" dist="241300" dir="10800000" sx="95000" sy="95000" algn="r" rotWithShape="0">
              <a:srgbClr val="376FFF">
                <a:lumMod val="50000"/>
                <a:alpha val="32000"/>
              </a:srgbClr>
            </a:outerShdw>
            <a:softEdge rad="76200"/>
          </a:effectLst>
        </p:spPr>
        <p:txBody>
          <a:bodyPr vert="horz" wrap="square" lIns="91440" tIns="45720" rIns="91440" bIns="45720" numCol="1" anchor="ctr" anchorCtr="0" compatLnSpc="1"/>
          <a:lstStyle/>
          <a:p>
            <a:pPr algn="ctr"/>
            <a:endParaRPr lang="zh-CN" altLang="en-US" sz="3200" b="1" dirty="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pic>
        <p:nvPicPr>
          <p:cNvPr id="61" name="图片 60" descr="343435383037343b343532333834313bcca8c0fa"/>
          <p:cNvPicPr>
            <a:picLocks noChangeAspect="1"/>
          </p:cNvPicPr>
          <p:nvPr>
            <p:custDataLst>
              <p:tags r:id="rId22"/>
            </p:custDataLst>
          </p:nvPr>
        </p:nvPicPr>
        <p:blipFill>
          <a:blip r:embed="rId35">
            <a:extLst>
              <a:ext uri="{96DAC541-7B7A-43D3-8B79-37D633B846F1}">
                <asvg:svgBlip xmlns:asvg="http://schemas.microsoft.com/office/drawing/2016/SVG/main" r:embed="rId36"/>
              </a:ext>
            </a:extLst>
          </a:blip>
          <a:stretch>
            <a:fillRect/>
          </a:stretch>
        </p:blipFill>
        <p:spPr>
          <a:xfrm>
            <a:off x="9962515" y="2415540"/>
            <a:ext cx="520065" cy="520065"/>
          </a:xfrm>
          <a:prstGeom prst="rect">
            <a:avLst/>
          </a:prstGeom>
        </p:spPr>
      </p:pic>
      <p:sp>
        <p:nvSpPr>
          <p:cNvPr id="6" name="文本框 5"/>
          <p:cNvSpPr txBox="1"/>
          <p:nvPr>
            <p:custDataLst>
              <p:tags r:id="rId23"/>
            </p:custDataLst>
          </p:nvPr>
        </p:nvSpPr>
        <p:spPr>
          <a:xfrm>
            <a:off x="6595745" y="3967480"/>
            <a:ext cx="1751330" cy="386080"/>
          </a:xfrm>
          <a:prstGeom prst="rect">
            <a:avLst/>
          </a:prstGeom>
          <a:noFill/>
        </p:spPr>
        <p:txBody>
          <a:bodyPr wrap="square" bIns="0" rtlCol="0" anchor="ctr" anchorCtr="0">
            <a:normAutofit/>
          </a:bodyPr>
          <a:lstStyle/>
          <a:p>
            <a:pPr algn="ctr"/>
            <a:r>
              <a:rPr lang="zh-CN" altLang="en-US" sz="2000" spc="300">
                <a:solidFill>
                  <a:srgbClr val="000000">
                    <a:lumMod val="75000"/>
                    <a:lumOff val="25000"/>
                  </a:srgbClr>
                </a:solidFill>
                <a:latin typeface="思源黑体 CN Bold" panose="020B0800000000000000" charset="-122"/>
                <a:ea typeface="思源黑体 CN Bold" panose="020B0800000000000000" charset="-122"/>
              </a:rPr>
              <a:t>定位</a:t>
            </a:r>
          </a:p>
        </p:txBody>
      </p:sp>
      <p:sp>
        <p:nvSpPr>
          <p:cNvPr id="13" name="文本框 12"/>
          <p:cNvSpPr txBox="1"/>
          <p:nvPr>
            <p:custDataLst>
              <p:tags r:id="rId24"/>
            </p:custDataLst>
          </p:nvPr>
        </p:nvSpPr>
        <p:spPr>
          <a:xfrm>
            <a:off x="6571615" y="4354830"/>
            <a:ext cx="1799590" cy="871855"/>
          </a:xfrm>
          <a:prstGeom prst="rect">
            <a:avLst/>
          </a:prstGeom>
          <a:noFill/>
          <a:ln w="9525">
            <a:noFill/>
          </a:ln>
        </p:spPr>
        <p:txBody>
          <a:bodyPr wrap="square">
            <a:normAutofit/>
          </a:bodyPr>
          <a:lstStyle/>
          <a:p>
            <a:pPr indent="0" algn="ctr" fontAlgn="auto">
              <a:lnSpc>
                <a:spcPct val="130000"/>
              </a:lnSpc>
              <a:spcAft>
                <a:spcPts val="1000"/>
              </a:spcAft>
              <a:buNone/>
            </a:pPr>
            <a:r>
              <a:rPr lang="zh-CN" altLang="en-US" sz="1200" b="0" spc="150">
                <a:solidFill>
                  <a:srgbClr val="000000">
                    <a:lumMod val="65000"/>
                    <a:lumOff val="35000"/>
                  </a:srgbClr>
                </a:solidFill>
                <a:uFillTx/>
                <a:latin typeface="Arial" panose="020B0604020202020204" pitchFamily="34" charset="0"/>
                <a:ea typeface="思源黑体 CN Regular" panose="020B0500000000000000" charset="-122"/>
              </a:rPr>
              <a:t>内控的功能定位</a:t>
            </a:r>
          </a:p>
        </p:txBody>
      </p:sp>
      <p:sp>
        <p:nvSpPr>
          <p:cNvPr id="17" name="文本框 16"/>
          <p:cNvSpPr txBox="1"/>
          <p:nvPr>
            <p:custDataLst>
              <p:tags r:id="rId25"/>
            </p:custDataLst>
          </p:nvPr>
        </p:nvSpPr>
        <p:spPr>
          <a:xfrm>
            <a:off x="7150100" y="3582670"/>
            <a:ext cx="611505" cy="383540"/>
          </a:xfrm>
          <a:prstGeom prst="rect">
            <a:avLst/>
          </a:prstGeom>
          <a:noFill/>
        </p:spPr>
        <p:txBody>
          <a:bodyPr wrap="square" bIns="0" rtlCol="0" anchor="ctr" anchorCtr="0">
            <a:normAutofit lnSpcReduction="10000"/>
          </a:bodyPr>
          <a:lstStyle/>
          <a:p>
            <a:pPr algn="ctr"/>
            <a:r>
              <a:rPr lang="en-US" altLang="zh-CN" sz="2000" spc="300">
                <a:solidFill>
                  <a:srgbClr val="FFD247"/>
                </a:solidFill>
                <a:latin typeface="思源黑体 CN Bold" panose="020B0800000000000000" charset="-122"/>
                <a:ea typeface="思源黑体 CN Bold" panose="020B0800000000000000" charset="-122"/>
              </a:rPr>
              <a:t>03</a:t>
            </a:r>
          </a:p>
        </p:txBody>
      </p:sp>
      <p:sp>
        <p:nvSpPr>
          <p:cNvPr id="18" name="Freeform 9"/>
          <p:cNvSpPr/>
          <p:nvPr>
            <p:custDataLst>
              <p:tags r:id="rId26"/>
            </p:custDataLst>
          </p:nvPr>
        </p:nvSpPr>
        <p:spPr bwMode="auto">
          <a:xfrm>
            <a:off x="6428740" y="819785"/>
            <a:ext cx="2085340" cy="2085340"/>
          </a:xfrm>
          <a:custGeom>
            <a:avLst/>
            <a:gdLst>
              <a:gd name="T0" fmla="*/ 423 w 674"/>
              <a:gd name="T1" fmla="*/ 48 h 674"/>
              <a:gd name="T2" fmla="*/ 626 w 674"/>
              <a:gd name="T3" fmla="*/ 250 h 674"/>
              <a:gd name="T4" fmla="*/ 626 w 674"/>
              <a:gd name="T5" fmla="*/ 424 h 674"/>
              <a:gd name="T6" fmla="*/ 423 w 674"/>
              <a:gd name="T7" fmla="*/ 626 h 674"/>
              <a:gd name="T8" fmla="*/ 250 w 674"/>
              <a:gd name="T9" fmla="*/ 626 h 674"/>
              <a:gd name="T10" fmla="*/ 48 w 674"/>
              <a:gd name="T11" fmla="*/ 424 h 674"/>
              <a:gd name="T12" fmla="*/ 48 w 674"/>
              <a:gd name="T13" fmla="*/ 250 h 674"/>
              <a:gd name="T14" fmla="*/ 250 w 674"/>
              <a:gd name="T15" fmla="*/ 48 h 674"/>
              <a:gd name="T16" fmla="*/ 423 w 674"/>
              <a:gd name="T17" fmla="*/ 48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4" h="674">
                <a:moveTo>
                  <a:pt x="423" y="48"/>
                </a:moveTo>
                <a:cubicBezTo>
                  <a:pt x="626" y="250"/>
                  <a:pt x="626" y="250"/>
                  <a:pt x="626" y="250"/>
                </a:cubicBezTo>
                <a:cubicBezTo>
                  <a:pt x="674" y="298"/>
                  <a:pt x="674" y="376"/>
                  <a:pt x="626" y="424"/>
                </a:cubicBezTo>
                <a:cubicBezTo>
                  <a:pt x="423" y="626"/>
                  <a:pt x="423" y="626"/>
                  <a:pt x="423" y="626"/>
                </a:cubicBezTo>
                <a:cubicBezTo>
                  <a:pt x="375" y="674"/>
                  <a:pt x="298" y="674"/>
                  <a:pt x="250" y="626"/>
                </a:cubicBezTo>
                <a:cubicBezTo>
                  <a:pt x="48" y="424"/>
                  <a:pt x="48" y="424"/>
                  <a:pt x="48" y="424"/>
                </a:cubicBezTo>
                <a:cubicBezTo>
                  <a:pt x="0" y="376"/>
                  <a:pt x="0" y="298"/>
                  <a:pt x="48" y="250"/>
                </a:cubicBezTo>
                <a:cubicBezTo>
                  <a:pt x="250" y="48"/>
                  <a:pt x="250" y="48"/>
                  <a:pt x="250" y="48"/>
                </a:cubicBezTo>
                <a:cubicBezTo>
                  <a:pt x="298" y="0"/>
                  <a:pt x="375" y="0"/>
                  <a:pt x="423" y="48"/>
                </a:cubicBezTo>
                <a:close/>
              </a:path>
            </a:pathLst>
          </a:custGeom>
          <a:gradFill flip="none" rotWithShape="1">
            <a:gsLst>
              <a:gs pos="75000">
                <a:srgbClr val="FFD247">
                  <a:lumMod val="60000"/>
                  <a:lumOff val="40000"/>
                </a:srgbClr>
              </a:gs>
              <a:gs pos="0">
                <a:srgbClr val="FFD247"/>
              </a:gs>
              <a:gs pos="100000">
                <a:srgbClr val="FFD247">
                  <a:lumMod val="20000"/>
                  <a:lumOff val="80000"/>
                </a:srgbClr>
              </a:gs>
            </a:gsLst>
            <a:lin ang="14400000" scaled="1"/>
            <a:tileRect/>
          </a:gradFill>
          <a:ln>
            <a:noFill/>
          </a:ln>
          <a:effectLst>
            <a:outerShdw blurRad="203200" dist="317500" dir="5400000" algn="t" rotWithShape="0">
              <a:srgbClr val="FFD247">
                <a:alpha val="30000"/>
              </a:srgbClr>
            </a:outerShdw>
          </a:effectLst>
        </p:spPr>
        <p:txBody>
          <a:bodyPr vert="horz" wrap="square" lIns="91440" tIns="45720" rIns="91440" bIns="45720" numCol="1" anchor="ctr" anchorCtr="0" compatLnSpc="1"/>
          <a:lstStyle/>
          <a:p>
            <a:pPr algn="ctr"/>
            <a:endParaRPr lang="zh-CN" altLang="en-US" sz="5400" b="1" dirty="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9" name="椭圆 18"/>
          <p:cNvSpPr/>
          <p:nvPr>
            <p:custDataLst>
              <p:tags r:id="rId27"/>
            </p:custDataLst>
          </p:nvPr>
        </p:nvSpPr>
        <p:spPr>
          <a:xfrm rot="5400000">
            <a:off x="7334885" y="2423795"/>
            <a:ext cx="816610" cy="816610"/>
          </a:xfrm>
          <a:prstGeom prst="ellipse">
            <a:avLst/>
          </a:prstGeom>
          <a:solidFill>
            <a:srgbClr val="FAFAFA">
              <a:alpha val="70000"/>
            </a:srgbClr>
          </a:solidFill>
          <a:ln w="19050">
            <a:solidFill>
              <a:srgbClr val="FFFFFF"/>
            </a:solidFill>
          </a:ln>
          <a:effectLst>
            <a:outerShdw blurRad="787400" sx="98000" sy="98000" algn="ctr" rotWithShape="0">
              <a:srgbClr val="000000">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p>
            <a:pPr algn="ctr"/>
            <a:endParaRPr lang="zh-CN" altLang="en-US" dirty="0"/>
          </a:p>
        </p:txBody>
      </p:sp>
      <p:sp>
        <p:nvSpPr>
          <p:cNvPr id="21" name="任意多边形: 形状 50"/>
          <p:cNvSpPr/>
          <p:nvPr>
            <p:custDataLst>
              <p:tags r:id="rId28"/>
            </p:custDataLst>
          </p:nvPr>
        </p:nvSpPr>
        <p:spPr bwMode="auto">
          <a:xfrm rot="5738553">
            <a:off x="7369175" y="2249170"/>
            <a:ext cx="615950" cy="850900"/>
          </a:xfrm>
          <a:custGeom>
            <a:avLst/>
            <a:gdLst>
              <a:gd name="connsiteX0" fmla="*/ 106913 w 404361"/>
              <a:gd name="connsiteY0" fmla="*/ 0 h 631051"/>
              <a:gd name="connsiteX1" fmla="*/ 113439 w 404361"/>
              <a:gd name="connsiteY1" fmla="*/ 6498 h 631051"/>
              <a:gd name="connsiteX2" fmla="*/ 281954 w 404361"/>
              <a:gd name="connsiteY2" fmla="*/ 174288 h 631051"/>
              <a:gd name="connsiteX3" fmla="*/ 373759 w 404361"/>
              <a:gd name="connsiteY3" fmla="*/ 627857 h 631051"/>
              <a:gd name="connsiteX4" fmla="*/ 372148 w 404361"/>
              <a:gd name="connsiteY4" fmla="*/ 630923 h 631051"/>
              <a:gd name="connsiteX5" fmla="*/ 370879 w 404361"/>
              <a:gd name="connsiteY5" fmla="*/ 631051 h 631051"/>
              <a:gd name="connsiteX6" fmla="*/ 0 w 404361"/>
              <a:gd name="connsiteY6" fmla="*/ 260172 h 631051"/>
              <a:gd name="connsiteX7" fmla="*/ 63340 w 404361"/>
              <a:gd name="connsiteY7" fmla="*/ 52810 h 63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361" h="631051">
                <a:moveTo>
                  <a:pt x="106913" y="0"/>
                </a:moveTo>
                <a:lnTo>
                  <a:pt x="113439" y="6498"/>
                </a:lnTo>
                <a:cubicBezTo>
                  <a:pt x="281954" y="174288"/>
                  <a:pt x="281954" y="174288"/>
                  <a:pt x="281954" y="174288"/>
                </a:cubicBezTo>
                <a:cubicBezTo>
                  <a:pt x="404361" y="296771"/>
                  <a:pt x="434963" y="476667"/>
                  <a:pt x="373759" y="627857"/>
                </a:cubicBezTo>
                <a:lnTo>
                  <a:pt x="372148" y="630923"/>
                </a:lnTo>
                <a:lnTo>
                  <a:pt x="370879" y="631051"/>
                </a:lnTo>
                <a:cubicBezTo>
                  <a:pt x="166048" y="631051"/>
                  <a:pt x="0" y="465003"/>
                  <a:pt x="0" y="260172"/>
                </a:cubicBezTo>
                <a:cubicBezTo>
                  <a:pt x="0" y="183361"/>
                  <a:pt x="23351" y="112003"/>
                  <a:pt x="63340" y="52810"/>
                </a:cubicBezTo>
                <a:close/>
              </a:path>
            </a:pathLst>
          </a:custGeom>
          <a:gradFill flip="none" rotWithShape="1">
            <a:gsLst>
              <a:gs pos="0">
                <a:srgbClr val="FFD247"/>
              </a:gs>
              <a:gs pos="100000">
                <a:srgbClr val="FFD247">
                  <a:lumMod val="40000"/>
                  <a:lumOff val="60000"/>
                </a:srgbClr>
              </a:gs>
            </a:gsLst>
            <a:lin ang="13500000" scaled="1"/>
            <a:tileRect/>
          </a:gradFill>
          <a:ln>
            <a:noFill/>
          </a:ln>
          <a:effectLst>
            <a:outerShdw blurRad="330200" dist="241300" dir="10800000" sx="95000" sy="95000" algn="r" rotWithShape="0">
              <a:srgbClr val="FFD247">
                <a:lumMod val="50000"/>
                <a:alpha val="32000"/>
              </a:srgbClr>
            </a:outerShdw>
            <a:softEdge rad="76200"/>
          </a:effectLst>
        </p:spPr>
        <p:txBody>
          <a:bodyPr vert="horz" wrap="square" lIns="91440" tIns="45720" rIns="91440" bIns="45720" numCol="1" anchor="ctr" anchorCtr="0" compatLnSpc="1"/>
          <a:lstStyle/>
          <a:p>
            <a:pPr algn="ctr"/>
            <a:endParaRPr lang="zh-CN" altLang="en-US" sz="3200" b="1" dirty="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pic>
        <p:nvPicPr>
          <p:cNvPr id="62" name="图片 61" descr="343439383331313b343532303033363bd3aad2b5ccfcc5e4d6c3"/>
          <p:cNvPicPr>
            <a:picLocks noChangeAspect="1"/>
          </p:cNvPicPr>
          <p:nvPr>
            <p:custDataLst>
              <p:tags r:id="rId29"/>
            </p:custDataLst>
          </p:nvPr>
        </p:nvPicPr>
        <p:blipFill>
          <a:blip r:embed="rId37">
            <a:extLst>
              <a:ext uri="{96DAC541-7B7A-43D3-8B79-37D633B846F1}">
                <asvg:svgBlip xmlns:asvg="http://schemas.microsoft.com/office/drawing/2016/SVG/main" r:embed="rId38"/>
              </a:ext>
            </a:extLst>
          </a:blip>
          <a:stretch>
            <a:fillRect/>
          </a:stretch>
        </p:blipFill>
        <p:spPr>
          <a:xfrm>
            <a:off x="7211695" y="1602740"/>
            <a:ext cx="520065" cy="520065"/>
          </a:xfrm>
          <a:prstGeom prst="rect">
            <a:avLst/>
          </a:prstGeom>
        </p:spPr>
      </p:pic>
      <p:sp>
        <p:nvSpPr>
          <p:cNvPr id="4" name="灯片编号占位符 3"/>
          <p:cNvSpPr>
            <a:spLocks noGrp="1"/>
          </p:cNvSpPr>
          <p:nvPr>
            <p:ph type="sldNum" sz="quarter" idx="12"/>
          </p:nvPr>
        </p:nvSpPr>
        <p:spPr/>
        <p:txBody>
          <a:bodyPr/>
          <a:lstStyle/>
          <a:p>
            <a:fld id="{565CE74E-AB26-4998-AD42-012C4C1AD076}" type="slidenum">
              <a:rPr lang="zh-CN" altLang="en-US" smtClean="0"/>
              <a:t>2</a:t>
            </a:fld>
            <a:endParaRPr lang="zh-CN"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42293" y="595594"/>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856" y="393035"/>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4184650"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预算管理</a:t>
            </a: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文本占位符 30"/>
          <p:cNvSpPr txBox="1"/>
          <p:nvPr/>
        </p:nvSpPr>
        <p:spPr>
          <a:xfrm>
            <a:off x="6833235" y="2130425"/>
            <a:ext cx="5029835" cy="203708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某医院                                             </a:t>
            </a:r>
          </a:p>
          <a:p>
            <a:pPr marL="0" indent="0" algn="ctr">
              <a:lnSpc>
                <a:spcPts val="2000"/>
              </a:lnSpc>
              <a:buNone/>
            </a:pPr>
            <a:r>
              <a:rPr lang="zh-CN" altLang="en-US" sz="1400" dirty="0">
                <a:solidFill>
                  <a:schemeClr val="tx1"/>
                </a:solidFill>
              </a:rPr>
              <a:t>《全面预算管理及预算绩效管理制度》第八章规定医院部门决算报告经医院预算管理委员会审议通过后，报送业务主管部门审核，而《</a:t>
            </a:r>
            <a:r>
              <a:rPr lang="en-US" altLang="zh-CN" sz="1400" dirty="0">
                <a:solidFill>
                  <a:schemeClr val="tx1"/>
                </a:solidFill>
              </a:rPr>
              <a:t>XX</a:t>
            </a:r>
            <a:r>
              <a:rPr lang="zh-CN" altLang="en-US" sz="1400" dirty="0">
                <a:solidFill>
                  <a:schemeClr val="tx1"/>
                </a:solidFill>
              </a:rPr>
              <a:t>医委〔2021〕33号 关于印发党委会会议和院长办公室会议议事规则的通知》规定院长办公会和党委会规定决算审定需经院长办公会和党委会审定，制度之间要求不一致，待修订完善。</a:t>
            </a:r>
          </a:p>
        </p:txBody>
      </p:sp>
      <p:sp>
        <p:nvSpPr>
          <p:cNvPr id="5" name="文本占位符 30"/>
          <p:cNvSpPr txBox="1"/>
          <p:nvPr/>
        </p:nvSpPr>
        <p:spPr>
          <a:xfrm>
            <a:off x="1093470" y="2130425"/>
            <a:ext cx="4396740" cy="203708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省医院                                           </a:t>
            </a:r>
          </a:p>
          <a:p>
            <a:pPr marL="0" indent="0" algn="ctr">
              <a:lnSpc>
                <a:spcPts val="2000"/>
              </a:lnSpc>
              <a:buNone/>
            </a:pPr>
            <a:r>
              <a:rPr sz="1400" dirty="0">
                <a:solidFill>
                  <a:schemeClr val="tx1"/>
                </a:solidFill>
              </a:rPr>
              <a:t>《全面预算管理及预算绩效管理制度》第五章规定预算管理委员会是预算的决策机构，而《</a:t>
            </a:r>
            <a:r>
              <a:rPr lang="en-US" sz="1400" dirty="0">
                <a:solidFill>
                  <a:schemeClr val="tx1"/>
                </a:solidFill>
              </a:rPr>
              <a:t>XX</a:t>
            </a:r>
            <a:r>
              <a:rPr sz="1400" dirty="0">
                <a:solidFill>
                  <a:schemeClr val="tx1"/>
                </a:solidFill>
              </a:rPr>
              <a:t>医委〔2021〕33号 关于印发党委会会议和院长办公室会议议事规则的通知》规定院长办公会和党委会均需要审议年度财务预算方案，制度之间要求不一致，待修订完善。</a:t>
            </a:r>
          </a:p>
        </p:txBody>
      </p:sp>
      <p:sp>
        <p:nvSpPr>
          <p:cNvPr id="19" name="文本框 18"/>
          <p:cNvSpPr txBox="1"/>
          <p:nvPr/>
        </p:nvSpPr>
        <p:spPr>
          <a:xfrm>
            <a:off x="694641" y="878696"/>
            <a:ext cx="9717298" cy="968375"/>
          </a:xfrm>
          <a:prstGeom prst="rect">
            <a:avLst/>
          </a:prstGeom>
          <a:noFill/>
        </p:spPr>
        <p:txBody>
          <a:bodyPr wrap="square">
            <a:spAutoFit/>
          </a:bodyPr>
          <a:lstStyle/>
          <a:p>
            <a:pPr indent="0" fontAlgn="auto">
              <a:lnSpc>
                <a:spcPct val="150000"/>
              </a:lnSpc>
            </a:pPr>
            <a:r>
              <a:rPr lang="en-US" altLang="zh-CN" sz="2000" b="1" dirty="0"/>
              <a:t>1</a:t>
            </a:r>
            <a:r>
              <a:rPr lang="zh-CN" altLang="en-US" sz="2000" b="1" dirty="0"/>
              <a:t>、</a:t>
            </a:r>
            <a:r>
              <a:rPr lang="zh-CN" sz="2000" b="1" dirty="0">
                <a:ea typeface="宋体" panose="02010600030101010101" pitchFamily="2" charset="-122"/>
              </a:rPr>
              <a:t>决策权限设置不清晰或不符合要求</a:t>
            </a:r>
            <a:r>
              <a:rPr lang="zh-CN" altLang="en-US" sz="1800" dirty="0"/>
              <a:t>　　</a:t>
            </a:r>
          </a:p>
          <a:p>
            <a:pPr indent="0" fontAlgn="auto">
              <a:lnSpc>
                <a:spcPct val="150000"/>
              </a:lnSpc>
            </a:pPr>
            <a:r>
              <a:rPr lang="zh-CN" sz="1800" dirty="0">
                <a:ea typeface="宋体" panose="02010600030101010101" pitchFamily="2" charset="-122"/>
              </a:rPr>
              <a:t>单位各决策主体间针对预算管理议事范围和决策权限分工不清晰。</a:t>
            </a:r>
          </a:p>
        </p:txBody>
      </p:sp>
      <p:sp>
        <p:nvSpPr>
          <p:cNvPr id="20" name="文本占位符 30"/>
          <p:cNvSpPr txBox="1"/>
          <p:nvPr/>
        </p:nvSpPr>
        <p:spPr>
          <a:xfrm>
            <a:off x="1093470" y="4406265"/>
            <a:ext cx="4396740" cy="154241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某高校                                  </a:t>
            </a:r>
          </a:p>
          <a:p>
            <a:pPr marL="0" indent="0" algn="ctr">
              <a:lnSpc>
                <a:spcPts val="2000"/>
              </a:lnSpc>
              <a:buNone/>
            </a:pPr>
            <a:r>
              <a:rPr lang="zh-CN" altLang="en-US" sz="1400" dirty="0">
                <a:solidFill>
                  <a:schemeClr val="tx1"/>
                </a:solidFill>
              </a:rPr>
              <a:t>项目申报与审批流程中决策方式为集体决策，与《</a:t>
            </a:r>
            <a:r>
              <a:rPr lang="en-US" altLang="zh-CN" sz="1400" dirty="0">
                <a:solidFill>
                  <a:schemeClr val="tx1"/>
                </a:solidFill>
              </a:rPr>
              <a:t>XX</a:t>
            </a:r>
            <a:r>
              <a:rPr lang="zh-CN" altLang="en-US" sz="1400" dirty="0">
                <a:solidFill>
                  <a:schemeClr val="tx1"/>
                </a:solidFill>
              </a:rPr>
              <a:t>学院内部控制手册》P33页流程说明中由分管校领导、校长审批相冲突，两处存在不一致，建议根据权责设置情况修订统一。</a:t>
            </a:r>
          </a:p>
        </p:txBody>
      </p:sp>
      <p:sp>
        <p:nvSpPr>
          <p:cNvPr id="3" name="文本占位符 30"/>
          <p:cNvSpPr txBox="1"/>
          <p:nvPr/>
        </p:nvSpPr>
        <p:spPr>
          <a:xfrm>
            <a:off x="6934835" y="4967605"/>
            <a:ext cx="4871085" cy="111125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小贴士                                  </a:t>
            </a:r>
          </a:p>
          <a:p>
            <a:pPr marL="0" indent="0" algn="l">
              <a:lnSpc>
                <a:spcPts val="2000"/>
              </a:lnSpc>
              <a:buNone/>
            </a:pPr>
            <a:r>
              <a:rPr lang="en-US" altLang="zh-CN" sz="1400" dirty="0">
                <a:solidFill>
                  <a:schemeClr val="tx1"/>
                </a:solidFill>
                <a:ea typeface="宋体" panose="02010600030101010101" pitchFamily="2" charset="-122"/>
              </a:rPr>
              <a:t>1.</a:t>
            </a:r>
            <a:r>
              <a:rPr lang="zh-CN" sz="1400" dirty="0">
                <a:solidFill>
                  <a:schemeClr val="tx1"/>
                </a:solidFill>
                <a:ea typeface="宋体" panose="02010600030101010101" pitchFamily="2" charset="-122"/>
              </a:rPr>
              <a:t>预算决策机构对一些单位是有明确规定的；</a:t>
            </a:r>
          </a:p>
          <a:p>
            <a:pPr marL="0" indent="0" algn="l">
              <a:lnSpc>
                <a:spcPts val="2000"/>
              </a:lnSpc>
              <a:buNone/>
            </a:pPr>
            <a:r>
              <a:rPr lang="en-US" altLang="zh-CN" sz="1400" dirty="0">
                <a:solidFill>
                  <a:schemeClr val="tx1"/>
                </a:solidFill>
                <a:ea typeface="宋体" panose="02010600030101010101" pitchFamily="2" charset="-122"/>
              </a:rPr>
              <a:t>2.</a:t>
            </a:r>
            <a:r>
              <a:rPr lang="zh-CN" altLang="en-US" sz="1400" dirty="0">
                <a:solidFill>
                  <a:schemeClr val="tx1"/>
                </a:solidFill>
                <a:ea typeface="宋体" panose="02010600030101010101" pitchFamily="2" charset="-122"/>
              </a:rPr>
              <a:t>关于决算审批的提示。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19" grpId="0"/>
      <p:bldP spid="19" grpId="1"/>
      <p:bldP spid="20" grpId="0" animBg="1"/>
      <p:bldP spid="20" grpId="1" animBg="1"/>
      <p:bldP spid="3" grpId="0" animBg="1"/>
      <p:bldP spid="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42293" y="595594"/>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856" y="393035"/>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4184650"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预算管理</a:t>
            </a: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文本占位符 30"/>
          <p:cNvSpPr txBox="1"/>
          <p:nvPr/>
        </p:nvSpPr>
        <p:spPr>
          <a:xfrm>
            <a:off x="6833235" y="2130425"/>
            <a:ext cx="5029835" cy="203581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某高校                                          </a:t>
            </a:r>
          </a:p>
          <a:p>
            <a:pPr marL="0" indent="0" algn="ctr">
              <a:lnSpc>
                <a:spcPts val="2000"/>
              </a:lnSpc>
              <a:buNone/>
            </a:pPr>
            <a:r>
              <a:rPr sz="1400" dirty="0">
                <a:solidFill>
                  <a:schemeClr val="tx1"/>
                </a:solidFill>
              </a:rPr>
              <a:t>依据《关于全面实施预算绩效管理的实施意见》（川委发〔2019〕8号）、《四川省省级预算事前绩效评估管理暂行办法》（川财绩〔2018〕15号）单位缺乏预算绩效管理（事前绩效评估、绩效运行监控、绩效自评、绩效结果运用）、预决算公开等相关内容要求。</a:t>
            </a:r>
          </a:p>
        </p:txBody>
      </p:sp>
      <p:sp>
        <p:nvSpPr>
          <p:cNvPr id="5" name="文本占位符 30"/>
          <p:cNvSpPr txBox="1"/>
          <p:nvPr/>
        </p:nvSpPr>
        <p:spPr>
          <a:xfrm>
            <a:off x="1093470" y="2130425"/>
            <a:ext cx="5002530" cy="203708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省医院                                           </a:t>
            </a:r>
          </a:p>
          <a:p>
            <a:pPr marL="0" indent="0" algn="ctr">
              <a:lnSpc>
                <a:spcPts val="2000"/>
              </a:lnSpc>
              <a:buNone/>
            </a:pPr>
            <a:r>
              <a:rPr sz="1400" dirty="0">
                <a:solidFill>
                  <a:schemeClr val="tx1"/>
                </a:solidFill>
              </a:rPr>
              <a:t>依据《地方预决算公开操作规程》（财预〔2016〕143号）、《四川省预决算公开操作规程》（川财预〔2017〕22）等文件规定，医院缺乏预决算公开相关内容要求，建议根据医院工作实际建立健全相关制度，明确相关职责分工。</a:t>
            </a:r>
          </a:p>
        </p:txBody>
      </p:sp>
      <p:sp>
        <p:nvSpPr>
          <p:cNvPr id="19" name="文本框 18"/>
          <p:cNvSpPr txBox="1"/>
          <p:nvPr/>
        </p:nvSpPr>
        <p:spPr>
          <a:xfrm>
            <a:off x="694641" y="878696"/>
            <a:ext cx="9717298" cy="968375"/>
          </a:xfrm>
          <a:prstGeom prst="rect">
            <a:avLst/>
          </a:prstGeom>
          <a:noFill/>
        </p:spPr>
        <p:txBody>
          <a:bodyPr wrap="square">
            <a:spAutoFit/>
          </a:bodyPr>
          <a:lstStyle/>
          <a:p>
            <a:pPr indent="0" fontAlgn="auto">
              <a:lnSpc>
                <a:spcPct val="150000"/>
              </a:lnSpc>
            </a:pPr>
            <a:r>
              <a:rPr lang="en-US" altLang="zh-CN" sz="2000" b="1" dirty="0"/>
              <a:t>2</a:t>
            </a:r>
            <a:r>
              <a:rPr lang="zh-CN" altLang="en-US" sz="2000" b="1" dirty="0"/>
              <a:t>、</a:t>
            </a:r>
            <a:r>
              <a:rPr lang="zh-CN" sz="2000" b="1" dirty="0">
                <a:ea typeface="宋体" panose="02010600030101010101" pitchFamily="2" charset="-122"/>
              </a:rPr>
              <a:t>环节缺失</a:t>
            </a:r>
            <a:r>
              <a:rPr lang="zh-CN" altLang="en-US" sz="1800" dirty="0"/>
              <a:t>　　</a:t>
            </a:r>
          </a:p>
          <a:p>
            <a:pPr indent="0" fontAlgn="auto">
              <a:lnSpc>
                <a:spcPct val="150000"/>
              </a:lnSpc>
            </a:pPr>
            <a:r>
              <a:rPr lang="zh-CN" sz="1800" dirty="0">
                <a:ea typeface="宋体" panose="02010600030101010101" pitchFamily="2" charset="-122"/>
              </a:rPr>
              <a:t>单位预算管理制度环节缺失。</a:t>
            </a:r>
          </a:p>
        </p:txBody>
      </p:sp>
      <p:sp>
        <p:nvSpPr>
          <p:cNvPr id="20" name="文本占位符 30"/>
          <p:cNvSpPr txBox="1"/>
          <p:nvPr/>
        </p:nvSpPr>
        <p:spPr>
          <a:xfrm>
            <a:off x="1160145" y="4806950"/>
            <a:ext cx="4935855" cy="112395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某市局                                </a:t>
            </a:r>
          </a:p>
          <a:p>
            <a:pPr marL="0" indent="0" algn="ctr">
              <a:lnSpc>
                <a:spcPts val="2000"/>
              </a:lnSpc>
              <a:buNone/>
            </a:pPr>
            <a:r>
              <a:rPr sz="1400" dirty="0">
                <a:solidFill>
                  <a:schemeClr val="tx1"/>
                </a:solidFill>
              </a:rPr>
              <a:t>预算内部分解下达业务环节相关内容缺失，待</a:t>
            </a:r>
            <a:r>
              <a:rPr lang="zh-CN" sz="1400" dirty="0">
                <a:solidFill>
                  <a:schemeClr val="tx1"/>
                </a:solidFill>
                <a:ea typeface="宋体" panose="02010600030101010101" pitchFamily="2" charset="-122"/>
              </a:rPr>
              <a:t>建立健全。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19" grpId="0"/>
      <p:bldP spid="19" grpId="1"/>
      <p:bldP spid="20" grpId="0" animBg="1"/>
      <p:bldP spid="2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5"/>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42293" y="595594"/>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856" y="393035"/>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4184650"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预算管理</a:t>
            </a: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19" name="文本框 18"/>
          <p:cNvSpPr txBox="1"/>
          <p:nvPr>
            <p:custDataLst>
              <p:tags r:id="rId1"/>
            </p:custDataLst>
          </p:nvPr>
        </p:nvSpPr>
        <p:spPr>
          <a:xfrm>
            <a:off x="694641" y="878696"/>
            <a:ext cx="9717298" cy="3876675"/>
          </a:xfrm>
          <a:prstGeom prst="rect">
            <a:avLst/>
          </a:prstGeom>
          <a:noFill/>
        </p:spPr>
        <p:txBody>
          <a:bodyPr wrap="square">
            <a:spAutoFit/>
          </a:bodyPr>
          <a:lstStyle/>
          <a:p>
            <a:pPr indent="0" fontAlgn="auto">
              <a:lnSpc>
                <a:spcPct val="150000"/>
              </a:lnSpc>
            </a:pPr>
            <a:r>
              <a:rPr lang="en-US" altLang="zh-CN" sz="2000" b="1" dirty="0"/>
              <a:t>3</a:t>
            </a:r>
            <a:r>
              <a:rPr lang="zh-CN" altLang="en-US" sz="2000" b="1" dirty="0"/>
              <a:t>、预算管理职责过度集中于财务</a:t>
            </a:r>
            <a:r>
              <a:rPr lang="zh-CN" altLang="en-US" sz="1800" dirty="0"/>
              <a:t>　　</a:t>
            </a:r>
          </a:p>
          <a:p>
            <a:pPr indent="0" fontAlgn="auto">
              <a:lnSpc>
                <a:spcPct val="150000"/>
              </a:lnSpc>
            </a:pPr>
            <a:r>
              <a:rPr lang="zh-CN" sz="1800" dirty="0">
                <a:ea typeface="宋体" panose="02010600030101010101" pitchFamily="2" charset="-122"/>
              </a:rPr>
              <a:t>主要表现为业务部门认为预算都是财务的事，预算</a:t>
            </a:r>
            <a:r>
              <a:rPr lang="en-US" altLang="zh-CN" sz="1800" dirty="0">
                <a:ea typeface="宋体" panose="02010600030101010101" pitchFamily="2" charset="-122"/>
              </a:rPr>
              <a:t>“</a:t>
            </a:r>
            <a:r>
              <a:rPr lang="zh-CN" sz="1800" dirty="0">
                <a:ea typeface="宋体" panose="02010600030101010101" pitchFamily="2" charset="-122"/>
              </a:rPr>
              <a:t>始于财务，终于财务</a:t>
            </a:r>
            <a:r>
              <a:rPr lang="en-US" altLang="zh-CN" sz="1800" dirty="0">
                <a:ea typeface="宋体" panose="02010600030101010101" pitchFamily="2" charset="-122"/>
              </a:rPr>
              <a:t>”</a:t>
            </a:r>
            <a:r>
              <a:rPr lang="zh-CN" altLang="en-US" sz="1800" dirty="0">
                <a:ea typeface="宋体" panose="02010600030101010101" pitchFamily="2" charset="-122"/>
              </a:rPr>
              <a:t>。</a:t>
            </a:r>
            <a:r>
              <a:rPr lang="zh-CN" sz="1800" dirty="0">
                <a:ea typeface="宋体" panose="02010600030101010101" pitchFamily="2" charset="-122"/>
              </a:rPr>
              <a:t>预算编制是否准确，业务部门不关心；</a:t>
            </a:r>
            <a:r>
              <a:rPr lang="zh-CN" altLang="en-US" dirty="0">
                <a:ea typeface="宋体" panose="02010600030101010101" pitchFamily="2" charset="-122"/>
                <a:sym typeface="+mn-ea"/>
              </a:rPr>
              <a:t>预算执行情况永远只有财务着急，业务部门不关心。</a:t>
            </a:r>
            <a:endParaRPr lang="zh-CN" altLang="en-US" dirty="0">
              <a:ea typeface="宋体" panose="02010600030101010101" pitchFamily="2" charset="-122"/>
            </a:endParaRPr>
          </a:p>
          <a:p>
            <a:pPr indent="0" fontAlgn="auto">
              <a:lnSpc>
                <a:spcPct val="150000"/>
              </a:lnSpc>
            </a:pPr>
            <a:r>
              <a:rPr lang="zh-CN" sz="1800" dirty="0">
                <a:ea typeface="宋体" panose="02010600030101010101" pitchFamily="2" charset="-122"/>
              </a:rPr>
              <a:t>例：</a:t>
            </a:r>
          </a:p>
          <a:p>
            <a:pPr indent="0" fontAlgn="auto">
              <a:lnSpc>
                <a:spcPct val="150000"/>
              </a:lnSpc>
            </a:pPr>
            <a:r>
              <a:rPr lang="zh-CN" sz="1800" dirty="0">
                <a:ea typeface="宋体" panose="02010600030101010101" pitchFamily="2" charset="-122"/>
              </a:rPr>
              <a:t>有的单位采购一项进口设备，预算</a:t>
            </a:r>
            <a:r>
              <a:rPr lang="en-US" altLang="zh-CN" sz="1800" dirty="0">
                <a:ea typeface="宋体" panose="02010600030101010101" pitchFamily="2" charset="-122"/>
              </a:rPr>
              <a:t>3500</a:t>
            </a:r>
            <a:r>
              <a:rPr lang="zh-CN" altLang="en-US" sz="1800" dirty="0">
                <a:ea typeface="宋体" panose="02010600030101010101" pitchFamily="2" charset="-122"/>
              </a:rPr>
              <a:t>万，最后只执行了</a:t>
            </a:r>
            <a:r>
              <a:rPr lang="en-US" altLang="zh-CN" sz="1800" dirty="0">
                <a:ea typeface="宋体" panose="02010600030101010101" pitchFamily="2" charset="-122"/>
              </a:rPr>
              <a:t>1500</a:t>
            </a:r>
            <a:r>
              <a:rPr lang="zh-CN" altLang="en-US" sz="1800" dirty="0">
                <a:ea typeface="宋体" panose="02010600030101010101" pitchFamily="2" charset="-122"/>
              </a:rPr>
              <a:t>万；有的采购预算</a:t>
            </a:r>
            <a:r>
              <a:rPr lang="en-US" altLang="zh-CN" sz="1800" dirty="0">
                <a:ea typeface="宋体" panose="02010600030101010101" pitchFamily="2" charset="-122"/>
              </a:rPr>
              <a:t>2400</a:t>
            </a:r>
            <a:r>
              <a:rPr lang="zh-CN" altLang="en-US" sz="1800" dirty="0">
                <a:ea typeface="宋体" panose="02010600030101010101" pitchFamily="2" charset="-122"/>
              </a:rPr>
              <a:t>万，最后只执行了</a:t>
            </a:r>
            <a:r>
              <a:rPr lang="en-US" altLang="zh-CN" sz="1800" dirty="0">
                <a:ea typeface="宋体" panose="02010600030101010101" pitchFamily="2" charset="-122"/>
              </a:rPr>
              <a:t>870</a:t>
            </a:r>
            <a:r>
              <a:rPr lang="zh-CN" altLang="en-US" sz="1800" dirty="0">
                <a:ea typeface="宋体" panose="02010600030101010101" pitchFamily="2" charset="-122"/>
              </a:rPr>
              <a:t>万，有的预算</a:t>
            </a:r>
            <a:r>
              <a:rPr lang="en-US" altLang="zh-CN" sz="1800" dirty="0">
                <a:ea typeface="宋体" panose="02010600030101010101" pitchFamily="2" charset="-122"/>
              </a:rPr>
              <a:t>220</a:t>
            </a:r>
            <a:r>
              <a:rPr lang="zh-CN" altLang="en-US" sz="1800" dirty="0">
                <a:ea typeface="宋体" panose="02010600030101010101" pitchFamily="2" charset="-122"/>
              </a:rPr>
              <a:t>万，最后执行了</a:t>
            </a:r>
            <a:r>
              <a:rPr lang="en-US" altLang="zh-CN" sz="1800" dirty="0">
                <a:ea typeface="宋体" panose="02010600030101010101" pitchFamily="2" charset="-122"/>
              </a:rPr>
              <a:t>93</a:t>
            </a:r>
            <a:r>
              <a:rPr lang="zh-CN" altLang="en-US" sz="1800" dirty="0">
                <a:ea typeface="宋体" panose="02010600030101010101" pitchFamily="2" charset="-122"/>
              </a:rPr>
              <a:t>万。</a:t>
            </a:r>
          </a:p>
          <a:p>
            <a:pPr indent="0" fontAlgn="auto">
              <a:lnSpc>
                <a:spcPct val="150000"/>
              </a:lnSpc>
            </a:pPr>
            <a:r>
              <a:rPr lang="zh-CN" altLang="en-US" sz="1800" dirty="0">
                <a:ea typeface="宋体" panose="02010600030101010101" pitchFamily="2" charset="-122"/>
              </a:rPr>
              <a:t>大部分单位，预算未分解下达到部门，部门负责人都不清楚部门今年开展工作可用的资源是多少。</a:t>
            </a:r>
          </a:p>
          <a:p>
            <a:pPr indent="0" fontAlgn="auto">
              <a:lnSpc>
                <a:spcPct val="150000"/>
              </a:lnSpc>
            </a:pPr>
            <a:r>
              <a:rPr lang="zh-CN" altLang="en-US" sz="1800" dirty="0">
                <a:ea typeface="宋体" panose="02010600030101010101" pitchFamily="2" charset="-122"/>
              </a:rPr>
              <a:t>小单位，觉得资金量小，无法分解下达。</a:t>
            </a:r>
          </a:p>
        </p:txBody>
      </p:sp>
      <p:sp>
        <p:nvSpPr>
          <p:cNvPr id="3" name="文本占位符 30"/>
          <p:cNvSpPr txBox="1"/>
          <p:nvPr>
            <p:custDataLst>
              <p:tags r:id="rId2"/>
            </p:custDataLst>
          </p:nvPr>
        </p:nvSpPr>
        <p:spPr>
          <a:xfrm>
            <a:off x="6934835" y="4967605"/>
            <a:ext cx="4871085" cy="141986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  小贴士                                  </a:t>
            </a:r>
          </a:p>
          <a:p>
            <a:pPr marL="0" indent="0" algn="l">
              <a:lnSpc>
                <a:spcPts val="2000"/>
              </a:lnSpc>
              <a:buNone/>
            </a:pPr>
            <a:r>
              <a:rPr lang="en-US" altLang="zh-CN" sz="1400" dirty="0">
                <a:solidFill>
                  <a:schemeClr val="tx1"/>
                </a:solidFill>
                <a:ea typeface="宋体" panose="02010600030101010101" pitchFamily="2" charset="-122"/>
              </a:rPr>
              <a:t>1.</a:t>
            </a:r>
            <a:r>
              <a:rPr lang="zh-CN" altLang="en-US" sz="1400" dirty="0">
                <a:solidFill>
                  <a:schemeClr val="tx1"/>
                </a:solidFill>
                <a:ea typeface="宋体" panose="02010600030101010101" pitchFamily="2" charset="-122"/>
              </a:rPr>
              <a:t>关于分解下达的误解（分解下达只有财政做，单位不需要分解下达；不是所有都要分解）。</a:t>
            </a:r>
            <a:endParaRPr lang="zh-CN" sz="1400" dirty="0">
              <a:solidFill>
                <a:schemeClr val="tx1"/>
              </a:solidFill>
              <a:ea typeface="宋体" panose="02010600030101010101" pitchFamily="2" charset="-122"/>
            </a:endParaRPr>
          </a:p>
          <a:p>
            <a:pPr marL="0" indent="0" algn="l">
              <a:lnSpc>
                <a:spcPts val="2000"/>
              </a:lnSpc>
              <a:buNone/>
            </a:pPr>
            <a:r>
              <a:rPr lang="en-US" altLang="zh-CN" sz="1400" dirty="0">
                <a:solidFill>
                  <a:schemeClr val="tx1"/>
                </a:solidFill>
                <a:ea typeface="宋体" panose="02010600030101010101" pitchFamily="2" charset="-122"/>
              </a:rPr>
              <a:t>2.</a:t>
            </a:r>
            <a:r>
              <a:rPr lang="zh-CN" altLang="en-US" sz="1400" dirty="0">
                <a:solidFill>
                  <a:schemeClr val="tx1"/>
                </a:solidFill>
                <a:ea typeface="宋体" panose="02010600030101010101" pitchFamily="2" charset="-122"/>
              </a:rPr>
              <a:t>关于分解下达与前后续环节的衔接。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收支管理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文本占位符 30"/>
          <p:cNvSpPr txBox="1"/>
          <p:nvPr/>
        </p:nvSpPr>
        <p:spPr>
          <a:xfrm>
            <a:off x="601969" y="2862492"/>
            <a:ext cx="2526914" cy="1345566"/>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某医院                                                        </a:t>
            </a:r>
            <a:r>
              <a:rPr lang="zh-CN" sz="1400" dirty="0"/>
              <a:t>缺乏非税收入收缴相关内容要求，建议根据医院工作实际建立健全相关机制，明确相关职责分工。</a:t>
            </a:r>
          </a:p>
          <a:p>
            <a:pPr marL="0" indent="0" algn="ctr">
              <a:lnSpc>
                <a:spcPts val="2000"/>
              </a:lnSpc>
              <a:buNone/>
            </a:pPr>
            <a:endParaRPr lang="zh-CN" altLang="en-US" sz="1400" dirty="0">
              <a:solidFill>
                <a:schemeClr val="tx1"/>
              </a:solidFill>
            </a:endParaRPr>
          </a:p>
        </p:txBody>
      </p:sp>
      <p:sp>
        <p:nvSpPr>
          <p:cNvPr id="5" name="文本占位符 30"/>
          <p:cNvSpPr txBox="1"/>
          <p:nvPr/>
        </p:nvSpPr>
        <p:spPr>
          <a:xfrm>
            <a:off x="3422957" y="2862751"/>
            <a:ext cx="2526915" cy="1345566"/>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zh-CN" altLang="en-US" sz="1400" dirty="0">
                <a:solidFill>
                  <a:schemeClr val="bg2">
                    <a:lumMod val="25000"/>
                  </a:schemeClr>
                </a:solidFill>
              </a:rPr>
              <a:t>某区县人民法院                        </a:t>
            </a:r>
            <a:r>
              <a:rPr lang="zh-CN" sz="1400" dirty="0"/>
              <a:t>缺乏欠费管理相关内容要求</a:t>
            </a:r>
          </a:p>
        </p:txBody>
      </p:sp>
      <p:sp>
        <p:nvSpPr>
          <p:cNvPr id="21" name="文本占位符 30"/>
          <p:cNvSpPr txBox="1"/>
          <p:nvPr/>
        </p:nvSpPr>
        <p:spPr>
          <a:xfrm>
            <a:off x="6422390" y="2862580"/>
            <a:ext cx="4823460" cy="189992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zh-CN" altLang="en-US" sz="1400" dirty="0">
                <a:solidFill>
                  <a:schemeClr val="bg2">
                    <a:lumMod val="25000"/>
                  </a:schemeClr>
                </a:solidFill>
              </a:rPr>
              <a:t>        某高校                                                                                </a:t>
            </a:r>
          </a:p>
          <a:p>
            <a:pPr marL="0" indent="0" algn="ctr">
              <a:lnSpc>
                <a:spcPct val="150000"/>
              </a:lnSpc>
              <a:buNone/>
            </a:pPr>
            <a:r>
              <a:rPr lang="zh-CN" sz="1400" dirty="0"/>
              <a:t>单位内部文件《成都师范学院票据管理实施办法》（成师院字〔2013〕70号附件4）的依据文件《财政票据管理办法》（2012年财政部令第70号）、《四川省财政票据管理暂行办法》（川财非〔2005〕13号）均已废止</a:t>
            </a:r>
          </a:p>
        </p:txBody>
      </p:sp>
      <p:sp>
        <p:nvSpPr>
          <p:cNvPr id="19" name="文本框 18"/>
          <p:cNvSpPr txBox="1"/>
          <p:nvPr/>
        </p:nvSpPr>
        <p:spPr>
          <a:xfrm>
            <a:off x="277803" y="795705"/>
            <a:ext cx="10953164" cy="1900555"/>
          </a:xfrm>
          <a:prstGeom prst="rect">
            <a:avLst/>
          </a:prstGeom>
          <a:noFill/>
        </p:spPr>
        <p:txBody>
          <a:bodyPr wrap="square">
            <a:spAutoFit/>
          </a:bodyPr>
          <a:lstStyle/>
          <a:p>
            <a:r>
              <a:rPr lang="en-US" altLang="zh-CN" sz="2000" b="1" dirty="0"/>
              <a:t>1</a:t>
            </a:r>
            <a:r>
              <a:rPr lang="zh-CN" altLang="en-US" sz="2000" b="1" dirty="0"/>
              <a:t>、设计层面问题</a:t>
            </a:r>
          </a:p>
          <a:p>
            <a:pPr>
              <a:lnSpc>
                <a:spcPct val="110000"/>
              </a:lnSpc>
            </a:pPr>
            <a:endParaRPr lang="zh-CN" altLang="en-US" sz="2000" b="1" dirty="0"/>
          </a:p>
          <a:p>
            <a:pPr>
              <a:lnSpc>
                <a:spcPct val="110000"/>
              </a:lnSpc>
            </a:pPr>
            <a:r>
              <a:rPr lang="zh-CN" altLang="en-US" sz="1800" dirty="0"/>
              <a:t>未按内控要求建立健全相关制度。事业/经营/其他收入（合同收款）、非税管理机制缺失，票据管理、会计档案管理未按外部文件要求建立等。</a:t>
            </a:r>
          </a:p>
          <a:p>
            <a:endParaRPr lang="zh-CN" altLang="en-US" sz="2000" b="1" dirty="0"/>
          </a:p>
          <a:p>
            <a:endParaRPr lang="en-US" altLang="zh-CN"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21" grpId="0" bldLvl="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收支管理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文本占位符 30"/>
          <p:cNvSpPr txBox="1"/>
          <p:nvPr/>
        </p:nvSpPr>
        <p:spPr>
          <a:xfrm>
            <a:off x="652134" y="2214792"/>
            <a:ext cx="2526914" cy="1345566"/>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某区县民政局                                                        </a:t>
            </a:r>
            <a:r>
              <a:rPr lang="zh-CN" altLang="en-US" sz="1400" dirty="0"/>
              <a:t>业务部门办事人员</a:t>
            </a:r>
            <a:r>
              <a:rPr lang="zh-CN" altLang="zh-CN" sz="1400" dirty="0"/>
              <a:t>采取用</a:t>
            </a:r>
            <a:r>
              <a:rPr lang="zh-CN" altLang="zh-CN" sz="1400" dirty="0">
                <a:solidFill>
                  <a:srgbClr val="FF0000"/>
                </a:solidFill>
              </a:rPr>
              <a:t>虚假</a:t>
            </a:r>
            <a:r>
              <a:rPr lang="zh-CN" altLang="zh-CN" sz="1400" dirty="0"/>
              <a:t>经费发放明细表替换领导签批认可的真表的方式侵吞公款</a:t>
            </a:r>
            <a:endParaRPr lang="zh-CN" altLang="en-US" sz="1400" dirty="0"/>
          </a:p>
          <a:p>
            <a:pPr marL="0" indent="0" algn="ctr">
              <a:lnSpc>
                <a:spcPts val="2000"/>
              </a:lnSpc>
              <a:buNone/>
            </a:pPr>
            <a:endParaRPr lang="zh-CN" altLang="en-US" sz="1400" dirty="0">
              <a:solidFill>
                <a:schemeClr val="tx1"/>
              </a:solidFill>
            </a:endParaRPr>
          </a:p>
        </p:txBody>
      </p:sp>
      <p:sp>
        <p:nvSpPr>
          <p:cNvPr id="5" name="文本占位符 30"/>
          <p:cNvSpPr txBox="1"/>
          <p:nvPr/>
        </p:nvSpPr>
        <p:spPr>
          <a:xfrm>
            <a:off x="3335962" y="2210606"/>
            <a:ext cx="2526915" cy="1345566"/>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zh-CN" altLang="en-US" sz="1400" dirty="0">
                <a:solidFill>
                  <a:schemeClr val="bg2">
                    <a:lumMod val="25000"/>
                  </a:schemeClr>
                </a:solidFill>
              </a:rPr>
              <a:t>某区县人民法院                        </a:t>
            </a:r>
            <a:r>
              <a:rPr lang="zh-CN" altLang="en-US" sz="1400" dirty="0"/>
              <a:t>办公室主任在</a:t>
            </a:r>
            <a:r>
              <a:rPr lang="zh-CN" altLang="zh-CN" sz="1400" dirty="0"/>
              <a:t>负责诉讼费退费审核和支付</a:t>
            </a:r>
            <a:r>
              <a:rPr lang="zh-CN" altLang="en-US" sz="1400" dirty="0"/>
              <a:t>时</a:t>
            </a:r>
            <a:r>
              <a:rPr lang="zh-CN" altLang="en-US" sz="1400" dirty="0">
                <a:solidFill>
                  <a:srgbClr val="FF0000"/>
                </a:solidFill>
              </a:rPr>
              <a:t>未</a:t>
            </a:r>
            <a:r>
              <a:rPr lang="zh-CN" altLang="zh-CN" sz="1400" dirty="0"/>
              <a:t>正确履行</a:t>
            </a:r>
            <a:r>
              <a:rPr lang="zh-CN" altLang="zh-CN" sz="1400" dirty="0">
                <a:solidFill>
                  <a:srgbClr val="FF0000"/>
                </a:solidFill>
              </a:rPr>
              <a:t>审核</a:t>
            </a:r>
            <a:r>
              <a:rPr lang="zh-CN" altLang="zh-CN" sz="1400" dirty="0"/>
              <a:t>职责，致使公共财产损失</a:t>
            </a:r>
            <a:endParaRPr lang="zh-CN" altLang="en-US" sz="1400" dirty="0"/>
          </a:p>
          <a:p>
            <a:pPr marL="0" indent="0" algn="ctr">
              <a:lnSpc>
                <a:spcPts val="2000"/>
              </a:lnSpc>
              <a:buNone/>
            </a:pPr>
            <a:endParaRPr lang="zh-CN" altLang="en-US" sz="1400" dirty="0">
              <a:solidFill>
                <a:schemeClr val="tx1"/>
              </a:solidFill>
            </a:endParaRPr>
          </a:p>
        </p:txBody>
      </p:sp>
      <p:sp>
        <p:nvSpPr>
          <p:cNvPr id="21" name="文本占位符 30"/>
          <p:cNvSpPr txBox="1"/>
          <p:nvPr/>
        </p:nvSpPr>
        <p:spPr>
          <a:xfrm>
            <a:off x="6076941" y="2210347"/>
            <a:ext cx="4823252" cy="1345566"/>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zh-CN" altLang="en-US" sz="1400" dirty="0">
                <a:solidFill>
                  <a:schemeClr val="bg2">
                    <a:lumMod val="25000"/>
                  </a:schemeClr>
                </a:solidFill>
              </a:rPr>
              <a:t>        某区县医保局                                                                                </a:t>
            </a:r>
            <a:r>
              <a:rPr lang="zh-CN" altLang="zh-CN" sz="1400" dirty="0"/>
              <a:t>财务基金管理科</a:t>
            </a:r>
            <a:r>
              <a:rPr lang="zh-CN" altLang="en-US" sz="1400" dirty="0"/>
              <a:t>办事人员</a:t>
            </a:r>
            <a:r>
              <a:rPr lang="zh-CN" altLang="zh-CN" sz="1400" dirty="0"/>
              <a:t>利用职务便利先后从公务员医疗保险基金及离退休人员医疗保险基金两个账户中转出</a:t>
            </a:r>
            <a:r>
              <a:rPr lang="zh-CN" altLang="en-US" sz="1400" dirty="0"/>
              <a:t>上百万</a:t>
            </a:r>
            <a:r>
              <a:rPr lang="zh-CN" altLang="zh-CN" sz="1400" dirty="0"/>
              <a:t>元到其掌握的以他人名义办理的银行卡内</a:t>
            </a:r>
            <a:r>
              <a:rPr lang="zh-CN" altLang="en-US" sz="1400" dirty="0"/>
              <a:t>，再转入个人账户</a:t>
            </a:r>
          </a:p>
          <a:p>
            <a:pPr marL="0" indent="0" algn="ctr">
              <a:lnSpc>
                <a:spcPts val="2000"/>
              </a:lnSpc>
              <a:buNone/>
            </a:pPr>
            <a:endParaRPr lang="zh-CN" altLang="en-US" sz="1400" dirty="0">
              <a:solidFill>
                <a:schemeClr val="tx1"/>
              </a:solidFill>
            </a:endParaRPr>
          </a:p>
        </p:txBody>
      </p:sp>
      <p:sp>
        <p:nvSpPr>
          <p:cNvPr id="19" name="文本框 18"/>
          <p:cNvSpPr txBox="1"/>
          <p:nvPr/>
        </p:nvSpPr>
        <p:spPr>
          <a:xfrm>
            <a:off x="451793" y="795705"/>
            <a:ext cx="10953164" cy="1414780"/>
          </a:xfrm>
          <a:prstGeom prst="rect">
            <a:avLst/>
          </a:prstGeom>
          <a:noFill/>
        </p:spPr>
        <p:txBody>
          <a:bodyPr wrap="square">
            <a:spAutoFit/>
          </a:bodyPr>
          <a:lstStyle/>
          <a:p>
            <a:r>
              <a:rPr lang="en-US" altLang="zh-CN" sz="2000" b="1" dirty="0"/>
              <a:t>2</a:t>
            </a:r>
            <a:r>
              <a:rPr lang="zh-CN" altLang="en-US" sz="2000" b="1" dirty="0"/>
              <a:t>、</a:t>
            </a:r>
            <a:r>
              <a:rPr lang="zh-CN" altLang="en-US" sz="2000" b="1" dirty="0">
                <a:sym typeface="+mn-ea"/>
              </a:rPr>
              <a:t>执行层面问题</a:t>
            </a:r>
            <a:endParaRPr lang="en-US" altLang="zh-CN" sz="2000" b="1" dirty="0"/>
          </a:p>
          <a:p>
            <a:endParaRPr lang="zh-CN" altLang="en-US" sz="1400" dirty="0"/>
          </a:p>
          <a:p>
            <a:r>
              <a:rPr lang="zh-CN" altLang="en-US" sz="1400" dirty="0"/>
              <a:t>　</a:t>
            </a:r>
            <a:r>
              <a:rPr lang="zh-CN" altLang="en-US" dirty="0"/>
              <a:t>单位未明确各审核岗位职责或缺乏经费支出报销的相关规定，导致在费用报销时审核把关不严谨，出现漏签、缺失相应附件材料报销、重复报销等问题。</a:t>
            </a:r>
          </a:p>
          <a:p>
            <a:endParaRPr lang="en-US" altLang="zh-CN" sz="1600" dirty="0"/>
          </a:p>
        </p:txBody>
      </p:sp>
      <p:sp>
        <p:nvSpPr>
          <p:cNvPr id="100" name="文本框 99"/>
          <p:cNvSpPr txBox="1"/>
          <p:nvPr/>
        </p:nvSpPr>
        <p:spPr>
          <a:xfrm>
            <a:off x="3632835" y="3994785"/>
            <a:ext cx="5175250" cy="1922145"/>
          </a:xfrm>
          <a:prstGeom prst="rect">
            <a:avLst/>
          </a:prstGeom>
          <a:noFill/>
          <a:ln w="9525">
            <a:solidFill>
              <a:srgbClr val="FF0000"/>
            </a:solidFill>
          </a:ln>
        </p:spPr>
        <p:txBody>
          <a:bodyPr wrap="square">
            <a:spAutoFit/>
          </a:bodyPr>
          <a:lstStyle/>
          <a:p>
            <a:pPr indent="355600" algn="ctr"/>
            <a:r>
              <a:rPr lang="zh-CN" altLang="en-US" sz="1400" dirty="0">
                <a:solidFill>
                  <a:schemeClr val="bg2">
                    <a:lumMod val="25000"/>
                  </a:schemeClr>
                </a:solidFill>
              </a:rPr>
              <a:t>某交通运输服务中心</a:t>
            </a:r>
          </a:p>
          <a:p>
            <a:pPr indent="355600" fontAlgn="auto">
              <a:lnSpc>
                <a:spcPct val="150000"/>
              </a:lnSpc>
            </a:pPr>
            <a:r>
              <a:rPr lang="zh-CN" altLang="en-US" sz="1400" b="0" dirty="0">
                <a:solidFill>
                  <a:schemeClr val="tx1">
                    <a:lumMod val="75000"/>
                    <a:lumOff val="25000"/>
                  </a:schemeClr>
                </a:solidFill>
                <a:latin typeface="仿宋" panose="02010609060101010101" charset="-122"/>
                <a:ea typeface="仿宋" panose="02010609060101010101" charset="-122"/>
                <a:cs typeface="仿宋" panose="02010609060101010101" charset="-122"/>
              </a:rPr>
              <a:t>支付接待</a:t>
            </a:r>
            <a:r>
              <a:rPr lang="en-US" altLang="zh-CN" sz="1400" b="0" dirty="0">
                <a:solidFill>
                  <a:schemeClr val="tx1">
                    <a:lumMod val="75000"/>
                    <a:lumOff val="25000"/>
                  </a:schemeClr>
                </a:solidFill>
                <a:latin typeface="仿宋" panose="02010609060101010101" charset="-122"/>
                <a:ea typeface="仿宋" panose="02010609060101010101" charset="-122"/>
                <a:cs typeface="仿宋" panose="02010609060101010101" charset="-122"/>
              </a:rPr>
              <a:t>xx</a:t>
            </a:r>
            <a:r>
              <a:rPr lang="zh-CN" altLang="en-US" sz="1400" b="0" dirty="0">
                <a:solidFill>
                  <a:schemeClr val="tx1">
                    <a:lumMod val="75000"/>
                    <a:lumOff val="25000"/>
                  </a:schemeClr>
                </a:solidFill>
                <a:latin typeface="仿宋" panose="02010609060101010101" charset="-122"/>
                <a:ea typeface="仿宋" panose="02010609060101010101" charset="-122"/>
                <a:cs typeface="仿宋" panose="02010609060101010101" charset="-122"/>
              </a:rPr>
              <a:t>交通执法总队莲花湖检查费480元，附件中</a:t>
            </a:r>
            <a:r>
              <a:rPr lang="zh-CN" altLang="en-US" sz="1400" b="0" dirty="0">
                <a:solidFill>
                  <a:srgbClr val="FF0000"/>
                </a:solidFill>
                <a:latin typeface="仿宋" panose="02010609060101010101" charset="-122"/>
                <a:ea typeface="仿宋" panose="02010609060101010101" charset="-122"/>
                <a:cs typeface="仿宋" panose="02010609060101010101" charset="-122"/>
              </a:rPr>
              <a:t>未见</a:t>
            </a:r>
            <a:r>
              <a:rPr lang="zh-CN" altLang="en-US" sz="1400" b="0" dirty="0">
                <a:solidFill>
                  <a:schemeClr val="tx1">
                    <a:lumMod val="75000"/>
                    <a:lumOff val="25000"/>
                  </a:schemeClr>
                </a:solidFill>
                <a:latin typeface="仿宋" panose="02010609060101010101" charset="-122"/>
                <a:ea typeface="仿宋" panose="02010609060101010101" charset="-122"/>
                <a:cs typeface="仿宋" panose="02010609060101010101" charset="-122"/>
              </a:rPr>
              <a:t>外单位</a:t>
            </a:r>
            <a:r>
              <a:rPr lang="zh-CN" altLang="en-US" sz="1400" b="0" dirty="0">
                <a:solidFill>
                  <a:srgbClr val="FF0000"/>
                </a:solidFill>
                <a:latin typeface="仿宋" panose="02010609060101010101" charset="-122"/>
                <a:ea typeface="仿宋" panose="02010609060101010101" charset="-122"/>
                <a:cs typeface="仿宋" panose="02010609060101010101" charset="-122"/>
              </a:rPr>
              <a:t>公函</a:t>
            </a:r>
            <a:r>
              <a:rPr lang="zh-CN" altLang="en-US" sz="1400" b="0" dirty="0">
                <a:solidFill>
                  <a:schemeClr val="tx1">
                    <a:lumMod val="75000"/>
                    <a:lumOff val="25000"/>
                  </a:schemeClr>
                </a:solidFill>
                <a:latin typeface="仿宋" panose="02010609060101010101" charset="-122"/>
                <a:ea typeface="仿宋" panose="02010609060101010101" charset="-122"/>
                <a:cs typeface="仿宋" panose="02010609060101010101" charset="-122"/>
              </a:rPr>
              <a:t>；而《x市交通管理服务中心制度汇编（2021版）》中收支管理制度第二十六条明确规定“</a:t>
            </a:r>
            <a:r>
              <a:rPr lang="zh-CN" altLang="en-US" sz="1400" b="0" dirty="0">
                <a:solidFill>
                  <a:srgbClr val="FF0000"/>
                </a:solidFill>
                <a:latin typeface="仿宋" panose="02010609060101010101" charset="-122"/>
                <a:ea typeface="仿宋" panose="02010609060101010101" charset="-122"/>
                <a:cs typeface="仿宋" panose="02010609060101010101" charset="-122"/>
              </a:rPr>
              <a:t>对无公函的公务活动和来访人员，一律不予接待和报销费用</a:t>
            </a:r>
            <a:r>
              <a:rPr lang="zh-CN" altLang="en-US" sz="1400" b="0" dirty="0">
                <a:solidFill>
                  <a:schemeClr val="tx1">
                    <a:lumMod val="75000"/>
                    <a:lumOff val="25000"/>
                  </a:schemeClr>
                </a:solidFill>
                <a:latin typeface="仿宋" panose="02010609060101010101" charset="-122"/>
                <a:ea typeface="仿宋" panose="02010609060101010101" charset="-122"/>
                <a:cs typeface="仿宋" panose="02010609060101010101" charset="-122"/>
              </a:rPr>
              <a:t>”，未严格按照公务接待相关规定执行。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21" grpId="0" animBg="1"/>
      <p:bldP spid="21" grpId="1" animBg="1"/>
      <p:bldP spid="19" grpId="0"/>
      <p:bldP spid="19" grpId="1"/>
      <p:bldP spid="100" grpId="0" animBg="1"/>
      <p:bldP spid="10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收支管理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文本占位符 30"/>
          <p:cNvSpPr txBox="1"/>
          <p:nvPr/>
        </p:nvSpPr>
        <p:spPr>
          <a:xfrm>
            <a:off x="518795" y="2244090"/>
            <a:ext cx="10441305" cy="317500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某交通运输服务中心                                                        </a:t>
            </a:r>
          </a:p>
          <a:p>
            <a:pPr marL="0" indent="0" algn="l">
              <a:lnSpc>
                <a:spcPts val="2000"/>
              </a:lnSpc>
              <a:buNone/>
            </a:pPr>
            <a:r>
              <a:rPr lang="zh-CN" sz="1400" dirty="0"/>
              <a:t>2020-12-59凭证#，支付简易站台建设及站台站牌维修补充费780,000元，</a:t>
            </a:r>
            <a:r>
              <a:rPr lang="en-US" altLang="zh-CN" sz="1400" dirty="0"/>
              <a:t>xx</a:t>
            </a:r>
            <a:r>
              <a:rPr lang="zh-CN" sz="1400" dirty="0"/>
              <a:t>市交通管理服务中心资金申请审批单，</a:t>
            </a:r>
            <a:r>
              <a:rPr lang="zh-CN" sz="1400" dirty="0">
                <a:solidFill>
                  <a:srgbClr val="FF0000"/>
                </a:solidFill>
              </a:rPr>
              <a:t>签字不完整</a:t>
            </a:r>
            <a:r>
              <a:rPr lang="zh-CN" sz="1400" dirty="0"/>
              <a:t>；</a:t>
            </a:r>
          </a:p>
          <a:p>
            <a:pPr marL="0" indent="0" algn="l">
              <a:lnSpc>
                <a:spcPts val="2000"/>
              </a:lnSpc>
              <a:buNone/>
            </a:pPr>
            <a:r>
              <a:rPr lang="zh-CN" sz="1400" dirty="0">
                <a:sym typeface="+mn-ea"/>
              </a:rPr>
              <a:t>2021-9-26#凭证支付莲花湖码头船舶系缆桩设置费用27,320元，</a:t>
            </a:r>
            <a:r>
              <a:rPr lang="zh-CN" sz="1400" dirty="0">
                <a:solidFill>
                  <a:srgbClr val="FF0000"/>
                </a:solidFill>
                <a:sym typeface="+mn-ea"/>
              </a:rPr>
              <a:t>附件未见会议纪要及事前资料</a:t>
            </a:r>
            <a:r>
              <a:rPr lang="zh-CN" sz="1400" dirty="0">
                <a:sym typeface="+mn-ea"/>
              </a:rPr>
              <a:t>；</a:t>
            </a:r>
            <a:endParaRPr lang="zh-CN" sz="1400" dirty="0"/>
          </a:p>
          <a:p>
            <a:pPr marL="0" indent="0" algn="l">
              <a:lnSpc>
                <a:spcPct val="150000"/>
              </a:lnSpc>
              <a:buNone/>
            </a:pPr>
            <a:r>
              <a:rPr lang="zh-CN" sz="1400" dirty="0">
                <a:sym typeface="+mn-ea"/>
              </a:rPr>
              <a:t>2021-2-19#凭证，支付2021年元旦、春节慰问退休人员购物品36000元，后附会议纪要决议事项摘要“……我单位拟在</a:t>
            </a:r>
            <a:r>
              <a:rPr lang="en-US" altLang="zh-CN" sz="1400" dirty="0">
                <a:solidFill>
                  <a:srgbClr val="FF0000"/>
                </a:solidFill>
                <a:sym typeface="+mn-ea"/>
              </a:rPr>
              <a:t>x</a:t>
            </a:r>
            <a:r>
              <a:rPr lang="zh-CN" sz="1400" dirty="0">
                <a:solidFill>
                  <a:srgbClr val="FF0000"/>
                </a:solidFill>
                <a:sym typeface="+mn-ea"/>
              </a:rPr>
              <a:t>市格瑞特商贸</a:t>
            </a:r>
            <a:r>
              <a:rPr lang="zh-CN" sz="1400" dirty="0">
                <a:sym typeface="+mn-ea"/>
              </a:rPr>
              <a:t>有限公司购买春节慰问礼盒116份，共计24200元……”，而所附发票销售方为成都红旗连锁股份有限公司</a:t>
            </a:r>
            <a:r>
              <a:rPr lang="en-US" altLang="zh-CN" sz="1400" dirty="0">
                <a:sym typeface="+mn-ea"/>
              </a:rPr>
              <a:t>x</a:t>
            </a:r>
            <a:r>
              <a:rPr lang="zh-CN" sz="1400" dirty="0">
                <a:sym typeface="+mn-ea"/>
              </a:rPr>
              <a:t>分场，金额36000元，附件内容存在冲突。</a:t>
            </a:r>
          </a:p>
          <a:p>
            <a:pPr marL="0" indent="0" algn="l">
              <a:lnSpc>
                <a:spcPct val="150000"/>
              </a:lnSpc>
              <a:buNone/>
            </a:pPr>
            <a:r>
              <a:rPr lang="zh-CN" sz="1400" dirty="0"/>
              <a:t>2020-9-72#凭证，支付农副产品销售平台采购茶叶1000元，银行存根金额1000元，报销单金额1000元，后附发票两张、为同一票号，发票金额900元。</a:t>
            </a:r>
          </a:p>
          <a:p>
            <a:pPr marL="0" indent="0" algn="ctr">
              <a:lnSpc>
                <a:spcPts val="2000"/>
              </a:lnSpc>
              <a:buNone/>
            </a:pPr>
            <a:endParaRPr lang="zh-CN" sz="1400" dirty="0"/>
          </a:p>
          <a:p>
            <a:pPr marL="0" indent="0" algn="ctr">
              <a:lnSpc>
                <a:spcPts val="2000"/>
              </a:lnSpc>
              <a:buNone/>
            </a:pPr>
            <a:endParaRPr lang="zh-CN" altLang="en-US" sz="1400" dirty="0">
              <a:solidFill>
                <a:schemeClr val="tx1"/>
              </a:solidFill>
            </a:endParaRPr>
          </a:p>
        </p:txBody>
      </p:sp>
      <p:sp>
        <p:nvSpPr>
          <p:cNvPr id="19" name="文本框 18"/>
          <p:cNvSpPr txBox="1"/>
          <p:nvPr/>
        </p:nvSpPr>
        <p:spPr>
          <a:xfrm>
            <a:off x="451793" y="795705"/>
            <a:ext cx="10953164" cy="1414780"/>
          </a:xfrm>
          <a:prstGeom prst="rect">
            <a:avLst/>
          </a:prstGeom>
          <a:noFill/>
        </p:spPr>
        <p:txBody>
          <a:bodyPr wrap="square">
            <a:spAutoFit/>
          </a:bodyPr>
          <a:lstStyle/>
          <a:p>
            <a:r>
              <a:rPr lang="en-US" altLang="zh-CN" sz="2000" b="1" dirty="0"/>
              <a:t>3</a:t>
            </a:r>
            <a:r>
              <a:rPr lang="zh-CN" altLang="en-US" sz="2000" b="1" dirty="0"/>
              <a:t>、</a:t>
            </a:r>
            <a:r>
              <a:rPr lang="zh-CN" altLang="en-US" sz="2000" b="1" dirty="0">
                <a:sym typeface="+mn-ea"/>
              </a:rPr>
              <a:t>执行层面问题</a:t>
            </a:r>
            <a:r>
              <a:rPr lang="en-US" altLang="zh-CN" sz="2000" b="1" dirty="0">
                <a:sym typeface="+mn-ea"/>
              </a:rPr>
              <a:t>-</a:t>
            </a:r>
            <a:r>
              <a:rPr lang="zh-CN" altLang="en-US" sz="2000" b="1" dirty="0">
                <a:ea typeface="宋体" panose="02010600030101010101" pitchFamily="2" charset="-122"/>
                <a:sym typeface="+mn-ea"/>
              </a:rPr>
              <a:t>续</a:t>
            </a:r>
            <a:endParaRPr lang="en-US" altLang="zh-CN" sz="2000" b="1" dirty="0"/>
          </a:p>
          <a:p>
            <a:endParaRPr lang="zh-CN" altLang="en-US" sz="1400" dirty="0"/>
          </a:p>
          <a:p>
            <a:r>
              <a:rPr lang="zh-CN" altLang="en-US" dirty="0"/>
              <a:t>单位未明确各审核岗位职责或缺乏经费支出报销的相关规定，导致在费用报销时审核把关不严谨，出现漏签、缺失相应附件材料报销、重复报销等问题。</a:t>
            </a:r>
          </a:p>
          <a:p>
            <a:endParaRPr lang="en-US" altLang="zh-CN"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收支管理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文本占位符 30"/>
          <p:cNvSpPr txBox="1"/>
          <p:nvPr/>
        </p:nvSpPr>
        <p:spPr>
          <a:xfrm>
            <a:off x="601980" y="2072640"/>
            <a:ext cx="10441305" cy="203200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50000"/>
              </a:lnSpc>
              <a:buNone/>
            </a:pPr>
            <a:r>
              <a:rPr lang="zh-CN" sz="1400" dirty="0"/>
              <a:t>（一）违规发放路产补偿费奖励</a:t>
            </a:r>
          </a:p>
          <a:p>
            <a:pPr marL="0" indent="0" algn="l">
              <a:lnSpc>
                <a:spcPct val="150000"/>
              </a:lnSpc>
              <a:buNone/>
            </a:pPr>
            <a:r>
              <a:rPr lang="en-US" altLang="zh-CN" sz="1400" dirty="0"/>
              <a:t>x</a:t>
            </a:r>
            <a:r>
              <a:rPr lang="zh-CN" sz="1400" dirty="0"/>
              <a:t>市交管服务中心2020-2021年期间按照收取路产补偿费的10%发放协助收取路产补偿费奖励，未见相关文件依据。</a:t>
            </a:r>
          </a:p>
          <a:p>
            <a:pPr marL="0" indent="0" algn="l">
              <a:lnSpc>
                <a:spcPct val="150000"/>
              </a:lnSpc>
              <a:buNone/>
            </a:pPr>
            <a:r>
              <a:rPr lang="zh-CN" sz="1400" dirty="0"/>
              <a:t>（二）先支出，后审批</a:t>
            </a:r>
          </a:p>
          <a:p>
            <a:pPr marL="0" indent="0" algn="l">
              <a:lnSpc>
                <a:spcPct val="150000"/>
              </a:lnSpc>
              <a:buNone/>
            </a:pPr>
            <a:r>
              <a:rPr lang="zh-CN" sz="1400" dirty="0"/>
              <a:t>2020-9-67#凭证#，支付中秋慰问退休人员购物品6000元，报销单日期为2020年</a:t>
            </a:r>
            <a:r>
              <a:rPr lang="zh-CN" sz="1400" dirty="0">
                <a:solidFill>
                  <a:srgbClr val="FF0000"/>
                </a:solidFill>
              </a:rPr>
              <a:t>9月29日</a:t>
            </a:r>
            <a:r>
              <a:rPr lang="zh-CN" sz="1400" dirty="0"/>
              <a:t>，报销单领导审批同意日期为2020年</a:t>
            </a:r>
            <a:r>
              <a:rPr lang="zh-CN" sz="1400" dirty="0">
                <a:solidFill>
                  <a:srgbClr val="FF0000"/>
                </a:solidFill>
              </a:rPr>
              <a:t>10月26</a:t>
            </a:r>
            <a:r>
              <a:rPr lang="zh-CN" sz="1400" dirty="0"/>
              <a:t>日，支票存根和进账单日期均为2020年9月28日，发票日期为2020年9月29日。</a:t>
            </a:r>
          </a:p>
          <a:p>
            <a:pPr marL="0" indent="0" algn="ctr">
              <a:lnSpc>
                <a:spcPts val="2000"/>
              </a:lnSpc>
              <a:buNone/>
            </a:pPr>
            <a:endParaRPr lang="zh-CN" sz="1400" dirty="0"/>
          </a:p>
          <a:p>
            <a:pPr marL="0" indent="0" algn="ctr">
              <a:lnSpc>
                <a:spcPts val="2000"/>
              </a:lnSpc>
              <a:buNone/>
            </a:pPr>
            <a:endParaRPr lang="zh-CN" altLang="en-US" sz="1400" dirty="0">
              <a:solidFill>
                <a:schemeClr val="tx1"/>
              </a:solidFill>
            </a:endParaRPr>
          </a:p>
        </p:txBody>
      </p:sp>
      <p:sp>
        <p:nvSpPr>
          <p:cNvPr id="19" name="文本框 18"/>
          <p:cNvSpPr txBox="1"/>
          <p:nvPr/>
        </p:nvSpPr>
        <p:spPr>
          <a:xfrm>
            <a:off x="451793" y="795705"/>
            <a:ext cx="10953164" cy="1337945"/>
          </a:xfrm>
          <a:prstGeom prst="rect">
            <a:avLst/>
          </a:prstGeom>
          <a:noFill/>
        </p:spPr>
        <p:txBody>
          <a:bodyPr wrap="square">
            <a:spAutoFit/>
          </a:bodyPr>
          <a:lstStyle/>
          <a:p>
            <a:pPr indent="0" fontAlgn="auto">
              <a:lnSpc>
                <a:spcPct val="150000"/>
              </a:lnSpc>
            </a:pPr>
            <a:r>
              <a:rPr lang="en-US" altLang="zh-CN" sz="2000" b="1" dirty="0"/>
              <a:t>3</a:t>
            </a:r>
            <a:r>
              <a:rPr lang="zh-CN" altLang="en-US" sz="2000" b="1" dirty="0"/>
              <a:t>、</a:t>
            </a:r>
            <a:r>
              <a:rPr lang="zh-CN" altLang="en-US" sz="2000" b="1" dirty="0">
                <a:sym typeface="+mn-ea"/>
              </a:rPr>
              <a:t>支出报销其他常见问题</a:t>
            </a:r>
            <a:endParaRPr lang="zh-CN" altLang="en-US" sz="1400" dirty="0"/>
          </a:p>
          <a:p>
            <a:pPr indent="0" fontAlgn="auto">
              <a:lnSpc>
                <a:spcPct val="150000"/>
              </a:lnSpc>
            </a:pPr>
            <a:r>
              <a:rPr lang="zh-CN" altLang="en-US" dirty="0"/>
              <a:t>支出无依据；先支出，后审批。</a:t>
            </a:r>
          </a:p>
          <a:p>
            <a:pPr indent="0" fontAlgn="auto">
              <a:lnSpc>
                <a:spcPct val="150000"/>
              </a:lnSpc>
            </a:pPr>
            <a:endParaRPr lang="en-US" altLang="zh-CN" sz="1600" dirty="0"/>
          </a:p>
        </p:txBody>
      </p:sp>
      <p:sp>
        <p:nvSpPr>
          <p:cNvPr id="100" name="文本框 99"/>
          <p:cNvSpPr txBox="1"/>
          <p:nvPr/>
        </p:nvSpPr>
        <p:spPr>
          <a:xfrm>
            <a:off x="1846580" y="4264660"/>
            <a:ext cx="9653905" cy="2168525"/>
          </a:xfrm>
          <a:prstGeom prst="rect">
            <a:avLst/>
          </a:prstGeom>
          <a:noFill/>
          <a:ln w="9525">
            <a:noFill/>
          </a:ln>
        </p:spPr>
        <p:txBody>
          <a:bodyPr wrap="square">
            <a:spAutoFit/>
          </a:bodyPr>
          <a:lstStyle/>
          <a:p>
            <a:pPr indent="0" fontAlgn="auto">
              <a:lnSpc>
                <a:spcPct val="150000"/>
              </a:lnSpc>
            </a:pPr>
            <a:r>
              <a:rPr lang="zh-CN" b="1">
                <a:solidFill>
                  <a:srgbClr val="333333"/>
                </a:solidFill>
                <a:ea typeface="宋体" panose="02010600030101010101" pitchFamily="2" charset="-122"/>
              </a:rPr>
              <a:t>麻城市环境保护局经济开发区分局原党支部书记、局长胡立新滥发津补贴等问题。</a:t>
            </a:r>
          </a:p>
          <a:p>
            <a:pPr indent="0" fontAlgn="auto">
              <a:lnSpc>
                <a:spcPct val="150000"/>
              </a:lnSpc>
            </a:pPr>
            <a:r>
              <a:rPr lang="zh-CN" b="0">
                <a:solidFill>
                  <a:srgbClr val="333333"/>
                </a:solidFill>
                <a:ea typeface="宋体" panose="02010600030101010101" pitchFamily="2" charset="-122"/>
              </a:rPr>
              <a:t>2018年至2021年，胡立新安排虚报办公用品、资料印刷、车辆维修等费用套取财政资金45220元，以“春节补助”“工作补贴”等名义发放给本单位干部职工，其中胡立新本人领取6000元。胡立新还存在其他违纪违法问题。胡立新受到党内严重警告、记大过处分，并被免去市环境保护局经济开发区分局党支部书记、局长职务。（来源：湖北省纪委监委官网）</a:t>
            </a:r>
            <a:endParaRPr lang="zh-CN" altLang="en-US" b="0">
              <a:solidFill>
                <a:srgbClr val="333333"/>
              </a:solidFill>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9" grpId="0"/>
      <p:bldP spid="19" grpId="1"/>
      <p:bldP spid="100" grpId="0"/>
      <p:bldP spid="10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采购管理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5" name="文本占位符 30"/>
          <p:cNvSpPr txBox="1"/>
          <p:nvPr/>
        </p:nvSpPr>
        <p:spPr>
          <a:xfrm>
            <a:off x="799465" y="2041525"/>
            <a:ext cx="10162540" cy="86804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50000"/>
              </a:lnSpc>
              <a:buNone/>
            </a:pPr>
            <a:r>
              <a:rPr lang="zh-CN" altLang="en-US" sz="1400" dirty="0">
                <a:solidFill>
                  <a:schemeClr val="bg2">
                    <a:lumMod val="25000"/>
                  </a:schemeClr>
                </a:solidFill>
                <a:sym typeface="+mn-ea"/>
              </a:rPr>
              <a:t>某厅</a:t>
            </a:r>
            <a:endParaRPr lang="zh-CN" altLang="en-US" sz="1400" dirty="0">
              <a:solidFill>
                <a:schemeClr val="tx1"/>
              </a:solidFill>
            </a:endParaRPr>
          </a:p>
          <a:p>
            <a:pPr marL="0" indent="0" algn="l" fontAlgn="auto">
              <a:lnSpc>
                <a:spcPct val="150000"/>
              </a:lnSpc>
              <a:buNone/>
            </a:pPr>
            <a:r>
              <a:rPr lang="zh-CN" altLang="en-US" sz="1400" dirty="0">
                <a:solidFill>
                  <a:schemeClr val="tx1"/>
                </a:solidFill>
                <a:sym typeface="+mn-ea"/>
              </a:rPr>
              <a:t>单位缺乏公开招标变更为其他采购方式、质疑投诉受理、政府采购信息公开等相关内容要求。</a:t>
            </a:r>
            <a:endParaRPr lang="zh-CN" altLang="en-US" sz="1400" dirty="0">
              <a:solidFill>
                <a:schemeClr val="tx1"/>
              </a:solidFill>
            </a:endParaRPr>
          </a:p>
          <a:p>
            <a:pPr marL="0" indent="0" algn="ctr" fontAlgn="auto">
              <a:lnSpc>
                <a:spcPct val="150000"/>
              </a:lnSpc>
              <a:buNone/>
            </a:pPr>
            <a:endParaRPr lang="zh-CN" altLang="en-US" sz="1400" dirty="0">
              <a:solidFill>
                <a:schemeClr val="tx1"/>
              </a:solidFill>
            </a:endParaRPr>
          </a:p>
        </p:txBody>
      </p:sp>
      <p:sp>
        <p:nvSpPr>
          <p:cNvPr id="19" name="文本框 18"/>
          <p:cNvSpPr txBox="1"/>
          <p:nvPr/>
        </p:nvSpPr>
        <p:spPr>
          <a:xfrm>
            <a:off x="642293" y="805230"/>
            <a:ext cx="10953164" cy="1168400"/>
          </a:xfrm>
          <a:prstGeom prst="rect">
            <a:avLst/>
          </a:prstGeom>
          <a:noFill/>
        </p:spPr>
        <p:txBody>
          <a:bodyPr wrap="square">
            <a:spAutoFit/>
          </a:bodyPr>
          <a:lstStyle/>
          <a:p>
            <a:r>
              <a:rPr lang="en-US" altLang="zh-CN" sz="2000" b="1" dirty="0"/>
              <a:t>1</a:t>
            </a:r>
            <a:r>
              <a:rPr lang="zh-CN" altLang="en-US" sz="2000" b="1" dirty="0"/>
              <a:t>、</a:t>
            </a:r>
            <a:r>
              <a:rPr lang="zh-CN" sz="2000" b="1" dirty="0">
                <a:ea typeface="宋体" panose="02010600030101010101" pitchFamily="2" charset="-122"/>
              </a:rPr>
              <a:t>制度不完善</a:t>
            </a:r>
            <a:r>
              <a:rPr lang="en-US" altLang="zh-CN" sz="2000" b="1" dirty="0">
                <a:ea typeface="宋体" panose="02010600030101010101" pitchFamily="2" charset="-122"/>
              </a:rPr>
              <a:t>/</a:t>
            </a:r>
            <a:r>
              <a:rPr lang="zh-CN" altLang="en-US" sz="2000" b="1" dirty="0">
                <a:ea typeface="宋体" panose="02010600030101010101" pitchFamily="2" charset="-122"/>
              </a:rPr>
              <a:t>执行标准不一致</a:t>
            </a:r>
            <a:endParaRPr lang="zh-CN" altLang="en-US" sz="1400" dirty="0"/>
          </a:p>
          <a:p>
            <a:r>
              <a:rPr lang="zh-CN" altLang="en-US" sz="1400" dirty="0"/>
              <a:t>　</a:t>
            </a:r>
          </a:p>
          <a:p>
            <a:r>
              <a:rPr lang="zh-CN" altLang="en-US" dirty="0"/>
              <a:t>采购方式变更、质疑投诉管理、政府采购信息公开、紧急和特殊采购等内容缺失；单位不同文件规定的采购执行标准有差异。</a:t>
            </a:r>
            <a:endParaRPr lang="en-US" altLang="zh-CN" sz="1600" dirty="0"/>
          </a:p>
        </p:txBody>
      </p:sp>
      <p:sp>
        <p:nvSpPr>
          <p:cNvPr id="18" name="文本框 17"/>
          <p:cNvSpPr txBox="1"/>
          <p:nvPr/>
        </p:nvSpPr>
        <p:spPr>
          <a:xfrm>
            <a:off x="800100" y="3261995"/>
            <a:ext cx="10161905" cy="2999740"/>
          </a:xfrm>
          <a:prstGeom prst="rect">
            <a:avLst/>
          </a:prstGeom>
          <a:noFill/>
          <a:ln w="12700">
            <a:solidFill>
              <a:srgbClr val="FF0000"/>
            </a:solidFill>
          </a:ln>
        </p:spPr>
        <p:txBody>
          <a:bodyPr wrap="square" rtlCol="0" anchor="t">
            <a:noAutofit/>
          </a:bodyPr>
          <a:lstStyle/>
          <a:p>
            <a:pPr marL="0" indent="0" algn="ctr">
              <a:lnSpc>
                <a:spcPct val="150000"/>
              </a:lnSpc>
              <a:buNone/>
            </a:pPr>
            <a:r>
              <a:rPr lang="zh-CN" altLang="en-US" sz="1400" dirty="0">
                <a:solidFill>
                  <a:schemeClr val="bg2">
                    <a:lumMod val="25000"/>
                  </a:schemeClr>
                </a:solidFill>
                <a:sym typeface="+mn-ea"/>
              </a:rPr>
              <a:t>某医院                       </a:t>
            </a:r>
            <a:endParaRPr lang="zh-CN" altLang="en-US" sz="1400" dirty="0">
              <a:solidFill>
                <a:schemeClr val="bg2">
                  <a:lumMod val="25000"/>
                </a:schemeClr>
              </a:solidFill>
            </a:endParaRPr>
          </a:p>
          <a:p>
            <a:pPr marL="0" indent="0" algn="l" fontAlgn="auto">
              <a:lnSpc>
                <a:spcPct val="150000"/>
              </a:lnSpc>
              <a:buNone/>
            </a:pPr>
            <a:r>
              <a:rPr lang="zh-CN" sz="1400" dirty="0">
                <a:sym typeface="+mn-ea"/>
              </a:rPr>
              <a:t>《</a:t>
            </a:r>
            <a:r>
              <a:rPr lang="en-US" altLang="zh-CN" sz="1400" dirty="0">
                <a:sym typeface="+mn-ea"/>
              </a:rPr>
              <a:t>X</a:t>
            </a:r>
            <a:r>
              <a:rPr lang="zh-CN" sz="1400" dirty="0">
                <a:sym typeface="+mn-ea"/>
              </a:rPr>
              <a:t>中心医院〔2021〕179号关于印发采购管理办法（试行）的通知》第九章、第二十九条规定：在院常规应急物资无法满足需求、常规供应商也无法提供货物，</a:t>
            </a:r>
            <a:r>
              <a:rPr lang="zh-CN" sz="1400" dirty="0">
                <a:solidFill>
                  <a:srgbClr val="FF0000"/>
                </a:solidFill>
                <a:sym typeface="+mn-ea"/>
              </a:rPr>
              <a:t>由主管部门向分管院领导请示同意后向采购科提出应急采购申请，采购科报请分管院领导同意后组织相关主管部门紧急就近采购</a:t>
            </a:r>
            <a:r>
              <a:rPr lang="zh-CN" sz="1400" dirty="0">
                <a:sym typeface="+mn-ea"/>
              </a:rPr>
              <a:t>；而《</a:t>
            </a:r>
            <a:r>
              <a:rPr lang="en-US" altLang="zh-CN" sz="1400" dirty="0">
                <a:sym typeface="+mn-ea"/>
              </a:rPr>
              <a:t>X</a:t>
            </a:r>
            <a:r>
              <a:rPr lang="zh-CN" sz="1400" dirty="0">
                <a:sym typeface="+mn-ea"/>
              </a:rPr>
              <a:t>中心医院〔2021〕268号关于印发院内紧急采购制度的通知》第三点规定：1.紧急采购金额在10万元以下的，</a:t>
            </a:r>
            <a:r>
              <a:rPr lang="zh-CN" sz="1400" dirty="0">
                <a:solidFill>
                  <a:srgbClr val="FF0000"/>
                </a:solidFill>
                <a:sym typeface="+mn-ea"/>
              </a:rPr>
              <a:t>各主管部门分管院领导审批后执行</a:t>
            </a:r>
            <a:r>
              <a:rPr lang="zh-CN" sz="1400" dirty="0">
                <a:sym typeface="+mn-ea"/>
              </a:rPr>
              <a:t>。2.紧急采购金额在10万元及以上至30万以下的，</a:t>
            </a:r>
            <a:r>
              <a:rPr lang="zh-CN" sz="1400" dirty="0">
                <a:solidFill>
                  <a:srgbClr val="FF0000"/>
                </a:solidFill>
                <a:sym typeface="+mn-ea"/>
              </a:rPr>
              <a:t>各主管部门分管院领导报请院长审批后执行。</a:t>
            </a:r>
            <a:endParaRPr lang="zh-CN" sz="1400" dirty="0">
              <a:solidFill>
                <a:srgbClr val="FF0000"/>
              </a:solidFill>
            </a:endParaRPr>
          </a:p>
          <a:p>
            <a:pPr marL="0" indent="0" algn="l" fontAlgn="auto">
              <a:lnSpc>
                <a:spcPct val="150000"/>
              </a:lnSpc>
              <a:buNone/>
            </a:pPr>
            <a:r>
              <a:rPr lang="zh-CN" altLang="en-US" sz="1400" dirty="0">
                <a:sym typeface="+mn-ea"/>
              </a:rPr>
              <a:t>《</a:t>
            </a:r>
            <a:r>
              <a:rPr lang="en-US" altLang="zh-CN" sz="1400" dirty="0">
                <a:sym typeface="+mn-ea"/>
              </a:rPr>
              <a:t>x</a:t>
            </a:r>
            <a:r>
              <a:rPr lang="zh-CN" altLang="en-US" sz="1400" dirty="0">
                <a:sym typeface="+mn-ea"/>
              </a:rPr>
              <a:t>中心医院〔2021〕268号关于印发院内紧急采购制度的通知》未明确30万及以上应急采购项目的审批程序，建议根据医院工作实际补充完善。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9" grpId="0"/>
      <p:bldP spid="19" grpId="1"/>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采购管理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5" name="文本占位符 30"/>
          <p:cNvSpPr txBox="1"/>
          <p:nvPr/>
        </p:nvSpPr>
        <p:spPr>
          <a:xfrm>
            <a:off x="799465" y="2041525"/>
            <a:ext cx="10162540" cy="229108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50000"/>
              </a:lnSpc>
              <a:buNone/>
            </a:pPr>
            <a:r>
              <a:rPr lang="zh-CN" altLang="en-US" sz="1400" dirty="0">
                <a:solidFill>
                  <a:schemeClr val="bg2">
                    <a:lumMod val="25000"/>
                  </a:schemeClr>
                </a:solidFill>
                <a:sym typeface="+mn-ea"/>
              </a:rPr>
              <a:t>某高校</a:t>
            </a:r>
            <a:endParaRPr lang="zh-CN" altLang="en-US" sz="1400" dirty="0">
              <a:solidFill>
                <a:schemeClr val="tx1"/>
              </a:solidFill>
            </a:endParaRPr>
          </a:p>
          <a:p>
            <a:pPr marL="0" indent="0" algn="l" fontAlgn="auto">
              <a:lnSpc>
                <a:spcPct val="150000"/>
              </a:lnSpc>
              <a:buNone/>
            </a:pPr>
            <a:r>
              <a:rPr lang="zh-CN" altLang="en-US" sz="1400" dirty="0">
                <a:solidFill>
                  <a:schemeClr val="tx1"/>
                </a:solidFill>
                <a:sym typeface="+mn-ea"/>
              </a:rPr>
              <a:t>《</a:t>
            </a:r>
            <a:r>
              <a:rPr lang="en-US" altLang="zh-CN" sz="1400" dirty="0">
                <a:solidFill>
                  <a:schemeClr val="tx1"/>
                </a:solidFill>
                <a:sym typeface="+mn-ea"/>
              </a:rPr>
              <a:t>X</a:t>
            </a:r>
            <a:r>
              <a:rPr lang="zh-CN" altLang="en-US" sz="1400" dirty="0">
                <a:solidFill>
                  <a:schemeClr val="tx1"/>
                </a:solidFill>
                <a:sym typeface="+mn-ea"/>
              </a:rPr>
              <a:t>师范学院内部控制手册》P147、152、156页公开招标与邀请招标流程说明确定招标代理机构的方式是从学校社会代理机构管理系统中随机抽取；《</a:t>
            </a:r>
            <a:r>
              <a:rPr lang="en-US" altLang="zh-CN" sz="1400" dirty="0">
                <a:solidFill>
                  <a:schemeClr val="tx1"/>
                </a:solidFill>
                <a:sym typeface="+mn-ea"/>
              </a:rPr>
              <a:t>X</a:t>
            </a:r>
            <a:r>
              <a:rPr lang="zh-CN" altLang="en-US" sz="1400" dirty="0">
                <a:solidFill>
                  <a:schemeClr val="tx1"/>
                </a:solidFill>
                <a:sym typeface="+mn-ea"/>
              </a:rPr>
              <a:t>师范学院委托采购代理机构实施办法（修订）》（</a:t>
            </a:r>
            <a:r>
              <a:rPr lang="en-US" altLang="zh-CN" sz="1400" dirty="0">
                <a:solidFill>
                  <a:schemeClr val="tx1"/>
                </a:solidFill>
                <a:sym typeface="+mn-ea"/>
              </a:rPr>
              <a:t>X</a:t>
            </a:r>
            <a:r>
              <a:rPr lang="zh-CN" altLang="en-US" sz="1400" dirty="0">
                <a:solidFill>
                  <a:schemeClr val="tx1"/>
                </a:solidFill>
                <a:sym typeface="+mn-ea"/>
              </a:rPr>
              <a:t>师院〔2020〕21号）二：采购代理机构确定：1、政府集中采购项目按规直接委托四川省政府采购中心组织并实施；2、发改委立项工程项目按发改委有关规定组织实施；3、政府分散采购和校内集中采购委托社会代理机构在四川省政府采购网公布的社会代理机构中，采用随机抽取确定。二者存在不一致，建议统一。</a:t>
            </a:r>
          </a:p>
        </p:txBody>
      </p:sp>
      <p:sp>
        <p:nvSpPr>
          <p:cNvPr id="19" name="文本框 18"/>
          <p:cNvSpPr txBox="1"/>
          <p:nvPr/>
        </p:nvSpPr>
        <p:spPr>
          <a:xfrm>
            <a:off x="642293" y="805230"/>
            <a:ext cx="10953164" cy="1168400"/>
          </a:xfrm>
          <a:prstGeom prst="rect">
            <a:avLst/>
          </a:prstGeom>
          <a:noFill/>
        </p:spPr>
        <p:txBody>
          <a:bodyPr wrap="square">
            <a:spAutoFit/>
          </a:bodyPr>
          <a:lstStyle/>
          <a:p>
            <a:r>
              <a:rPr lang="en-US" altLang="zh-CN" sz="2000" b="1" dirty="0"/>
              <a:t>1</a:t>
            </a:r>
            <a:r>
              <a:rPr lang="zh-CN" altLang="en-US" sz="2000" b="1" dirty="0"/>
              <a:t>、</a:t>
            </a:r>
            <a:r>
              <a:rPr lang="zh-CN" sz="2000" b="1" dirty="0">
                <a:ea typeface="宋体" panose="02010600030101010101" pitchFamily="2" charset="-122"/>
              </a:rPr>
              <a:t>制度不完善</a:t>
            </a:r>
            <a:r>
              <a:rPr lang="en-US" altLang="zh-CN" sz="2000" b="1" dirty="0">
                <a:ea typeface="宋体" panose="02010600030101010101" pitchFamily="2" charset="-122"/>
              </a:rPr>
              <a:t>/</a:t>
            </a:r>
            <a:r>
              <a:rPr lang="zh-CN" altLang="en-US" sz="2000" b="1" dirty="0">
                <a:ea typeface="宋体" panose="02010600030101010101" pitchFamily="2" charset="-122"/>
              </a:rPr>
              <a:t>执行标准不一致</a:t>
            </a:r>
            <a:r>
              <a:rPr lang="en-US" altLang="zh-CN" sz="2000" b="1" dirty="0">
                <a:ea typeface="宋体" panose="02010600030101010101" pitchFamily="2" charset="-122"/>
              </a:rPr>
              <a:t>-</a:t>
            </a:r>
            <a:r>
              <a:rPr lang="zh-CN" altLang="en-US" sz="2000" b="1" dirty="0">
                <a:ea typeface="宋体" panose="02010600030101010101" pitchFamily="2" charset="-122"/>
              </a:rPr>
              <a:t>续</a:t>
            </a:r>
            <a:endParaRPr lang="zh-CN" altLang="en-US" sz="1400" dirty="0"/>
          </a:p>
          <a:p>
            <a:r>
              <a:rPr lang="zh-CN" altLang="en-US" sz="1400" dirty="0"/>
              <a:t>　</a:t>
            </a:r>
          </a:p>
          <a:p>
            <a:r>
              <a:rPr lang="zh-CN" altLang="en-US" dirty="0"/>
              <a:t>采购方式变更、质疑投诉管理、政府采购信息公开、紧急和特殊采购等内容缺失；单位不同文件规定的采购执行标准有差异。</a:t>
            </a:r>
            <a:endParaRPr lang="en-US" altLang="zh-CN" sz="1600" dirty="0"/>
          </a:p>
        </p:txBody>
      </p:sp>
      <p:sp>
        <p:nvSpPr>
          <p:cNvPr id="3" name="文本占位符 30"/>
          <p:cNvSpPr txBox="1"/>
          <p:nvPr/>
        </p:nvSpPr>
        <p:spPr>
          <a:xfrm>
            <a:off x="799465" y="4495800"/>
            <a:ext cx="10162540" cy="101473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50000"/>
              </a:lnSpc>
              <a:buNone/>
            </a:pPr>
            <a:r>
              <a:rPr lang="zh-CN" altLang="en-US" sz="1400" dirty="0">
                <a:solidFill>
                  <a:schemeClr val="bg2">
                    <a:lumMod val="25000"/>
                  </a:schemeClr>
                </a:solidFill>
                <a:sym typeface="+mn-ea"/>
              </a:rPr>
              <a:t>某市局</a:t>
            </a:r>
            <a:endParaRPr lang="zh-CN" altLang="en-US" sz="1400" dirty="0">
              <a:solidFill>
                <a:schemeClr val="tx1"/>
              </a:solidFill>
            </a:endParaRPr>
          </a:p>
          <a:p>
            <a:pPr marL="0" indent="0" algn="l" fontAlgn="auto">
              <a:lnSpc>
                <a:spcPct val="150000"/>
              </a:lnSpc>
              <a:buNone/>
            </a:pPr>
            <a:r>
              <a:rPr sz="1400" dirty="0">
                <a:solidFill>
                  <a:schemeClr val="tx1"/>
                </a:solidFill>
                <a:sym typeface="+mn-ea"/>
              </a:rPr>
              <a:t>采购管理：政府采购信息公开业务环节相关内容缺失，待健全完善。</a:t>
            </a:r>
          </a:p>
        </p:txBody>
      </p:sp>
      <p:sp>
        <p:nvSpPr>
          <p:cNvPr id="100" name="文本框 99"/>
          <p:cNvSpPr txBox="1"/>
          <p:nvPr/>
        </p:nvSpPr>
        <p:spPr>
          <a:xfrm>
            <a:off x="2275840" y="5702935"/>
            <a:ext cx="8686165" cy="627380"/>
          </a:xfrm>
          <a:prstGeom prst="rect">
            <a:avLst/>
          </a:prstGeom>
          <a:noFill/>
          <a:ln w="12700">
            <a:solidFill>
              <a:srgbClr val="FF0000"/>
            </a:solidFill>
          </a:ln>
        </p:spPr>
        <p:txBody>
          <a:bodyPr wrap="square">
            <a:noAutofit/>
          </a:bodyPr>
          <a:lstStyle/>
          <a:p>
            <a:pPr algn="ctr">
              <a:lnSpc>
                <a:spcPct val="150000"/>
              </a:lnSpc>
              <a:spcBef>
                <a:spcPts val="1000"/>
              </a:spcBef>
              <a:buClrTx/>
              <a:buSzTx/>
              <a:buFont typeface="Arial" panose="020B0604020202020204" pitchFamily="34" charset="0"/>
            </a:pPr>
            <a:r>
              <a:rPr lang="zh-CN" altLang="en-US" sz="1400" b="0" dirty="0">
                <a:solidFill>
                  <a:schemeClr val="bg2">
                    <a:lumMod val="25000"/>
                  </a:schemeClr>
                </a:solidFill>
              </a:rPr>
              <a:t>某高校</a:t>
            </a:r>
          </a:p>
          <a:p>
            <a:pPr indent="406400" algn="ctr"/>
            <a:r>
              <a:rPr lang="zh-CN" sz="1400" b="0">
                <a:ea typeface="宋体" panose="02010600030101010101" pitchFamily="2" charset="-122"/>
              </a:rPr>
              <a:t>单位缺乏公开招标变更为其他采购方式、质疑投诉受理、政府采购信息公开等相关内容要求。</a:t>
            </a:r>
            <a:endParaRPr lang="zh-CN" altLang="en-US" sz="1400" b="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500" fill="hold"/>
                                        <p:tgtEl>
                                          <p:spTgt spid="100"/>
                                        </p:tgtEl>
                                        <p:attrNameLst>
                                          <p:attrName>ppt_x</p:attrName>
                                        </p:attrNameLst>
                                      </p:cBhvr>
                                      <p:tavLst>
                                        <p:tav tm="0">
                                          <p:val>
                                            <p:strVal val="#ppt_x"/>
                                          </p:val>
                                        </p:tav>
                                        <p:tav tm="100000">
                                          <p:val>
                                            <p:strVal val="#ppt_x"/>
                                          </p:val>
                                        </p:tav>
                                      </p:tavLst>
                                    </p:anim>
                                    <p:anim calcmode="lin" valueType="num">
                                      <p:cBhvr additive="base">
                                        <p:cTn id="2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9" grpId="0"/>
      <p:bldP spid="19" grpId="1"/>
      <p:bldP spid="3" grpId="0" animBg="1"/>
      <p:bldP spid="3" grpId="1" animBg="1"/>
      <p:bldP spid="100" grpId="0" animBg="1"/>
      <p:bldP spid="10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采购管理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5" name="文本占位符 30"/>
          <p:cNvSpPr txBox="1"/>
          <p:nvPr/>
        </p:nvSpPr>
        <p:spPr>
          <a:xfrm>
            <a:off x="800100" y="2012315"/>
            <a:ext cx="10162540" cy="98425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50000"/>
              </a:lnSpc>
              <a:buNone/>
            </a:pPr>
            <a:r>
              <a:rPr lang="zh-CN" altLang="en-US" sz="1400" dirty="0">
                <a:solidFill>
                  <a:schemeClr val="bg2">
                    <a:lumMod val="25000"/>
                  </a:schemeClr>
                </a:solidFill>
                <a:sym typeface="+mn-ea"/>
              </a:rPr>
              <a:t>某医院</a:t>
            </a:r>
          </a:p>
          <a:p>
            <a:pPr marL="0" indent="0" algn="ctr" fontAlgn="auto">
              <a:lnSpc>
                <a:spcPct val="150000"/>
              </a:lnSpc>
              <a:buNone/>
            </a:pPr>
            <a:r>
              <a:rPr sz="1400" dirty="0">
                <a:solidFill>
                  <a:schemeClr val="tx1"/>
                </a:solidFill>
                <a:sym typeface="+mn-ea"/>
              </a:rPr>
              <a:t>医用回旋加速器项目</a:t>
            </a:r>
            <a:r>
              <a:rPr lang="zh-CN" altLang="en-US" sz="1400" dirty="0">
                <a:solidFill>
                  <a:schemeClr val="bg2">
                    <a:lumMod val="25000"/>
                  </a:schemeClr>
                </a:solidFill>
                <a:sym typeface="+mn-ea"/>
              </a:rPr>
              <a:t>：</a:t>
            </a:r>
            <a:r>
              <a:rPr sz="1400" dirty="0">
                <a:solidFill>
                  <a:schemeClr val="tx1"/>
                </a:solidFill>
                <a:sym typeface="+mn-ea"/>
              </a:rPr>
              <a:t>采购合同签订时间是2021年11月3日，成交通知书时间为2021年9月26日，超过30日规定</a:t>
            </a:r>
            <a:r>
              <a:rPr lang="zh-CN" sz="1400" dirty="0">
                <a:solidFill>
                  <a:schemeClr val="tx1"/>
                </a:solidFill>
                <a:ea typeface="宋体" panose="02010600030101010101" pitchFamily="2" charset="-122"/>
                <a:sym typeface="+mn-ea"/>
              </a:rPr>
              <a:t>。</a:t>
            </a:r>
          </a:p>
        </p:txBody>
      </p:sp>
      <p:sp>
        <p:nvSpPr>
          <p:cNvPr id="19" name="文本框 18"/>
          <p:cNvSpPr txBox="1"/>
          <p:nvPr/>
        </p:nvSpPr>
        <p:spPr>
          <a:xfrm>
            <a:off x="642293" y="805230"/>
            <a:ext cx="10953164" cy="953135"/>
          </a:xfrm>
          <a:prstGeom prst="rect">
            <a:avLst/>
          </a:prstGeom>
          <a:noFill/>
        </p:spPr>
        <p:txBody>
          <a:bodyPr wrap="square">
            <a:spAutoFit/>
          </a:bodyPr>
          <a:lstStyle/>
          <a:p>
            <a:r>
              <a:rPr lang="en-US" altLang="zh-CN" sz="2000" b="1" dirty="0"/>
              <a:t>2</a:t>
            </a:r>
            <a:r>
              <a:rPr lang="zh-CN" altLang="en-US" sz="2000" b="1" dirty="0"/>
              <a:t>、其他执行问题</a:t>
            </a:r>
            <a:r>
              <a:rPr lang="zh-CN" altLang="en-US" sz="1400" dirty="0"/>
              <a:t>　</a:t>
            </a:r>
          </a:p>
          <a:p>
            <a:r>
              <a:rPr lang="zh-CN" altLang="en-US" dirty="0"/>
              <a:t>公告、公示、备案、合同签订等时间未按相关发了法规要求，代理机构协议签订未按合同管理规定履行；代理机构服务内容与实际执行不一致等。</a:t>
            </a:r>
            <a:endParaRPr lang="en-US" altLang="zh-CN" sz="1600" dirty="0"/>
          </a:p>
        </p:txBody>
      </p:sp>
      <p:sp>
        <p:nvSpPr>
          <p:cNvPr id="4" name="文本框 3"/>
          <p:cNvSpPr txBox="1"/>
          <p:nvPr/>
        </p:nvSpPr>
        <p:spPr>
          <a:xfrm>
            <a:off x="558800" y="3874135"/>
            <a:ext cx="10687050" cy="2030095"/>
          </a:xfrm>
          <a:prstGeom prst="rect">
            <a:avLst/>
          </a:prstGeom>
          <a:noFill/>
          <a:ln w="12700" cmpd="sng">
            <a:solidFill>
              <a:srgbClr val="FF0000"/>
            </a:solidFill>
            <a:prstDash val="solid"/>
          </a:ln>
        </p:spPr>
        <p:txBody>
          <a:bodyPr wrap="square" rtlCol="0" anchor="t">
            <a:spAutoFit/>
          </a:bodyPr>
          <a:lstStyle/>
          <a:p>
            <a:pPr indent="0"/>
            <a:r>
              <a:rPr lang="zh-CN">
                <a:solidFill>
                  <a:srgbClr val="333333"/>
                </a:solidFill>
                <a:ea typeface="宋体" panose="02010600030101010101" pitchFamily="2" charset="-122"/>
                <a:sym typeface="+mn-ea"/>
              </a:rPr>
              <a:t>　</a:t>
            </a:r>
            <a:r>
              <a:rPr lang="zh-CN" b="1">
                <a:solidFill>
                  <a:srgbClr val="333333"/>
                </a:solidFill>
                <a:ea typeface="宋体" panose="02010600030101010101" pitchFamily="2" charset="-122"/>
                <a:sym typeface="+mn-ea"/>
              </a:rPr>
              <a:t>定南县环保设施扩容采购项目以不合理的条件对供应商实行差别待遇或者歧视待遇案</a:t>
            </a:r>
            <a:endParaRPr lang="zh-CN">
              <a:solidFill>
                <a:srgbClr val="333333"/>
              </a:solidFill>
              <a:ea typeface="宋体" panose="02010600030101010101" pitchFamily="2" charset="-122"/>
              <a:sym typeface="+mn-ea"/>
            </a:endParaRPr>
          </a:p>
          <a:p>
            <a:pPr indent="0"/>
            <a:r>
              <a:rPr lang="zh-CN">
                <a:solidFill>
                  <a:srgbClr val="333333"/>
                </a:solidFill>
                <a:ea typeface="宋体" panose="02010600030101010101" pitchFamily="2" charset="-122"/>
                <a:sym typeface="+mn-ea"/>
              </a:rPr>
              <a:t>　　</a:t>
            </a:r>
            <a:r>
              <a:rPr lang="zh-CN" b="1">
                <a:solidFill>
                  <a:srgbClr val="333333"/>
                </a:solidFill>
                <a:ea typeface="宋体" panose="02010600030101010101" pitchFamily="2" charset="-122"/>
                <a:sym typeface="+mn-ea"/>
              </a:rPr>
              <a:t>案情简介：</a:t>
            </a:r>
            <a:r>
              <a:rPr lang="zh-CN">
                <a:solidFill>
                  <a:srgbClr val="333333"/>
                </a:solidFill>
                <a:ea typeface="宋体" panose="02010600030101010101" pitchFamily="2" charset="-122"/>
                <a:sym typeface="+mn-ea"/>
              </a:rPr>
              <a:t>2022年8月，定南县财政局对定南县环保设施扩容采购项目监督检查时，发现公开招标文件中，将供货方案列为技术分评分因素，违反了《中华人民共和国政府采购法实施条例》(国务院令第658号)第二十条第一款第二项“设定的资格、技术、商务条件与采购项目的具体特点和实际需要不相适应或者与合同履行无关”之规定。</a:t>
            </a:r>
          </a:p>
          <a:p>
            <a:pPr indent="0"/>
            <a:r>
              <a:rPr lang="zh-CN">
                <a:solidFill>
                  <a:srgbClr val="333333"/>
                </a:solidFill>
                <a:ea typeface="宋体" panose="02010600030101010101" pitchFamily="2" charset="-122"/>
                <a:sym typeface="+mn-ea"/>
              </a:rPr>
              <a:t>　　</a:t>
            </a:r>
            <a:r>
              <a:rPr lang="zh-CN" b="1">
                <a:solidFill>
                  <a:srgbClr val="333333"/>
                </a:solidFill>
                <a:ea typeface="宋体" panose="02010600030101010101" pitchFamily="2" charset="-122"/>
                <a:sym typeface="+mn-ea"/>
              </a:rPr>
              <a:t>处理结果：</a:t>
            </a:r>
            <a:r>
              <a:rPr lang="zh-CN">
                <a:solidFill>
                  <a:srgbClr val="333333"/>
                </a:solidFill>
                <a:ea typeface="宋体" panose="02010600030101010101" pitchFamily="2" charset="-122"/>
                <a:sym typeface="+mn-ea"/>
              </a:rPr>
              <a:t>2022年10月，定南县财政局根据《中华人民共和国政府采购法》第七十一条第一款第三项之规定，对采购人和代理机构作出给予警告、并处人民币1万元罚款的行政处罚。</a:t>
            </a:r>
            <a:endParaRPr lang="zh-CN" altLang="en-US">
              <a:solidFill>
                <a:srgbClr val="333333"/>
              </a:solidFill>
              <a:ea typeface="宋体" panose="02010600030101010101" pitchFamily="2" charset="-122"/>
              <a:sym typeface="+mn-ea"/>
            </a:endParaRPr>
          </a:p>
        </p:txBody>
      </p:sp>
      <p:sp>
        <p:nvSpPr>
          <p:cNvPr id="18" name="文本框 17"/>
          <p:cNvSpPr txBox="1"/>
          <p:nvPr/>
        </p:nvSpPr>
        <p:spPr>
          <a:xfrm>
            <a:off x="800100" y="3251200"/>
            <a:ext cx="8267065" cy="368300"/>
          </a:xfrm>
          <a:prstGeom prst="rect">
            <a:avLst/>
          </a:prstGeom>
          <a:noFill/>
        </p:spPr>
        <p:txBody>
          <a:bodyPr wrap="square" rtlCol="0" anchor="t">
            <a:spAutoFit/>
          </a:bodyPr>
          <a:lstStyle/>
          <a:p>
            <a:r>
              <a:rPr lang="zh-CN" altLang="en-US" dirty="0">
                <a:sym typeface="+mn-ea"/>
              </a:rPr>
              <a:t>采购评分因素设置问题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9" grpId="0"/>
      <p:bldP spid="19" grpId="1"/>
      <p:bldP spid="4" grpId="0" animBg="1"/>
      <p:bldP spid="4" grpId="1" animBg="1"/>
      <p:bldP spid="18" grpId="0"/>
      <p:bldP spid="1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6817750" y="3392488"/>
            <a:ext cx="4896343" cy="2977832"/>
          </a:xfrm>
          <a:prstGeom prst="parallelogram">
            <a:avLst>
              <a:gd name="adj" fmla="val 73534"/>
            </a:avLst>
          </a:prstGeom>
          <a:gradFill>
            <a:gsLst>
              <a:gs pos="0">
                <a:srgbClr val="8EB3D3">
                  <a:alpha val="90000"/>
                </a:srgbClr>
              </a:gs>
              <a:gs pos="100000">
                <a:srgbClr val="2572B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1" name="矩形 10"/>
          <p:cNvSpPr/>
          <p:nvPr/>
        </p:nvSpPr>
        <p:spPr>
          <a:xfrm rot="18449520">
            <a:off x="-1304147" y="2172699"/>
            <a:ext cx="6431280" cy="499415"/>
          </a:xfrm>
          <a:prstGeom prst="rect">
            <a:avLst/>
          </a:prstGeom>
          <a:gradFill>
            <a:gsLst>
              <a:gs pos="19000">
                <a:srgbClr val="8EB3D3">
                  <a:alpha val="90000"/>
                </a:srgbClr>
              </a:gs>
              <a:gs pos="71000">
                <a:srgbClr val="2572B6">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8738886" y="3740845"/>
            <a:ext cx="3573223" cy="3117156"/>
          </a:xfrm>
          <a:prstGeom prst="parallelogram">
            <a:avLst>
              <a:gd name="adj" fmla="val 72791"/>
            </a:avLst>
          </a:prstGeom>
          <a:solidFill>
            <a:srgbClr val="034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8" name="平行四边形 7"/>
          <p:cNvSpPr/>
          <p:nvPr/>
        </p:nvSpPr>
        <p:spPr>
          <a:xfrm>
            <a:off x="2382183" y="1"/>
            <a:ext cx="1684639" cy="1238491"/>
          </a:xfrm>
          <a:prstGeom prst="parallelogram">
            <a:avLst>
              <a:gd name="adj" fmla="val 83444"/>
            </a:avLst>
          </a:prstGeom>
          <a:solidFill>
            <a:srgbClr val="034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4" name="等腰三角形 3"/>
          <p:cNvSpPr/>
          <p:nvPr/>
        </p:nvSpPr>
        <p:spPr>
          <a:xfrm rot="5400000">
            <a:off x="-548639" y="548641"/>
            <a:ext cx="4556761" cy="3459480"/>
          </a:xfrm>
          <a:prstGeom prst="triangle">
            <a:avLst>
              <a:gd name="adj" fmla="val 0"/>
            </a:avLst>
          </a:pr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5" name="等腰三角形 4"/>
          <p:cNvSpPr/>
          <p:nvPr/>
        </p:nvSpPr>
        <p:spPr>
          <a:xfrm rot="16200000">
            <a:off x="8788792" y="3454789"/>
            <a:ext cx="3880339" cy="2926083"/>
          </a:xfrm>
          <a:prstGeom prst="triangle">
            <a:avLst>
              <a:gd name="adj" fmla="val 0"/>
            </a:avLst>
          </a:pr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矩形 5"/>
          <p:cNvSpPr/>
          <p:nvPr/>
        </p:nvSpPr>
        <p:spPr>
          <a:xfrm rot="18449520">
            <a:off x="-1587979" y="1756138"/>
            <a:ext cx="6431280" cy="499415"/>
          </a:xfrm>
          <a:prstGeom prst="rect">
            <a:avLst/>
          </a:prstGeom>
          <a:solidFill>
            <a:srgbClr val="2572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0" name="矩形 9"/>
          <p:cNvSpPr/>
          <p:nvPr/>
        </p:nvSpPr>
        <p:spPr>
          <a:xfrm rot="18449520">
            <a:off x="8359937" y="5349517"/>
            <a:ext cx="6431280" cy="499415"/>
          </a:xfrm>
          <a:prstGeom prst="rect">
            <a:avLst/>
          </a:prstGeom>
          <a:gradFill>
            <a:gsLst>
              <a:gs pos="19000">
                <a:srgbClr val="8EB3D3">
                  <a:alpha val="90000"/>
                </a:srgbClr>
              </a:gs>
              <a:gs pos="71000">
                <a:srgbClr val="2572B6">
                  <a:alpha val="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2" name="矩形 11"/>
          <p:cNvSpPr/>
          <p:nvPr/>
        </p:nvSpPr>
        <p:spPr>
          <a:xfrm rot="18449520">
            <a:off x="-273999" y="1638385"/>
            <a:ext cx="6431280" cy="499415"/>
          </a:xfrm>
          <a:prstGeom prst="rect">
            <a:avLst/>
          </a:prstGeom>
          <a:gradFill>
            <a:gsLst>
              <a:gs pos="19000">
                <a:srgbClr val="8EB3D3">
                  <a:alpha val="90000"/>
                </a:srgbClr>
              </a:gs>
              <a:gs pos="71000">
                <a:srgbClr val="2572B6">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9189720" y="-416203"/>
            <a:ext cx="6004560" cy="4686909"/>
          </a:xfrm>
          <a:prstGeom prst="parallelogram">
            <a:avLst>
              <a:gd name="adj" fmla="val 73534"/>
            </a:avLst>
          </a:prstGeom>
          <a:gradFill>
            <a:gsLst>
              <a:gs pos="0">
                <a:srgbClr val="8EB3D3">
                  <a:alpha val="90000"/>
                </a:srgbClr>
              </a:gs>
              <a:gs pos="100000">
                <a:srgbClr val="2572B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6" name="TextBox 7"/>
          <p:cNvSpPr txBox="1"/>
          <p:nvPr/>
        </p:nvSpPr>
        <p:spPr>
          <a:xfrm>
            <a:off x="1193165" y="3471545"/>
            <a:ext cx="10282555" cy="755650"/>
          </a:xfrm>
          <a:prstGeom prst="rect">
            <a:avLst/>
          </a:prstGeom>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sz="4800" b="1" dirty="0">
                <a:solidFill>
                  <a:schemeClr val="accent4"/>
                </a:solidFill>
                <a:latin typeface="Microsoft YaHei UI" panose="020B0503020204020204" pitchFamily="34" charset="-122"/>
                <a:ea typeface="Microsoft YaHei UI" panose="020B0503020204020204" pitchFamily="34" charset="-122"/>
                <a:cs typeface="Biome Light" panose="020B0303030204020804" pitchFamily="34" charset="0"/>
              </a:rPr>
              <a:t>当前外部环境对内控要求有哪些变化？</a:t>
            </a:r>
          </a:p>
        </p:txBody>
      </p:sp>
      <p:grpSp>
        <p:nvGrpSpPr>
          <p:cNvPr id="18" name="组合 17"/>
          <p:cNvGrpSpPr/>
          <p:nvPr/>
        </p:nvGrpSpPr>
        <p:grpSpPr>
          <a:xfrm rot="15923104">
            <a:off x="8959707" y="1056190"/>
            <a:ext cx="1372915" cy="1165663"/>
            <a:chOff x="3433242" y="1092916"/>
            <a:chExt cx="1013266" cy="860307"/>
          </a:xfrm>
        </p:grpSpPr>
        <p:cxnSp>
          <p:nvCxnSpPr>
            <p:cNvPr id="19" name="直接连接符 18"/>
            <p:cNvCxnSpPr/>
            <p:nvPr/>
          </p:nvCxnSpPr>
          <p:spPr>
            <a:xfrm>
              <a:off x="3604758" y="1577996"/>
              <a:ext cx="329065" cy="359138"/>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16630165" flipH="1">
              <a:off x="3509721" y="1016437"/>
              <a:ext cx="860307" cy="1013266"/>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rot="4985025">
            <a:off x="862626" y="4865284"/>
            <a:ext cx="1074319" cy="748661"/>
            <a:chOff x="3433242" y="1092916"/>
            <a:chExt cx="1013266" cy="860307"/>
          </a:xfrm>
        </p:grpSpPr>
        <p:cxnSp>
          <p:nvCxnSpPr>
            <p:cNvPr id="23" name="直接连接符 22"/>
            <p:cNvCxnSpPr/>
            <p:nvPr/>
          </p:nvCxnSpPr>
          <p:spPr>
            <a:xfrm>
              <a:off x="3604758" y="1577996"/>
              <a:ext cx="329065" cy="359138"/>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16630165" flipH="1">
              <a:off x="3509721" y="1016437"/>
              <a:ext cx="860307" cy="1013266"/>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5678918" y="2333102"/>
            <a:ext cx="896399" cy="784830"/>
          </a:xfrm>
          <a:prstGeom prst="rect">
            <a:avLst/>
          </a:prstGeom>
          <a:noFill/>
        </p:spPr>
        <p:txBody>
          <a:bodyPr wrap="none" rtlCol="0">
            <a:spAutoFit/>
          </a:bodyPr>
          <a:lstStyle/>
          <a:p>
            <a:r>
              <a:rPr lang="en-US" altLang="zh-CN" sz="4500" b="1" dirty="0">
                <a:solidFill>
                  <a:srgbClr val="035CAC"/>
                </a:solidFill>
                <a:latin typeface="微软雅黑" panose="020B0503020204020204" pitchFamily="34" charset="-122"/>
                <a:ea typeface="微软雅黑" panose="020B0503020204020204" pitchFamily="34" charset="-122"/>
              </a:rPr>
              <a:t>01</a:t>
            </a:r>
          </a:p>
        </p:txBody>
      </p:sp>
      <p:sp>
        <p:nvSpPr>
          <p:cNvPr id="25" name="椭圆 24"/>
          <p:cNvSpPr/>
          <p:nvPr/>
        </p:nvSpPr>
        <p:spPr>
          <a:xfrm>
            <a:off x="6513199" y="2454781"/>
            <a:ext cx="193670" cy="193670"/>
          </a:xfrm>
          <a:prstGeom prst="ellipse">
            <a:avLst/>
          </a:prstGeom>
          <a:solidFill>
            <a:srgbClr val="1D6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6" name="六边形 25"/>
          <p:cNvSpPr/>
          <p:nvPr/>
        </p:nvSpPr>
        <p:spPr>
          <a:xfrm>
            <a:off x="328088" y="6451289"/>
            <a:ext cx="1938278" cy="28049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7" name="六边形 26"/>
          <p:cNvSpPr/>
          <p:nvPr/>
        </p:nvSpPr>
        <p:spPr>
          <a:xfrm>
            <a:off x="1100840" y="5961826"/>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8" name="六边形 27"/>
          <p:cNvSpPr/>
          <p:nvPr/>
        </p:nvSpPr>
        <p:spPr>
          <a:xfrm>
            <a:off x="694251" y="6215775"/>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采购管理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5" name="文本占位符 30"/>
          <p:cNvSpPr txBox="1"/>
          <p:nvPr/>
        </p:nvSpPr>
        <p:spPr>
          <a:xfrm>
            <a:off x="641985" y="2012315"/>
            <a:ext cx="10162540" cy="984250"/>
          </a:xfrm>
          <a:prstGeom prst="rect">
            <a:avLst/>
          </a:prstGeom>
          <a:ln>
            <a:no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2800" b="1">
                <a:solidFill>
                  <a:srgbClr val="D92142"/>
                </a:solidFill>
                <a:latin typeface="Arial" panose="020B0604020202020204" pitchFamily="34" charset="0"/>
                <a:ea typeface="宋体" panose="02010600030101010101" pitchFamily="2" charset="-122"/>
                <a:sym typeface="+mn-ea"/>
              </a:rPr>
              <a:t>AAA</a:t>
            </a:r>
            <a:r>
              <a:rPr lang="zh-CN" sz="2800" b="1">
                <a:solidFill>
                  <a:srgbClr val="D92142"/>
                </a:solidFill>
                <a:ea typeface="宋体" panose="02010600030101010101" pitchFamily="2" charset="-122"/>
                <a:sym typeface="+mn-ea"/>
              </a:rPr>
              <a:t>证书可以设置为评分因素吗？</a:t>
            </a:r>
            <a:endParaRPr lang="zh-CN" sz="2800" dirty="0">
              <a:solidFill>
                <a:schemeClr val="tx1"/>
              </a:solidFill>
              <a:ea typeface="宋体" panose="02010600030101010101" pitchFamily="2" charset="-122"/>
              <a:sym typeface="+mn-ea"/>
            </a:endParaRPr>
          </a:p>
        </p:txBody>
      </p:sp>
      <p:sp>
        <p:nvSpPr>
          <p:cNvPr id="19" name="文本框 18"/>
          <p:cNvSpPr txBox="1"/>
          <p:nvPr/>
        </p:nvSpPr>
        <p:spPr>
          <a:xfrm>
            <a:off x="642293" y="805230"/>
            <a:ext cx="10953164" cy="675640"/>
          </a:xfrm>
          <a:prstGeom prst="rect">
            <a:avLst/>
          </a:prstGeom>
          <a:noFill/>
        </p:spPr>
        <p:txBody>
          <a:bodyPr wrap="square">
            <a:spAutoFit/>
          </a:bodyPr>
          <a:lstStyle/>
          <a:p>
            <a:r>
              <a:rPr lang="en-US" altLang="zh-CN" sz="2000" b="1" dirty="0"/>
              <a:t>2</a:t>
            </a:r>
            <a:r>
              <a:rPr lang="zh-CN" altLang="en-US" sz="2000" b="1" dirty="0"/>
              <a:t>、其他执行问题</a:t>
            </a:r>
            <a:r>
              <a:rPr lang="zh-CN" altLang="en-US" sz="1400" dirty="0"/>
              <a:t>　</a:t>
            </a:r>
          </a:p>
          <a:p>
            <a:r>
              <a:rPr lang="zh-CN" altLang="en-US" dirty="0"/>
              <a:t>采购评分表设置</a:t>
            </a:r>
            <a:endParaRPr lang="en-US" altLang="zh-CN" sz="1600" dirty="0"/>
          </a:p>
        </p:txBody>
      </p:sp>
      <p:sp>
        <p:nvSpPr>
          <p:cNvPr id="4" name="文本框 3"/>
          <p:cNvSpPr txBox="1"/>
          <p:nvPr/>
        </p:nvSpPr>
        <p:spPr>
          <a:xfrm>
            <a:off x="641985" y="3528060"/>
            <a:ext cx="10687050" cy="922020"/>
          </a:xfrm>
          <a:prstGeom prst="rect">
            <a:avLst/>
          </a:prstGeom>
          <a:noFill/>
          <a:ln w="12700" cmpd="sng">
            <a:solidFill>
              <a:srgbClr val="FF0000"/>
            </a:solidFill>
            <a:prstDash val="solid"/>
          </a:ln>
        </p:spPr>
        <p:txBody>
          <a:bodyPr wrap="square" rtlCol="0" anchor="t">
            <a:spAutoFit/>
          </a:bodyPr>
          <a:lstStyle/>
          <a:p>
            <a:pPr indent="0"/>
            <a:r>
              <a:rPr lang="zh-CN" b="1">
                <a:solidFill>
                  <a:srgbClr val="222222"/>
                </a:solidFill>
                <a:ea typeface="宋体" panose="02010600030101010101" pitchFamily="2" charset="-122"/>
                <a:sym typeface="+mn-ea"/>
              </a:rPr>
              <a:t>某项目采用综合评分法进行评标，招标文件规定</a:t>
            </a:r>
            <a:r>
              <a:rPr lang="en-US" b="1">
                <a:solidFill>
                  <a:srgbClr val="222222"/>
                </a:solidFill>
                <a:latin typeface="Arial" panose="020B0604020202020204" pitchFamily="34" charset="0"/>
                <a:ea typeface="宋体" panose="02010600030101010101" pitchFamily="2" charset="-122"/>
                <a:sym typeface="+mn-ea"/>
              </a:rPr>
              <a:t>,AAA</a:t>
            </a:r>
            <a:r>
              <a:rPr lang="zh-CN" b="1">
                <a:solidFill>
                  <a:srgbClr val="222222"/>
                </a:solidFill>
                <a:ea typeface="宋体" panose="02010600030101010101" pitchFamily="2" charset="-122"/>
                <a:sym typeface="+mn-ea"/>
              </a:rPr>
              <a:t>重服务守信用单位、</a:t>
            </a:r>
            <a:r>
              <a:rPr lang="en-US" b="1">
                <a:solidFill>
                  <a:srgbClr val="222222"/>
                </a:solidFill>
                <a:latin typeface="Arial" panose="020B0604020202020204" pitchFamily="34" charset="0"/>
                <a:ea typeface="宋体" panose="02010600030101010101" pitchFamily="2" charset="-122"/>
                <a:sym typeface="+mn-ea"/>
              </a:rPr>
              <a:t>AAA</a:t>
            </a:r>
            <a:r>
              <a:rPr lang="zh-CN" b="1">
                <a:solidFill>
                  <a:srgbClr val="222222"/>
                </a:solidFill>
                <a:ea typeface="宋体" panose="02010600030101010101" pitchFamily="2" charset="-122"/>
                <a:sym typeface="+mn-ea"/>
              </a:rPr>
              <a:t>重质量守信用单位、</a:t>
            </a:r>
            <a:r>
              <a:rPr lang="en-US" b="1">
                <a:solidFill>
                  <a:srgbClr val="222222"/>
                </a:solidFill>
                <a:latin typeface="Arial" panose="020B0604020202020204" pitchFamily="34" charset="0"/>
                <a:ea typeface="宋体" panose="02010600030101010101" pitchFamily="2" charset="-122"/>
                <a:sym typeface="+mn-ea"/>
              </a:rPr>
              <a:t>AAA</a:t>
            </a:r>
            <a:r>
              <a:rPr lang="zh-CN" b="1">
                <a:solidFill>
                  <a:srgbClr val="222222"/>
                </a:solidFill>
                <a:ea typeface="宋体" panose="02010600030101010101" pitchFamily="2" charset="-122"/>
                <a:sym typeface="+mn-ea"/>
              </a:rPr>
              <a:t>诚信经营示范单位、</a:t>
            </a:r>
            <a:r>
              <a:rPr lang="en-US" b="1">
                <a:solidFill>
                  <a:srgbClr val="222222"/>
                </a:solidFill>
                <a:latin typeface="Arial" panose="020B0604020202020204" pitchFamily="34" charset="0"/>
                <a:ea typeface="宋体" panose="02010600030101010101" pitchFamily="2" charset="-122"/>
                <a:sym typeface="+mn-ea"/>
              </a:rPr>
              <a:t>AAA</a:t>
            </a:r>
            <a:r>
              <a:rPr lang="zh-CN" b="1">
                <a:solidFill>
                  <a:srgbClr val="222222"/>
                </a:solidFill>
                <a:ea typeface="宋体" panose="02010600030101010101" pitchFamily="2" charset="-122"/>
                <a:sym typeface="+mn-ea"/>
              </a:rPr>
              <a:t>重合同守信用单位</a:t>
            </a:r>
            <a:r>
              <a:rPr lang="en-US" b="1">
                <a:solidFill>
                  <a:srgbClr val="222222"/>
                </a:solidFill>
                <a:latin typeface="Arial" panose="020B0604020202020204" pitchFamily="34" charset="0"/>
                <a:ea typeface="宋体" panose="02010600030101010101" pitchFamily="2" charset="-122"/>
                <a:sym typeface="+mn-ea"/>
              </a:rPr>
              <a:t>,</a:t>
            </a:r>
            <a:r>
              <a:rPr lang="zh-CN" b="1">
                <a:solidFill>
                  <a:srgbClr val="222222"/>
                </a:solidFill>
                <a:ea typeface="宋体" panose="02010600030101010101" pitchFamily="2" charset="-122"/>
                <a:sym typeface="+mn-ea"/>
              </a:rPr>
              <a:t>每一项</a:t>
            </a:r>
            <a:r>
              <a:rPr lang="en-US" b="1">
                <a:solidFill>
                  <a:srgbClr val="222222"/>
                </a:solidFill>
                <a:latin typeface="Arial" panose="020B0604020202020204" pitchFamily="34" charset="0"/>
                <a:ea typeface="宋体" panose="02010600030101010101" pitchFamily="2" charset="-122"/>
                <a:sym typeface="+mn-ea"/>
              </a:rPr>
              <a:t>AAA</a:t>
            </a:r>
            <a:r>
              <a:rPr lang="zh-CN" b="1">
                <a:solidFill>
                  <a:srgbClr val="222222"/>
                </a:solidFill>
                <a:ea typeface="宋体" panose="02010600030101010101" pitchFamily="2" charset="-122"/>
                <a:sym typeface="+mn-ea"/>
              </a:rPr>
              <a:t>证书获得一项得</a:t>
            </a:r>
            <a:r>
              <a:rPr lang="en-US" b="1">
                <a:solidFill>
                  <a:srgbClr val="222222"/>
                </a:solidFill>
                <a:latin typeface="Arial" panose="020B0604020202020204" pitchFamily="34" charset="0"/>
                <a:ea typeface="宋体" panose="02010600030101010101" pitchFamily="2" charset="-122"/>
                <a:sym typeface="+mn-ea"/>
              </a:rPr>
              <a:t>2</a:t>
            </a:r>
            <a:r>
              <a:rPr lang="zh-CN" b="1">
                <a:solidFill>
                  <a:srgbClr val="222222"/>
                </a:solidFill>
                <a:ea typeface="宋体" panose="02010600030101010101" pitchFamily="2" charset="-122"/>
                <a:sym typeface="+mn-ea"/>
              </a:rPr>
              <a:t>分</a:t>
            </a:r>
            <a:r>
              <a:rPr lang="en-US" b="1">
                <a:solidFill>
                  <a:srgbClr val="222222"/>
                </a:solidFill>
                <a:latin typeface="Arial" panose="020B0604020202020204" pitchFamily="34" charset="0"/>
                <a:ea typeface="宋体" panose="02010600030101010101" pitchFamily="2" charset="-122"/>
                <a:sym typeface="+mn-ea"/>
              </a:rPr>
              <a:t>,</a:t>
            </a:r>
            <a:r>
              <a:rPr lang="zh-CN" b="1">
                <a:solidFill>
                  <a:srgbClr val="222222"/>
                </a:solidFill>
                <a:ea typeface="宋体" panose="02010600030101010101" pitchFamily="2" charset="-122"/>
                <a:sym typeface="+mn-ea"/>
              </a:rPr>
              <a:t>满分</a:t>
            </a:r>
            <a:r>
              <a:rPr lang="en-US" b="1">
                <a:solidFill>
                  <a:srgbClr val="222222"/>
                </a:solidFill>
                <a:latin typeface="Arial" panose="020B0604020202020204" pitchFamily="34" charset="0"/>
                <a:ea typeface="宋体" panose="02010600030101010101" pitchFamily="2" charset="-122"/>
                <a:sym typeface="+mn-ea"/>
              </a:rPr>
              <a:t>8</a:t>
            </a:r>
            <a:r>
              <a:rPr lang="zh-CN" b="1">
                <a:solidFill>
                  <a:srgbClr val="222222"/>
                </a:solidFill>
                <a:ea typeface="宋体" panose="02010600030101010101" pitchFamily="2" charset="-122"/>
                <a:sym typeface="+mn-ea"/>
              </a:rPr>
              <a:t>分。这样的设置可以吗</a:t>
            </a:r>
            <a:r>
              <a:rPr lang="en-US" b="1">
                <a:solidFill>
                  <a:srgbClr val="222222"/>
                </a:solidFill>
                <a:latin typeface="Arial" panose="020B0604020202020204" pitchFamily="34" charset="0"/>
                <a:ea typeface="宋体" panose="02010600030101010101" pitchFamily="2" charset="-122"/>
                <a:sym typeface="+mn-ea"/>
              </a:rPr>
              <a:t>?</a:t>
            </a:r>
            <a:endParaRPr lang="zh-CN" altLang="en-US">
              <a:solidFill>
                <a:srgbClr val="333333"/>
              </a:solidFill>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9" grpId="0"/>
      <p:bldP spid="19" grpId="1"/>
      <p:bldP spid="4" grpId="0"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采购管理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5" name="文本占位符 30"/>
          <p:cNvSpPr txBox="1"/>
          <p:nvPr/>
        </p:nvSpPr>
        <p:spPr>
          <a:xfrm>
            <a:off x="641985" y="2012315"/>
            <a:ext cx="10162540" cy="984250"/>
          </a:xfrm>
          <a:prstGeom prst="rect">
            <a:avLst/>
          </a:prstGeom>
          <a:ln>
            <a:no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2800" b="1">
                <a:solidFill>
                  <a:srgbClr val="D92142"/>
                </a:solidFill>
                <a:latin typeface="Arial" panose="020B0604020202020204" pitchFamily="34" charset="0"/>
                <a:ea typeface="宋体" panose="02010600030101010101" pitchFamily="2" charset="-122"/>
                <a:sym typeface="+mn-ea"/>
              </a:rPr>
              <a:t>AAA</a:t>
            </a:r>
            <a:r>
              <a:rPr lang="zh-CN" sz="2800" b="1">
                <a:solidFill>
                  <a:srgbClr val="D92142"/>
                </a:solidFill>
                <a:ea typeface="宋体" panose="02010600030101010101" pitchFamily="2" charset="-122"/>
                <a:sym typeface="+mn-ea"/>
              </a:rPr>
              <a:t>证书可以设置为评分因素吗？</a:t>
            </a:r>
            <a:endParaRPr lang="zh-CN" sz="2800" dirty="0">
              <a:solidFill>
                <a:schemeClr val="tx1"/>
              </a:solidFill>
              <a:ea typeface="宋体" panose="02010600030101010101" pitchFamily="2" charset="-122"/>
              <a:sym typeface="+mn-ea"/>
            </a:endParaRPr>
          </a:p>
        </p:txBody>
      </p:sp>
      <p:sp>
        <p:nvSpPr>
          <p:cNvPr id="19" name="文本框 18"/>
          <p:cNvSpPr txBox="1"/>
          <p:nvPr/>
        </p:nvSpPr>
        <p:spPr>
          <a:xfrm>
            <a:off x="642293" y="805230"/>
            <a:ext cx="10953164" cy="675640"/>
          </a:xfrm>
          <a:prstGeom prst="rect">
            <a:avLst/>
          </a:prstGeom>
          <a:noFill/>
        </p:spPr>
        <p:txBody>
          <a:bodyPr wrap="square">
            <a:spAutoFit/>
          </a:bodyPr>
          <a:lstStyle/>
          <a:p>
            <a:r>
              <a:rPr lang="en-US" altLang="zh-CN" sz="2000" b="1" dirty="0"/>
              <a:t>2</a:t>
            </a:r>
            <a:r>
              <a:rPr lang="zh-CN" altLang="en-US" sz="2000" b="1" dirty="0"/>
              <a:t>、其他执行问题</a:t>
            </a:r>
            <a:r>
              <a:rPr lang="zh-CN" altLang="en-US" sz="1400" dirty="0"/>
              <a:t>　</a:t>
            </a:r>
          </a:p>
          <a:p>
            <a:r>
              <a:rPr lang="zh-CN" altLang="en-US" dirty="0"/>
              <a:t>采购评分表设置</a:t>
            </a:r>
            <a:endParaRPr lang="en-US" altLang="zh-CN" sz="1600" dirty="0"/>
          </a:p>
        </p:txBody>
      </p:sp>
      <p:sp>
        <p:nvSpPr>
          <p:cNvPr id="4" name="文本框 3"/>
          <p:cNvSpPr txBox="1"/>
          <p:nvPr/>
        </p:nvSpPr>
        <p:spPr>
          <a:xfrm>
            <a:off x="908685" y="2908935"/>
            <a:ext cx="10687050" cy="2584450"/>
          </a:xfrm>
          <a:prstGeom prst="rect">
            <a:avLst/>
          </a:prstGeom>
          <a:noFill/>
          <a:ln w="12700" cmpd="sng">
            <a:solidFill>
              <a:srgbClr val="FF0000"/>
            </a:solidFill>
            <a:prstDash val="solid"/>
          </a:ln>
        </p:spPr>
        <p:txBody>
          <a:bodyPr wrap="square" rtlCol="0" anchor="t">
            <a:spAutoFit/>
          </a:bodyPr>
          <a:lstStyle/>
          <a:p>
            <a:pPr indent="0" fontAlgn="auto">
              <a:lnSpc>
                <a:spcPct val="150000"/>
              </a:lnSpc>
            </a:pPr>
            <a:r>
              <a:rPr lang="zh-CN" b="1">
                <a:solidFill>
                  <a:srgbClr val="222222"/>
                </a:solidFill>
                <a:ea typeface="宋体" panose="02010600030101010101" pitchFamily="2" charset="-122"/>
                <a:sym typeface="+mn-ea"/>
              </a:rPr>
              <a:t>答：</a:t>
            </a:r>
            <a:r>
              <a:rPr b="1">
                <a:solidFill>
                  <a:srgbClr val="222222"/>
                </a:solidFill>
                <a:ea typeface="宋体" panose="02010600030101010101" pitchFamily="2" charset="-122"/>
                <a:sym typeface="+mn-ea"/>
              </a:rPr>
              <a:t>不可以。"AAA重服务守信用单位”“AAA重质量守信用单位"“AAA诚信经营示范单位"“AAA重合同守信用单位"此类证书不能作为评分项。因为此类证书是由企业自愿申请(非强制),申报条件与企业经营年限、规模、效益等指标紧密相关，有的要求企业必须具备经营期限7年以上，且经营规模及管理水平须达到行业领先。同时，按照税务系统信用等级评价的规定，新成立的公司不得评为A级。</a:t>
            </a:r>
            <a:r>
              <a:rPr b="1">
                <a:solidFill>
                  <a:srgbClr val="FF0000"/>
                </a:solidFill>
                <a:ea typeface="宋体" panose="02010600030101010101" pitchFamily="2" charset="-122"/>
                <a:sym typeface="+mn-ea"/>
              </a:rPr>
              <a:t>这就限制了成立年限，对新公司有歧视。将此类证书列为评分因素，属于变相地将企业的经营年限和规模条件作为评审因素，构成了对新成立企业和中小微企业差别待遇或歧视待遇。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9" grpId="0"/>
      <p:bldP spid="19" grpId="1"/>
      <p:bldP spid="4" grpId="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4"/>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采购管理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5" name="文本占位符 30"/>
          <p:cNvSpPr txBox="1"/>
          <p:nvPr/>
        </p:nvSpPr>
        <p:spPr>
          <a:xfrm>
            <a:off x="601980" y="1614170"/>
            <a:ext cx="10162540" cy="984250"/>
          </a:xfrm>
          <a:prstGeom prst="rect">
            <a:avLst/>
          </a:prstGeom>
          <a:ln>
            <a:no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sz="2800" b="1">
                <a:solidFill>
                  <a:srgbClr val="D92142"/>
                </a:solidFill>
                <a:latin typeface="Arial" panose="020B0604020202020204" pitchFamily="34" charset="0"/>
                <a:ea typeface="宋体" panose="02010600030101010101" pitchFamily="2" charset="-122"/>
                <a:sym typeface="+mn-ea"/>
              </a:rPr>
              <a:t>《商品售后服务评价体系》可以作为评分项吗?</a:t>
            </a:r>
          </a:p>
        </p:txBody>
      </p:sp>
      <p:sp>
        <p:nvSpPr>
          <p:cNvPr id="19" name="文本框 18"/>
          <p:cNvSpPr txBox="1"/>
          <p:nvPr/>
        </p:nvSpPr>
        <p:spPr>
          <a:xfrm>
            <a:off x="642293" y="805230"/>
            <a:ext cx="10953164" cy="675640"/>
          </a:xfrm>
          <a:prstGeom prst="rect">
            <a:avLst/>
          </a:prstGeom>
          <a:noFill/>
        </p:spPr>
        <p:txBody>
          <a:bodyPr wrap="square">
            <a:spAutoFit/>
          </a:bodyPr>
          <a:lstStyle/>
          <a:p>
            <a:r>
              <a:rPr lang="en-US" altLang="zh-CN" sz="2000" b="1" dirty="0"/>
              <a:t>2</a:t>
            </a:r>
            <a:r>
              <a:rPr lang="zh-CN" altLang="en-US" sz="2000" b="1" dirty="0"/>
              <a:t>、其他执行问题</a:t>
            </a:r>
            <a:r>
              <a:rPr lang="zh-CN" altLang="en-US" sz="1400" dirty="0"/>
              <a:t>　</a:t>
            </a:r>
          </a:p>
          <a:p>
            <a:r>
              <a:rPr lang="zh-CN" altLang="en-US" dirty="0"/>
              <a:t>采购评分表设置</a:t>
            </a:r>
            <a:endParaRPr lang="en-US" altLang="zh-CN" sz="1600" dirty="0"/>
          </a:p>
        </p:txBody>
      </p:sp>
      <p:sp>
        <p:nvSpPr>
          <p:cNvPr id="4" name="文本框 3"/>
          <p:cNvSpPr txBox="1"/>
          <p:nvPr/>
        </p:nvSpPr>
        <p:spPr>
          <a:xfrm>
            <a:off x="800100" y="2152015"/>
            <a:ext cx="10687050" cy="645160"/>
          </a:xfrm>
          <a:prstGeom prst="rect">
            <a:avLst/>
          </a:prstGeom>
          <a:noFill/>
          <a:ln w="12700" cmpd="sng">
            <a:solidFill>
              <a:srgbClr val="FF0000"/>
            </a:solidFill>
            <a:prstDash val="solid"/>
          </a:ln>
        </p:spPr>
        <p:txBody>
          <a:bodyPr wrap="square" rtlCol="0" anchor="t">
            <a:spAutoFit/>
          </a:bodyPr>
          <a:lstStyle/>
          <a:p>
            <a:pPr indent="0"/>
            <a:r>
              <a:rPr b="1">
                <a:solidFill>
                  <a:srgbClr val="222222"/>
                </a:solidFill>
                <a:ea typeface="宋体" panose="02010600030101010101" pitchFamily="2" charset="-122"/>
                <a:sym typeface="+mn-ea"/>
              </a:rPr>
              <a:t>为了保障服务质量,设备生产厂商售后服务体系须通过符合GB/T27922-2011标准的商品售后服务认证(5星级),满足得2分,不满足不得分。这个评分合适吗?</a:t>
            </a:r>
          </a:p>
        </p:txBody>
      </p:sp>
      <p:sp>
        <p:nvSpPr>
          <p:cNvPr id="3" name="文本框 2"/>
          <p:cNvSpPr txBox="1"/>
          <p:nvPr>
            <p:custDataLst>
              <p:tags r:id="rId1"/>
            </p:custDataLst>
          </p:nvPr>
        </p:nvSpPr>
        <p:spPr>
          <a:xfrm>
            <a:off x="800100" y="3004185"/>
            <a:ext cx="11124565" cy="3415030"/>
          </a:xfrm>
          <a:prstGeom prst="rect">
            <a:avLst/>
          </a:prstGeom>
          <a:noFill/>
          <a:ln w="12700" cmpd="sng">
            <a:solidFill>
              <a:srgbClr val="FF0000"/>
            </a:solidFill>
            <a:prstDash val="solid"/>
          </a:ln>
        </p:spPr>
        <p:txBody>
          <a:bodyPr wrap="square" rtlCol="0" anchor="t">
            <a:spAutoFit/>
          </a:bodyPr>
          <a:lstStyle/>
          <a:p>
            <a:pPr indent="0" fontAlgn="auto">
              <a:lnSpc>
                <a:spcPct val="150000"/>
              </a:lnSpc>
            </a:pPr>
            <a:r>
              <a:rPr b="1">
                <a:ea typeface="宋体" panose="02010600030101010101" pitchFamily="2" charset="-122"/>
                <a:sym typeface="+mn-ea"/>
              </a:rPr>
              <a:t>答:不可以。《商品售后服务评价体系》不是国家强制认证，属于商业性认证。原国家质检总局、国家标准委颁布的《商品售后服务评价体系》(GB/T 27922-2011)自2012年2月1日起执行。GB/T27922-2011标准5.1.2.2提出:售后服务管理师数量在标准总分中有5分,按服务管理人员总数的10% 配置售后服务管理师，负责对售后服务工作的管理和对售后服务活动的指导。服务管理人员有两个层面:一是在总部,在服务有关部门、服务有关环节和岗位的负责人，包括基层管理人员和中、高层管理人员;二是在下属分公司、服务网站的管理人员。</a:t>
            </a:r>
          </a:p>
          <a:p>
            <a:pPr indent="0" fontAlgn="auto">
              <a:lnSpc>
                <a:spcPct val="150000"/>
              </a:lnSpc>
            </a:pPr>
            <a:r>
              <a:rPr b="1">
                <a:ea typeface="宋体" panose="02010600030101010101" pitchFamily="2" charset="-122"/>
                <a:sym typeface="+mn-ea"/>
              </a:rPr>
              <a:t>《商品售后服务评价体系》对企业规模和分支机构有硬性要求。招标文件将“设备生产厂商售后服务体系须通过符合GB/T 27922-2011标准的商品售后服务认证(5星级)，作为评审因素，满足得2分”，属于变相将供应商规模条件作为加分条件、中标条件，构成对中小企业的歧视性或限制性。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采购管理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5" name="文本占位符 30"/>
          <p:cNvSpPr txBox="1"/>
          <p:nvPr/>
        </p:nvSpPr>
        <p:spPr>
          <a:xfrm>
            <a:off x="789940" y="1789430"/>
            <a:ext cx="10162540" cy="163957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50000"/>
              </a:lnSpc>
              <a:buNone/>
            </a:pPr>
            <a:r>
              <a:rPr lang="zh-CN" altLang="en-US" sz="1400" dirty="0">
                <a:solidFill>
                  <a:schemeClr val="bg2">
                    <a:lumMod val="25000"/>
                  </a:schemeClr>
                </a:solidFill>
                <a:sym typeface="+mn-ea"/>
              </a:rPr>
              <a:t>某单位</a:t>
            </a:r>
            <a:endParaRPr lang="zh-CN" altLang="en-US" sz="1400" dirty="0">
              <a:solidFill>
                <a:schemeClr val="tx1"/>
              </a:solidFill>
            </a:endParaRPr>
          </a:p>
          <a:p>
            <a:pPr marL="0" indent="0" algn="l" fontAlgn="auto">
              <a:lnSpc>
                <a:spcPct val="150000"/>
              </a:lnSpc>
              <a:buNone/>
            </a:pPr>
            <a:r>
              <a:rPr sz="1400" dirty="0">
                <a:solidFill>
                  <a:schemeClr val="tx1"/>
                </a:solidFill>
                <a:sym typeface="+mn-ea"/>
              </a:rPr>
              <a:t>验收时间不合理</a:t>
            </a:r>
          </a:p>
          <a:p>
            <a:pPr marL="0" indent="0" algn="l" fontAlgn="auto">
              <a:lnSpc>
                <a:spcPct val="150000"/>
              </a:lnSpc>
              <a:buNone/>
            </a:pPr>
            <a:r>
              <a:rPr sz="1400" dirty="0">
                <a:solidFill>
                  <a:schemeClr val="tx1"/>
                </a:solidFill>
                <a:sym typeface="+mn-ea"/>
              </a:rPr>
              <a:t>2021-3-21#凭证，支付政府采购办公台式电脑2台9500元，后附附件成都市政府采购电子商城电子验收单中验收时间为2020.3.12，其他采购资料时间均在2021年度，验收时间不合理。</a:t>
            </a:r>
          </a:p>
        </p:txBody>
      </p:sp>
      <p:sp>
        <p:nvSpPr>
          <p:cNvPr id="19" name="文本框 18"/>
          <p:cNvSpPr txBox="1"/>
          <p:nvPr/>
        </p:nvSpPr>
        <p:spPr>
          <a:xfrm>
            <a:off x="642293" y="805230"/>
            <a:ext cx="10953164" cy="891540"/>
          </a:xfrm>
          <a:prstGeom prst="rect">
            <a:avLst/>
          </a:prstGeom>
          <a:noFill/>
        </p:spPr>
        <p:txBody>
          <a:bodyPr wrap="square">
            <a:spAutoFit/>
          </a:bodyPr>
          <a:lstStyle/>
          <a:p>
            <a:r>
              <a:rPr lang="en-US" altLang="zh-CN" sz="2000" b="1" dirty="0"/>
              <a:t>3</a:t>
            </a:r>
            <a:r>
              <a:rPr lang="zh-CN" altLang="en-US" sz="2000" b="1" dirty="0"/>
              <a:t>、</a:t>
            </a:r>
            <a:r>
              <a:rPr lang="zh-CN" sz="2000" b="1" dirty="0">
                <a:ea typeface="宋体" panose="02010600030101010101" pitchFamily="2" charset="-122"/>
              </a:rPr>
              <a:t>验收</a:t>
            </a:r>
            <a:endParaRPr lang="zh-CN" altLang="en-US" sz="1400" dirty="0"/>
          </a:p>
          <a:p>
            <a:r>
              <a:rPr lang="zh-CN" altLang="en-US" sz="1400" dirty="0"/>
              <a:t>　</a:t>
            </a:r>
          </a:p>
          <a:p>
            <a:r>
              <a:rPr lang="zh-CN" altLang="en-US" dirty="0"/>
              <a:t>验收时间不合理，未认真履行验收责任。</a:t>
            </a:r>
            <a:endParaRPr lang="en-US" altLang="zh-CN" sz="1600" dirty="0"/>
          </a:p>
        </p:txBody>
      </p:sp>
      <p:sp>
        <p:nvSpPr>
          <p:cNvPr id="3" name="文本占位符 30"/>
          <p:cNvSpPr txBox="1"/>
          <p:nvPr/>
        </p:nvSpPr>
        <p:spPr>
          <a:xfrm>
            <a:off x="800100" y="3597910"/>
            <a:ext cx="10162540" cy="197802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50000"/>
              </a:lnSpc>
              <a:buNone/>
            </a:pPr>
            <a:r>
              <a:rPr lang="zh-CN" altLang="en-US" sz="1400" dirty="0">
                <a:solidFill>
                  <a:schemeClr val="bg2">
                    <a:lumMod val="25000"/>
                  </a:schemeClr>
                </a:solidFill>
                <a:sym typeface="+mn-ea"/>
              </a:rPr>
              <a:t>某医院</a:t>
            </a:r>
          </a:p>
          <a:p>
            <a:pPr marL="0" indent="0" algn="l" fontAlgn="auto">
              <a:lnSpc>
                <a:spcPct val="150000"/>
              </a:lnSpc>
              <a:buNone/>
            </a:pPr>
            <a:r>
              <a:rPr lang="zh-CN" sz="1400" dirty="0">
                <a:solidFill>
                  <a:schemeClr val="tx1"/>
                </a:solidFill>
                <a:ea typeface="宋体" panose="02010600030101010101" pitchFamily="2" charset="-122"/>
                <a:sym typeface="+mn-ea"/>
              </a:rPr>
              <a:t>验收内容与实际有偏差。</a:t>
            </a:r>
            <a:r>
              <a:rPr sz="1400" dirty="0">
                <a:solidFill>
                  <a:schemeClr val="tx1"/>
                </a:solidFill>
                <a:sym typeface="+mn-ea"/>
              </a:rPr>
              <a:t>验收报告（B区五楼眼科全飞秒）中验收数量（2套）与合同内容（3套）不一致；主要附件及备件登记中多联机内机：42VD024验收数量（7台）与合同（A1841）内容（5台）不一致。</a:t>
            </a:r>
          </a:p>
          <a:p>
            <a:pPr marL="0" indent="0" algn="l" fontAlgn="auto">
              <a:lnSpc>
                <a:spcPct val="150000"/>
              </a:lnSpc>
              <a:buNone/>
            </a:pPr>
            <a:r>
              <a:rPr sz="1400" dirty="0">
                <a:solidFill>
                  <a:schemeClr val="tx1"/>
                </a:solidFill>
                <a:sym typeface="+mn-ea"/>
              </a:rPr>
              <a:t>《情况说明》（2018年7月8日）显示交付时原33套空调因安装地势原因有2套50柜机空调未安装并取消，原合同总金额256790元变更为248010元，而《验收结算单》中验收通过的仍为33套，总金额256790元。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9" grpId="0"/>
      <p:bldP spid="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3" name="文本框 2"/>
          <p:cNvSpPr txBox="1"/>
          <p:nvPr/>
        </p:nvSpPr>
        <p:spPr>
          <a:xfrm>
            <a:off x="602036" y="842783"/>
            <a:ext cx="11302417" cy="1414780"/>
          </a:xfrm>
          <a:prstGeom prst="rect">
            <a:avLst/>
          </a:prstGeom>
          <a:noFill/>
        </p:spPr>
        <p:txBody>
          <a:bodyPr wrap="square">
            <a:spAutoFit/>
          </a:bodyPr>
          <a:lstStyle/>
          <a:p>
            <a:endParaRPr lang="en-US" altLang="zh-CN" sz="1600" dirty="0"/>
          </a:p>
          <a:p>
            <a:r>
              <a:rPr lang="en-US" altLang="zh-CN" sz="2000" b="1" dirty="0"/>
              <a:t>4</a:t>
            </a:r>
            <a:r>
              <a:rPr lang="zh-CN" altLang="en-US" sz="2000" b="1" dirty="0"/>
              <a:t>、自行采购管理薄弱</a:t>
            </a:r>
            <a:endParaRPr lang="en-US" altLang="zh-CN" sz="2000" b="1" dirty="0"/>
          </a:p>
          <a:p>
            <a:endParaRPr lang="en-US" altLang="zh-CN" sz="1600" dirty="0"/>
          </a:p>
          <a:p>
            <a:r>
              <a:rPr lang="zh-CN" altLang="en-US" dirty="0"/>
              <a:t>单位限额以下的自行采购由于无相关外部政策要求，因此缺乏相应的管理办法，在采购方式和程序上不规范。</a:t>
            </a:r>
            <a:endParaRPr lang="en-US" altLang="zh-CN" dirty="0"/>
          </a:p>
          <a:p>
            <a:endParaRPr lang="zh-CN" altLang="en-US" sz="1600" dirty="0"/>
          </a:p>
        </p:txBody>
      </p:sp>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704590"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采购管理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2" name="文本占位符 30"/>
          <p:cNvSpPr txBox="1"/>
          <p:nvPr/>
        </p:nvSpPr>
        <p:spPr>
          <a:xfrm>
            <a:off x="7839710" y="2339340"/>
            <a:ext cx="3185795" cy="147701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某区县某单位                                                        </a:t>
            </a:r>
          </a:p>
          <a:p>
            <a:pPr marL="0" indent="0" algn="ctr">
              <a:lnSpc>
                <a:spcPts val="2000"/>
              </a:lnSpc>
              <a:buNone/>
            </a:pPr>
            <a:r>
              <a:rPr lang="zh-CN" altLang="en-US" sz="1400" dirty="0">
                <a:solidFill>
                  <a:schemeClr val="tx1"/>
                </a:solidFill>
              </a:rPr>
              <a:t>单位每次采购公务车油卡几万元，但后续油卡的使用过程管理不善，存在私车加公油情况</a:t>
            </a:r>
          </a:p>
          <a:p>
            <a:pPr marL="0" indent="0" algn="ctr">
              <a:lnSpc>
                <a:spcPts val="2000"/>
              </a:lnSpc>
              <a:buNone/>
            </a:pPr>
            <a:endParaRPr lang="zh-CN" altLang="en-US" sz="1400" dirty="0">
              <a:solidFill>
                <a:schemeClr val="tx1"/>
              </a:solidFill>
            </a:endParaRPr>
          </a:p>
        </p:txBody>
      </p:sp>
      <p:sp>
        <p:nvSpPr>
          <p:cNvPr id="23" name="文本占位符 30"/>
          <p:cNvSpPr txBox="1"/>
          <p:nvPr/>
        </p:nvSpPr>
        <p:spPr>
          <a:xfrm>
            <a:off x="650240" y="2339340"/>
            <a:ext cx="3299460" cy="147701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某区县城市管理局                              </a:t>
            </a:r>
          </a:p>
          <a:p>
            <a:pPr marL="0" indent="0" algn="ctr">
              <a:lnSpc>
                <a:spcPts val="2000"/>
              </a:lnSpc>
              <a:buNone/>
            </a:pPr>
            <a:r>
              <a:rPr lang="zh-CN" altLang="en-US" sz="1400" dirty="0">
                <a:solidFill>
                  <a:schemeClr val="tx1"/>
                </a:solidFill>
              </a:rPr>
              <a:t>单位多笔大额采购（</a:t>
            </a:r>
            <a:r>
              <a:rPr lang="en-US" altLang="zh-CN" sz="1400" dirty="0">
                <a:solidFill>
                  <a:schemeClr val="tx1"/>
                </a:solidFill>
              </a:rPr>
              <a:t>50</a:t>
            </a:r>
            <a:r>
              <a:rPr lang="zh-CN" altLang="en-US" sz="1400" dirty="0">
                <a:solidFill>
                  <a:schemeClr val="tx1"/>
                </a:solidFill>
              </a:rPr>
              <a:t>万以下）未在平台进行采购，选用线下直采的方式，单位也无自行采购的相关管理办法</a:t>
            </a:r>
          </a:p>
        </p:txBody>
      </p:sp>
      <p:sp>
        <p:nvSpPr>
          <p:cNvPr id="24" name="文本占位符 30"/>
          <p:cNvSpPr txBox="1"/>
          <p:nvPr/>
        </p:nvSpPr>
        <p:spPr>
          <a:xfrm>
            <a:off x="4192270" y="2339340"/>
            <a:ext cx="3400425" cy="147701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accent2">
                    <a:lumMod val="75000"/>
                  </a:schemeClr>
                </a:solidFill>
              </a:rPr>
              <a:t>某区县卫生健康委员会</a:t>
            </a:r>
            <a:endParaRPr lang="en-US" altLang="zh-CN" sz="1400" dirty="0">
              <a:solidFill>
                <a:schemeClr val="accent2">
                  <a:lumMod val="75000"/>
                </a:schemeClr>
              </a:solidFill>
            </a:endParaRPr>
          </a:p>
          <a:p>
            <a:pPr marL="0" indent="0" algn="ctr">
              <a:lnSpc>
                <a:spcPts val="2000"/>
              </a:lnSpc>
              <a:buNone/>
            </a:pPr>
            <a:r>
              <a:rPr lang="zh-CN" altLang="en-US" sz="1400" dirty="0">
                <a:solidFill>
                  <a:schemeClr val="tx1"/>
                </a:solidFill>
              </a:rPr>
              <a:t>单位多笔采购无验收或验收报告仅一人签字，且验收签字的人员为采购岗人员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bldLvl="0" animBg="1"/>
      <p:bldP spid="23" grpId="0" bldLvl="0" animBg="1"/>
      <p:bldP spid="24"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485515"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资产管理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文本占位符 30"/>
          <p:cNvSpPr txBox="1"/>
          <p:nvPr/>
        </p:nvSpPr>
        <p:spPr>
          <a:xfrm>
            <a:off x="922655" y="2477135"/>
            <a:ext cx="3276600" cy="140144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某区县乡镇政府                        </a:t>
            </a:r>
          </a:p>
          <a:p>
            <a:pPr marL="0" indent="0" algn="ctr">
              <a:lnSpc>
                <a:spcPts val="2000"/>
              </a:lnSpc>
              <a:buNone/>
            </a:pPr>
            <a:r>
              <a:rPr lang="zh-CN" altLang="en-US" sz="1400" dirty="0">
                <a:solidFill>
                  <a:schemeClr val="tx1"/>
                </a:solidFill>
              </a:rPr>
              <a:t>单位将在建工程，如：水利工程、公路修建等资金用往来款列收列支，未按政府会计要求进行核算，导致漏记资产</a:t>
            </a:r>
          </a:p>
        </p:txBody>
      </p:sp>
      <p:sp>
        <p:nvSpPr>
          <p:cNvPr id="5" name="文本占位符 30"/>
          <p:cNvSpPr txBox="1"/>
          <p:nvPr/>
        </p:nvSpPr>
        <p:spPr>
          <a:xfrm>
            <a:off x="4355465" y="2477135"/>
            <a:ext cx="3152775" cy="140271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某区县农业农村委员会           </a:t>
            </a:r>
          </a:p>
          <a:p>
            <a:pPr marL="0" indent="0" algn="ctr">
              <a:lnSpc>
                <a:spcPts val="2000"/>
              </a:lnSpc>
              <a:buNone/>
            </a:pPr>
            <a:r>
              <a:rPr lang="zh-CN" altLang="en-US" sz="1400" dirty="0">
                <a:solidFill>
                  <a:schemeClr val="tx1"/>
                </a:solidFill>
              </a:rPr>
              <a:t>单位固定资产使用未明确到人，内部调拨未做好相应的台账登记管理，最后导致资产流失，无法追踪相应人员的责任</a:t>
            </a:r>
          </a:p>
        </p:txBody>
      </p:sp>
      <p:sp>
        <p:nvSpPr>
          <p:cNvPr id="18" name="文本占位符 30"/>
          <p:cNvSpPr txBox="1"/>
          <p:nvPr/>
        </p:nvSpPr>
        <p:spPr>
          <a:xfrm>
            <a:off x="7664450" y="2477135"/>
            <a:ext cx="3343910" cy="134556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None/>
            </a:pPr>
            <a:r>
              <a:rPr lang="zh-CN" altLang="en-US" sz="1400" dirty="0">
                <a:solidFill>
                  <a:schemeClr val="bg2">
                    <a:lumMod val="25000"/>
                  </a:schemeClr>
                </a:solidFill>
              </a:rPr>
              <a:t>               某区县疾控中心                                   </a:t>
            </a:r>
            <a:r>
              <a:rPr lang="zh-CN" altLang="en-US" sz="1400" dirty="0">
                <a:solidFill>
                  <a:schemeClr val="tx1"/>
                </a:solidFill>
              </a:rPr>
              <a:t>单位某些大型固定资产处置后应有残值收入，但单位为了省事直接报废处理，部分资产由单位临聘人员带走自行处置</a:t>
            </a:r>
          </a:p>
        </p:txBody>
      </p:sp>
      <p:sp>
        <p:nvSpPr>
          <p:cNvPr id="20" name="文本框 19"/>
          <p:cNvSpPr txBox="1"/>
          <p:nvPr/>
        </p:nvSpPr>
        <p:spPr>
          <a:xfrm>
            <a:off x="776486" y="1000606"/>
            <a:ext cx="10244243" cy="1476375"/>
          </a:xfrm>
          <a:prstGeom prst="rect">
            <a:avLst/>
          </a:prstGeom>
          <a:noFill/>
        </p:spPr>
        <p:txBody>
          <a:bodyPr wrap="square">
            <a:spAutoFit/>
          </a:bodyPr>
          <a:lstStyle/>
          <a:p>
            <a:r>
              <a:rPr lang="en-US" altLang="zh-CN" sz="2000" b="1" dirty="0"/>
              <a:t>1</a:t>
            </a:r>
            <a:r>
              <a:rPr lang="zh-CN" altLang="en-US" sz="2000" b="1" dirty="0"/>
              <a:t>、固定资产控制薄弱</a:t>
            </a:r>
            <a:endParaRPr lang="en-US" altLang="zh-CN" sz="2000" b="1" dirty="0"/>
          </a:p>
          <a:p>
            <a:endParaRPr lang="zh-CN" altLang="en-US" sz="1600" dirty="0"/>
          </a:p>
          <a:p>
            <a:r>
              <a:rPr lang="zh-CN" altLang="en-US" dirty="0"/>
              <a:t>单位实行政府集中采购制度以后，行政事业单位固定资产的购置得到了有效控制，但使用管理仍缺乏相关的内部控制，重购轻管现象比较普遍，导致资产账实不符及资产流失等现象。</a:t>
            </a:r>
          </a:p>
          <a:p>
            <a:r>
              <a:rPr lang="zh-CN" altLang="en-US" dirty="0">
                <a:ea typeface="宋体" panose="02010600030101010101" pitchFamily="2" charset="-122"/>
              </a:rPr>
              <a:t>资产环节缺失主要在存货出入库管理、固定资产入库、领用、内部转移相关环节。</a:t>
            </a:r>
          </a:p>
        </p:txBody>
      </p:sp>
      <p:sp>
        <p:nvSpPr>
          <p:cNvPr id="22" name="文本占位符 30"/>
          <p:cNvSpPr txBox="1"/>
          <p:nvPr/>
        </p:nvSpPr>
        <p:spPr>
          <a:xfrm>
            <a:off x="920115" y="3933190"/>
            <a:ext cx="10325735" cy="305943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某高校</a:t>
            </a:r>
          </a:p>
          <a:p>
            <a:pPr marL="0" indent="0" algn="ctr">
              <a:lnSpc>
                <a:spcPts val="2000"/>
              </a:lnSpc>
              <a:buNone/>
            </a:pPr>
            <a:r>
              <a:rPr lang="zh-CN" altLang="en-US" sz="1400" dirty="0">
                <a:solidFill>
                  <a:schemeClr val="tx1"/>
                </a:solidFill>
              </a:rPr>
              <a:t>资产维修：单位内部文件《</a:t>
            </a:r>
            <a:r>
              <a:rPr lang="en-US" altLang="zh-CN" sz="1400" dirty="0">
                <a:solidFill>
                  <a:schemeClr val="tx1"/>
                </a:solidFill>
              </a:rPr>
              <a:t>x</a:t>
            </a:r>
            <a:r>
              <a:rPr lang="zh-CN" altLang="en-US" sz="1400" dirty="0">
                <a:solidFill>
                  <a:schemeClr val="tx1"/>
                </a:solidFill>
              </a:rPr>
              <a:t>师范学院仪器设备维修管理办法》（</a:t>
            </a:r>
            <a:r>
              <a:rPr lang="en-US" altLang="zh-CN" sz="1400" dirty="0">
                <a:solidFill>
                  <a:schemeClr val="tx1"/>
                </a:solidFill>
              </a:rPr>
              <a:t>x</a:t>
            </a:r>
            <a:r>
              <a:rPr lang="zh-CN" altLang="en-US" sz="1400" dirty="0">
                <a:solidFill>
                  <a:schemeClr val="tx1"/>
                </a:solidFill>
              </a:rPr>
              <a:t>师后勤字〔2018〕3号）中规定“五、维修程序1.审批权限：单项维修金额在5000元以下由分管部门牵头，会同使用部门共同办理；单项维修金额在5000元至10000元以下由分管部门会同使用部门共同参与，由分管校领导批准；单项维修金额在10000元以上应由分管部门会同使用部门共同参与，报分管校领导批准后，再报校长批准”。而《</a:t>
            </a:r>
            <a:r>
              <a:rPr lang="en-US" altLang="zh-CN" sz="1400" dirty="0">
                <a:solidFill>
                  <a:schemeClr val="tx1"/>
                </a:solidFill>
              </a:rPr>
              <a:t>x</a:t>
            </a:r>
            <a:r>
              <a:rPr lang="zh-CN" altLang="en-US" sz="1400" dirty="0">
                <a:solidFill>
                  <a:schemeClr val="tx1"/>
                </a:solidFill>
              </a:rPr>
              <a:t>师范学院经济业务分级授权管理办法》（</a:t>
            </a:r>
            <a:r>
              <a:rPr lang="en-US" altLang="zh-CN" sz="1400" dirty="0">
                <a:solidFill>
                  <a:schemeClr val="tx1"/>
                </a:solidFill>
              </a:rPr>
              <a:t>x</a:t>
            </a:r>
            <a:r>
              <a:rPr lang="zh-CN" altLang="en-US" sz="1400" dirty="0">
                <a:solidFill>
                  <a:schemeClr val="tx1"/>
                </a:solidFill>
              </a:rPr>
              <a:t>师院政字〔2020〕56号）第六条规定“学校经费支出实行分级审批，具体为：1.1万元(不含)以下经费支出，由部门负责人审批签字；2.1万元至5万元(不含)经费支出，由部门负责人审核签字后，报业务分管校领导审批签字；3.5万元至20万元(不含)经费支出，提交校长办公会同意立项纪要，部门负责人审核签字后，报业务分管校领导审批签字；4.20万元至50万元(不含)经费支出，提交校长办公会同意立项纪要和校长办公会同意支付纪要，部门负责人审核签字后，报业务分管校领导审核签字，最后报分管财务校领导审批签字；5.50万元及以上经费支出，提交党委常委会同意立项纪要和党委常委会同意支付纪要，部门负责人审核签字后，分别报业务分管校领导、分管财务校领导审核签字，最后报校长审批签字”。两者分级标准多处不一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8" grpId="0" bldLvl="0" animBg="1"/>
      <p:bldP spid="20" grpId="0"/>
      <p:bldP spid="2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78856" y="4967523"/>
            <a:ext cx="1900251" cy="1800238"/>
          </a:xfrm>
          <a:prstGeom prst="rect">
            <a:avLst/>
          </a:prstGeom>
        </p:spPr>
      </p:pic>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485515" cy="398780"/>
          </a:xfrm>
          <a:prstGeom prst="rect">
            <a:avLst/>
          </a:prstGeom>
          <a:noFill/>
        </p:spPr>
        <p:txBody>
          <a:bodyPr wrap="square" rtlCol="0">
            <a:sp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资产管理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0" name="文本框 19"/>
          <p:cNvSpPr txBox="1"/>
          <p:nvPr/>
        </p:nvSpPr>
        <p:spPr>
          <a:xfrm>
            <a:off x="776486" y="1000606"/>
            <a:ext cx="10244243" cy="1229995"/>
          </a:xfrm>
          <a:prstGeom prst="rect">
            <a:avLst/>
          </a:prstGeom>
          <a:noFill/>
        </p:spPr>
        <p:txBody>
          <a:bodyPr wrap="square">
            <a:spAutoFit/>
          </a:bodyPr>
          <a:lstStyle/>
          <a:p>
            <a:r>
              <a:rPr lang="en-US" altLang="zh-CN" sz="2000" b="1" dirty="0"/>
              <a:t>2</a:t>
            </a:r>
            <a:r>
              <a:rPr lang="zh-CN" altLang="en-US" sz="2000" b="1" dirty="0"/>
              <a:t>、资产管理设计层面问题</a:t>
            </a:r>
            <a:endParaRPr lang="en-US" altLang="zh-CN" sz="2000" b="1" dirty="0"/>
          </a:p>
          <a:p>
            <a:endParaRPr lang="zh-CN" altLang="en-US" dirty="0"/>
          </a:p>
          <a:p>
            <a:r>
              <a:rPr lang="zh-CN" altLang="en-US" dirty="0">
                <a:ea typeface="宋体" panose="02010600030101010101" pitchFamily="2" charset="-122"/>
              </a:rPr>
              <a:t>资产环节缺失主要在存货出入库管理、固定资产入库、领用、内部转移相关环节。资产管理环节与其他模块存在较多不一致。</a:t>
            </a:r>
          </a:p>
        </p:txBody>
      </p:sp>
      <p:sp>
        <p:nvSpPr>
          <p:cNvPr id="22" name="文本占位符 30"/>
          <p:cNvSpPr txBox="1"/>
          <p:nvPr/>
        </p:nvSpPr>
        <p:spPr>
          <a:xfrm>
            <a:off x="776605" y="2192655"/>
            <a:ext cx="10325735" cy="3059430"/>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某高校</a:t>
            </a:r>
          </a:p>
          <a:p>
            <a:pPr marL="0" indent="0" algn="ctr">
              <a:lnSpc>
                <a:spcPts val="2000"/>
              </a:lnSpc>
              <a:buNone/>
            </a:pPr>
            <a:r>
              <a:rPr lang="zh-CN" altLang="en-US" sz="1400" dirty="0">
                <a:solidFill>
                  <a:schemeClr val="tx1"/>
                </a:solidFill>
              </a:rPr>
              <a:t>资产维修：单位内部文件《</a:t>
            </a:r>
            <a:r>
              <a:rPr lang="en-US" altLang="zh-CN" sz="1400" dirty="0">
                <a:solidFill>
                  <a:schemeClr val="tx1"/>
                </a:solidFill>
              </a:rPr>
              <a:t>x</a:t>
            </a:r>
            <a:r>
              <a:rPr lang="zh-CN" altLang="en-US" sz="1400" dirty="0">
                <a:solidFill>
                  <a:schemeClr val="tx1"/>
                </a:solidFill>
              </a:rPr>
              <a:t>师范学院仪器设备维修管理办法》（</a:t>
            </a:r>
            <a:r>
              <a:rPr lang="en-US" altLang="zh-CN" sz="1400" dirty="0">
                <a:solidFill>
                  <a:schemeClr val="tx1"/>
                </a:solidFill>
              </a:rPr>
              <a:t>x</a:t>
            </a:r>
            <a:r>
              <a:rPr lang="zh-CN" altLang="en-US" sz="1400" dirty="0">
                <a:solidFill>
                  <a:schemeClr val="tx1"/>
                </a:solidFill>
              </a:rPr>
              <a:t>师后勤字〔2018〕3号）中规定“五、维修程序1.审批权限：单项维修金额在5000元以下由分管部门牵头，会同使用部门共同办理；单项维修金额在5000元至10000元以下由分管部门会同使用部门共同参与，由分管校领导批准；单项维修金额在10000元以上应由分管部门会同使用部门共同参与，报分管校领导批准后，再报校长批准”。而《</a:t>
            </a:r>
            <a:r>
              <a:rPr lang="en-US" altLang="zh-CN" sz="1400" dirty="0">
                <a:solidFill>
                  <a:schemeClr val="tx1"/>
                </a:solidFill>
              </a:rPr>
              <a:t>x</a:t>
            </a:r>
            <a:r>
              <a:rPr lang="zh-CN" altLang="en-US" sz="1400" dirty="0">
                <a:solidFill>
                  <a:schemeClr val="tx1"/>
                </a:solidFill>
              </a:rPr>
              <a:t>师范学院经济业务分级授权管理办法》（</a:t>
            </a:r>
            <a:r>
              <a:rPr lang="en-US" altLang="zh-CN" sz="1400" dirty="0">
                <a:solidFill>
                  <a:schemeClr val="tx1"/>
                </a:solidFill>
              </a:rPr>
              <a:t>x</a:t>
            </a:r>
            <a:r>
              <a:rPr lang="zh-CN" altLang="en-US" sz="1400" dirty="0">
                <a:solidFill>
                  <a:schemeClr val="tx1"/>
                </a:solidFill>
              </a:rPr>
              <a:t>师院政字〔2020〕56号）第六条规定“学校经费支出实行分级审批，具体为：1.1万元(不含)以下经费支出，由部门负责人审批签字；2.1万元至5万元(不含)经费支出，由部门负责人审核签字后，报业务分管校领导审批签字；3.5万元至20万元(不含)经费支出，提交校长办公会同意立项纪要，部门负责人审核签字后，报业务分管校领导审批签字；4.20万元至50万元(不含)经费支出，提交校长办公会同意立项纪要和校长办公会同意支付纪要，部门负责人审核签字后，报业务分管校领导审核签字，最后报分管财务校领导审批签字；5.50万元及以上经费支出，提交党委常委会同意立项纪要和党委常委会同意支付纪要，部门负责人审核签字后，分别报业务分管校领导、分管财务校领导审核签字，最后报校长审批签字”。两者分级标准多处不一致</a:t>
            </a:r>
          </a:p>
        </p:txBody>
      </p:sp>
      <p:sp>
        <p:nvSpPr>
          <p:cNvPr id="100" name="文本框 99"/>
          <p:cNvSpPr txBox="1"/>
          <p:nvPr/>
        </p:nvSpPr>
        <p:spPr>
          <a:xfrm>
            <a:off x="1524635" y="5490845"/>
            <a:ext cx="9975850" cy="521970"/>
          </a:xfrm>
          <a:prstGeom prst="rect">
            <a:avLst/>
          </a:prstGeom>
          <a:noFill/>
          <a:ln w="9525">
            <a:noFill/>
          </a:ln>
        </p:spPr>
        <p:txBody>
          <a:bodyPr wrap="square">
            <a:spAutoFit/>
          </a:bodyPr>
          <a:lstStyle/>
          <a:p>
            <a:pPr indent="406400" algn="ctr"/>
            <a:r>
              <a:rPr lang="zh-CN" sz="1400" b="0">
                <a:ea typeface="宋体" panose="02010600030101010101" pitchFamily="2" charset="-122"/>
              </a:rPr>
              <a:t>某高校</a:t>
            </a:r>
          </a:p>
          <a:p>
            <a:pPr indent="406400"/>
            <a:r>
              <a:rPr lang="zh-CN" sz="1400" b="0">
                <a:ea typeface="宋体" panose="02010600030101010101" pitchFamily="2" charset="-122"/>
              </a:rPr>
              <a:t>《</a:t>
            </a:r>
            <a:r>
              <a:rPr lang="en-US" altLang="zh-CN" sz="1400" b="0">
                <a:ea typeface="宋体" panose="02010600030101010101" pitchFamily="2" charset="-122"/>
              </a:rPr>
              <a:t>X</a:t>
            </a:r>
            <a:r>
              <a:rPr lang="zh-CN" sz="1400" b="0">
                <a:ea typeface="宋体" panose="02010600030101010101" pitchFamily="2" charset="-122"/>
              </a:rPr>
              <a:t>师范学院内部控制手册》P238页国有资产配置计划申报及审核流程与年度预算编制及审批流程存在不一致。</a:t>
            </a:r>
            <a:endParaRPr lang="zh-CN" altLang="en-US" sz="1400" b="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bldLvl="0" animBg="1"/>
      <p:bldP spid="100" grpId="0"/>
      <p:bldP spid="10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5"/>
          <a:stretch>
            <a:fillRect/>
          </a:stretch>
        </p:blipFill>
        <p:spPr>
          <a:xfrm>
            <a:off x="178856" y="4967523"/>
            <a:ext cx="1900251" cy="1800238"/>
          </a:xfrm>
          <a:prstGeom prst="rect">
            <a:avLst/>
          </a:prstGeom>
        </p:spPr>
      </p:pic>
      <p:sp>
        <p:nvSpPr>
          <p:cNvPr id="3" name="文本框 2"/>
          <p:cNvSpPr txBox="1"/>
          <p:nvPr/>
        </p:nvSpPr>
        <p:spPr>
          <a:xfrm>
            <a:off x="601861" y="842778"/>
            <a:ext cx="10244243" cy="1229995"/>
          </a:xfrm>
          <a:prstGeom prst="rect">
            <a:avLst/>
          </a:prstGeom>
          <a:noFill/>
        </p:spPr>
        <p:txBody>
          <a:bodyPr wrap="square">
            <a:spAutoFit/>
          </a:bodyPr>
          <a:lstStyle/>
          <a:p>
            <a:r>
              <a:rPr lang="en-US" altLang="zh-CN" sz="2000" b="1" dirty="0"/>
              <a:t>1</a:t>
            </a:r>
            <a:r>
              <a:rPr lang="zh-CN" altLang="en-US" sz="2000" b="1" dirty="0"/>
              <a:t>、</a:t>
            </a:r>
            <a:r>
              <a:rPr lang="zh-CN" sz="2000" b="1" dirty="0">
                <a:ea typeface="宋体" panose="02010600030101010101" pitchFamily="2" charset="-122"/>
              </a:rPr>
              <a:t>设计层面问题</a:t>
            </a:r>
            <a:endParaRPr lang="en-US" altLang="zh-CN" sz="1600" dirty="0"/>
          </a:p>
          <a:p>
            <a:r>
              <a:rPr lang="zh-CN" altLang="en-US" dirty="0"/>
              <a:t>单位普遍存在缺乏合同归口管理部门，导致合同在合同订立的审查、合同实施过程监督、合同台账统计、合同印章及审批签署权限等关键环节存在风险，无法实现合同的全过程管理。</a:t>
            </a:r>
          </a:p>
          <a:p>
            <a:r>
              <a:rPr lang="zh-CN" altLang="en-US" dirty="0">
                <a:ea typeface="宋体" panose="02010600030101010101" pitchFamily="2" charset="-122"/>
              </a:rPr>
              <a:t>合同审签各环节职责分工不清晰，导致关键条款无人审核。</a:t>
            </a:r>
          </a:p>
        </p:txBody>
      </p:sp>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485515"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合同管理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1" name="文本占位符 30"/>
          <p:cNvSpPr txBox="1"/>
          <p:nvPr>
            <p:custDataLst>
              <p:tags r:id="rId1"/>
            </p:custDataLst>
          </p:nvPr>
        </p:nvSpPr>
        <p:spPr>
          <a:xfrm>
            <a:off x="1093470" y="2130425"/>
            <a:ext cx="7625080" cy="157797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某高校                                     </a:t>
            </a:r>
          </a:p>
          <a:p>
            <a:pPr marL="0" indent="0" algn="l">
              <a:lnSpc>
                <a:spcPts val="2000"/>
              </a:lnSpc>
              <a:buNone/>
            </a:pPr>
            <a:r>
              <a:rPr sz="1400" dirty="0">
                <a:solidFill>
                  <a:schemeClr val="tx1"/>
                </a:solidFill>
              </a:rPr>
              <a:t>《</a:t>
            </a:r>
            <a:r>
              <a:rPr lang="en-US" sz="1400" dirty="0">
                <a:solidFill>
                  <a:schemeClr val="tx1"/>
                </a:solidFill>
              </a:rPr>
              <a:t>x</a:t>
            </a:r>
            <a:r>
              <a:rPr sz="1400" dirty="0">
                <a:solidFill>
                  <a:schemeClr val="tx1"/>
                </a:solidFill>
              </a:rPr>
              <a:t>师范学院合同管理办法》（</a:t>
            </a:r>
            <a:r>
              <a:rPr lang="en-US" sz="1400" dirty="0">
                <a:solidFill>
                  <a:schemeClr val="tx1"/>
                </a:solidFill>
              </a:rPr>
              <a:t>x</a:t>
            </a:r>
            <a:r>
              <a:rPr sz="1400" dirty="0">
                <a:solidFill>
                  <a:schemeClr val="tx1"/>
                </a:solidFill>
              </a:rPr>
              <a:t>师院〔2016〕128号）第十二条规定合同由承办单位起草之后提交业务归口管理部门审核；第十三条规定业务归口管理部门根据需要将合同文本交政策法规和发展规划办公室审核；《</a:t>
            </a:r>
            <a:r>
              <a:rPr lang="en-US" sz="1400" dirty="0">
                <a:solidFill>
                  <a:schemeClr val="tx1"/>
                </a:solidFill>
              </a:rPr>
              <a:t>x</a:t>
            </a:r>
            <a:r>
              <a:rPr sz="1400" dirty="0">
                <a:solidFill>
                  <a:schemeClr val="tx1"/>
                </a:solidFill>
              </a:rPr>
              <a:t>师范学院内部控制手册》P345页合同签订与审批流程中未体现归口管理部门、政策法规和发展规划办公室。</a:t>
            </a:r>
          </a:p>
        </p:txBody>
      </p:sp>
      <p:sp>
        <p:nvSpPr>
          <p:cNvPr id="22" name="文本占位符 30"/>
          <p:cNvSpPr txBox="1"/>
          <p:nvPr>
            <p:custDataLst>
              <p:tags r:id="rId2"/>
            </p:custDataLst>
          </p:nvPr>
        </p:nvSpPr>
        <p:spPr>
          <a:xfrm>
            <a:off x="2588895" y="4149725"/>
            <a:ext cx="7625080" cy="2317115"/>
          </a:xfrm>
          <a:prstGeom prst="rect">
            <a:avLst/>
          </a:prstGeom>
          <a:ln>
            <a:solidFill>
              <a:srgbClr val="C00000"/>
            </a:solidFill>
          </a:ln>
        </p:spPr>
        <p:txBody>
          <a:bodyPr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zh-CN" altLang="en-US" sz="1400" dirty="0">
                <a:solidFill>
                  <a:schemeClr val="bg2">
                    <a:lumMod val="25000"/>
                  </a:schemeClr>
                </a:solidFill>
              </a:rPr>
              <a:t>某市局                                         </a:t>
            </a:r>
          </a:p>
          <a:p>
            <a:pPr marL="0" indent="0" algn="l">
              <a:lnSpc>
                <a:spcPts val="2000"/>
              </a:lnSpc>
              <a:buNone/>
            </a:pPr>
            <a:r>
              <a:rPr sz="1400" dirty="0">
                <a:solidFill>
                  <a:schemeClr val="tx1"/>
                </a:solidFill>
              </a:rPr>
              <a:t>合同履行监控与纠纷处理流程业务环节相关内容缺失，待健全完善；</a:t>
            </a:r>
          </a:p>
          <a:p>
            <a:pPr marL="0" indent="0" algn="l">
              <a:lnSpc>
                <a:spcPts val="2000"/>
              </a:lnSpc>
              <a:buNone/>
            </a:pPr>
            <a:r>
              <a:rPr sz="1400" dirty="0">
                <a:solidFill>
                  <a:schemeClr val="tx1"/>
                </a:solidFill>
              </a:rPr>
              <a:t>《成都市</a:t>
            </a:r>
            <a:r>
              <a:rPr lang="en-US" sz="1400" dirty="0">
                <a:solidFill>
                  <a:schemeClr val="tx1"/>
                </a:solidFill>
              </a:rPr>
              <a:t>xx</a:t>
            </a:r>
            <a:r>
              <a:rPr sz="1400" dirty="0">
                <a:solidFill>
                  <a:schemeClr val="tx1"/>
                </a:solidFill>
              </a:rPr>
              <a:t>局经济合同（协议）管理暂行办法-2021.5.31》·第三章 合同审批·第十四条 签订合同（协议）的程序·“（五）签订程序：承办处（室）形成合同（协议）文本→局常年法律顾问审核→财务审计处确认是否纳入预算安排→分管处（室）局领导审核并签署合同（协议）→办公室编号”与本制度附件2：经济合同管理业务流程图</a:t>
            </a:r>
            <a:r>
              <a:rPr lang="zh-CN" sz="1400" dirty="0">
                <a:solidFill>
                  <a:schemeClr val="tx1"/>
                </a:solidFill>
                <a:ea typeface="宋体" panose="02010600030101010101" pitchFamily="2" charset="-122"/>
              </a:rPr>
              <a:t>没</a:t>
            </a:r>
            <a:r>
              <a:rPr sz="1400" dirty="0">
                <a:solidFill>
                  <a:schemeClr val="tx1"/>
                </a:solidFill>
              </a:rPr>
              <a:t>有“</a:t>
            </a:r>
            <a:r>
              <a:rPr lang="zh-CN" sz="1400" dirty="0">
                <a:solidFill>
                  <a:schemeClr val="tx1"/>
                </a:solidFill>
                <a:ea typeface="宋体" panose="02010600030101010101" pitchFamily="2" charset="-122"/>
              </a:rPr>
              <a:t>法律顾问审核</a:t>
            </a:r>
            <a:r>
              <a:rPr sz="1400" dirty="0">
                <a:solidFill>
                  <a:schemeClr val="tx1"/>
                </a:solidFill>
              </a:rPr>
              <a:t>”节点，两处存在不一致，且法规处审核要求与实际执行程序不一致。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bldLvl="0" animBg="1"/>
      <p:bldP spid="2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5"/>
          <a:stretch>
            <a:fillRect/>
          </a:stretch>
        </p:blipFill>
        <p:spPr>
          <a:xfrm>
            <a:off x="178856" y="4967523"/>
            <a:ext cx="1900251" cy="1800238"/>
          </a:xfrm>
          <a:prstGeom prst="rect">
            <a:avLst/>
          </a:prstGeom>
        </p:spPr>
      </p:pic>
      <p:sp>
        <p:nvSpPr>
          <p:cNvPr id="3" name="文本框 2"/>
          <p:cNvSpPr txBox="1"/>
          <p:nvPr/>
        </p:nvSpPr>
        <p:spPr>
          <a:xfrm>
            <a:off x="601861" y="842778"/>
            <a:ext cx="10244243" cy="675640"/>
          </a:xfrm>
          <a:prstGeom prst="rect">
            <a:avLst/>
          </a:prstGeom>
          <a:noFill/>
        </p:spPr>
        <p:txBody>
          <a:bodyPr wrap="square">
            <a:spAutoFit/>
          </a:bodyPr>
          <a:lstStyle/>
          <a:p>
            <a:r>
              <a:rPr lang="en-US" altLang="zh-CN" sz="2000" b="1" dirty="0"/>
              <a:t>2</a:t>
            </a:r>
            <a:r>
              <a:rPr lang="zh-CN" altLang="en-US" sz="2000" b="1" dirty="0"/>
              <a:t>、执行</a:t>
            </a:r>
            <a:r>
              <a:rPr lang="zh-CN" sz="2000" b="1" dirty="0">
                <a:ea typeface="宋体" panose="02010600030101010101" pitchFamily="2" charset="-122"/>
              </a:rPr>
              <a:t>层面问题</a:t>
            </a:r>
          </a:p>
          <a:p>
            <a:r>
              <a:rPr lang="zh-CN" altLang="en-US" dirty="0">
                <a:ea typeface="宋体" panose="02010600030101010101" pitchFamily="2" charset="-122"/>
              </a:rPr>
              <a:t>未认真履行合同审核职责；合同履行情况无人监控。</a:t>
            </a:r>
          </a:p>
        </p:txBody>
      </p:sp>
      <p:sp>
        <p:nvSpPr>
          <p:cNvPr id="2"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平行四边形 5"/>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7" name="平行四边形 6"/>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8" name="平行四边形 7"/>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0" name="平行四边形 9"/>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11" name="直接连接符 10"/>
          <p:cNvCxnSpPr/>
          <p:nvPr/>
        </p:nvCxnSpPr>
        <p:spPr>
          <a:xfrm>
            <a:off x="602036" y="629002"/>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1500381" y="294626"/>
            <a:ext cx="465739" cy="121287"/>
            <a:chOff x="11369042" y="568879"/>
            <a:chExt cx="568324" cy="148001"/>
          </a:xfrm>
        </p:grpSpPr>
        <p:sp>
          <p:nvSpPr>
            <p:cNvPr id="13" name="平行四边形 1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15" name="文本框 14"/>
          <p:cNvSpPr txBox="1"/>
          <p:nvPr/>
        </p:nvSpPr>
        <p:spPr>
          <a:xfrm>
            <a:off x="641985" y="195580"/>
            <a:ext cx="3485515" cy="39878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业务层面常见问题</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sym typeface="+mn-ea"/>
              </a:rPr>
              <a:t>合同管理</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六边形 16"/>
          <p:cNvSpPr/>
          <p:nvPr/>
        </p:nvSpPr>
        <p:spPr>
          <a:xfrm>
            <a:off x="11245697" y="6349403"/>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pic>
        <p:nvPicPr>
          <p:cNvPr id="5" name="图片 4"/>
          <p:cNvPicPr>
            <a:picLocks noChangeAspect="1"/>
          </p:cNvPicPr>
          <p:nvPr/>
        </p:nvPicPr>
        <p:blipFill>
          <a:blip r:embed="rId6"/>
          <a:stretch>
            <a:fillRect/>
          </a:stretch>
        </p:blipFill>
        <p:spPr>
          <a:xfrm>
            <a:off x="1590675" y="1731645"/>
            <a:ext cx="5076825" cy="4698365"/>
          </a:xfrm>
          <a:prstGeom prst="rect">
            <a:avLst/>
          </a:prstGeom>
        </p:spPr>
      </p:pic>
      <p:pic>
        <p:nvPicPr>
          <p:cNvPr id="4" name="图片 3"/>
          <p:cNvPicPr>
            <a:picLocks noChangeAspect="1"/>
          </p:cNvPicPr>
          <p:nvPr>
            <p:custDataLst>
              <p:tags r:id="rId1"/>
            </p:custDataLst>
          </p:nvPr>
        </p:nvPicPr>
        <p:blipFill>
          <a:blip r:embed="rId7"/>
          <a:stretch>
            <a:fillRect/>
          </a:stretch>
        </p:blipFill>
        <p:spPr>
          <a:xfrm>
            <a:off x="7353300" y="565150"/>
            <a:ext cx="4547870" cy="6064885"/>
          </a:xfrm>
          <a:prstGeom prst="rect">
            <a:avLst/>
          </a:prstGeom>
        </p:spPr>
      </p:pic>
      <p:sp>
        <p:nvSpPr>
          <p:cNvPr id="18" name="矩形 17"/>
          <p:cNvSpPr/>
          <p:nvPr>
            <p:custDataLst>
              <p:tags r:id="rId2"/>
            </p:custDataLst>
          </p:nvPr>
        </p:nvSpPr>
        <p:spPr>
          <a:xfrm>
            <a:off x="8524240" y="970280"/>
            <a:ext cx="1228725" cy="209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565CE74E-AB26-4998-AD42-012C4C1AD076}" type="slidenum">
              <a:rPr lang="zh-CN" altLang="en-US" smtClean="0"/>
              <a:t>39</a:t>
            </a:fld>
            <a:endParaRPr lang="zh-CN" altLang="en-US"/>
          </a:p>
        </p:txBody>
      </p:sp>
      <p:pic>
        <p:nvPicPr>
          <p:cNvPr id="22" name="图片 21"/>
          <p:cNvPicPr>
            <a:picLocks noChangeAspect="1"/>
          </p:cNvPicPr>
          <p:nvPr>
            <p:custDataLst>
              <p:tags r:id="rId1"/>
            </p:custDataLst>
          </p:nvPr>
        </p:nvPicPr>
        <p:blipFill>
          <a:blip r:embed="rId6"/>
          <a:stretch>
            <a:fillRect/>
          </a:stretch>
        </p:blipFill>
        <p:spPr>
          <a:xfrm>
            <a:off x="8232775" y="2511425"/>
            <a:ext cx="3456940" cy="3874770"/>
          </a:xfrm>
          <a:prstGeom prst="rect">
            <a:avLst/>
          </a:prstGeom>
        </p:spPr>
      </p:pic>
      <p:pic>
        <p:nvPicPr>
          <p:cNvPr id="4" name="图片 3"/>
          <p:cNvPicPr>
            <a:picLocks noChangeAspect="1"/>
          </p:cNvPicPr>
          <p:nvPr>
            <p:custDataLst>
              <p:tags r:id="rId2"/>
            </p:custDataLst>
          </p:nvPr>
        </p:nvPicPr>
        <p:blipFill>
          <a:blip r:embed="rId7"/>
          <a:stretch>
            <a:fillRect/>
          </a:stretch>
        </p:blipFill>
        <p:spPr>
          <a:xfrm>
            <a:off x="253365" y="4629785"/>
            <a:ext cx="8074660" cy="1339850"/>
          </a:xfrm>
          <a:prstGeom prst="rect">
            <a:avLst/>
          </a:prstGeom>
        </p:spPr>
      </p:pic>
      <p:pic>
        <p:nvPicPr>
          <p:cNvPr id="5" name="图片 4"/>
          <p:cNvPicPr>
            <a:picLocks noChangeAspect="1"/>
          </p:cNvPicPr>
          <p:nvPr>
            <p:custDataLst>
              <p:tags r:id="rId3"/>
            </p:custDataLst>
          </p:nvPr>
        </p:nvPicPr>
        <p:blipFill>
          <a:blip r:embed="rId8"/>
          <a:stretch>
            <a:fillRect/>
          </a:stretch>
        </p:blipFill>
        <p:spPr>
          <a:xfrm>
            <a:off x="473075" y="212725"/>
            <a:ext cx="9138920" cy="3089910"/>
          </a:xfrm>
          <a:prstGeom prst="rect">
            <a:avLst/>
          </a:prstGeom>
        </p:spPr>
      </p:pic>
      <p:sp>
        <p:nvSpPr>
          <p:cNvPr id="6" name="矩形 5"/>
          <p:cNvSpPr/>
          <p:nvPr/>
        </p:nvSpPr>
        <p:spPr>
          <a:xfrm>
            <a:off x="9000490" y="4687570"/>
            <a:ext cx="770255" cy="354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186670" y="2782570"/>
            <a:ext cx="1221105" cy="3028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570990" y="375285"/>
            <a:ext cx="2000250" cy="3289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3424555" y="2098040"/>
            <a:ext cx="1557655" cy="354330"/>
          </a:xfrm>
          <a:prstGeom prst="roundRect">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3713480" y="506095"/>
            <a:ext cx="1557655" cy="354330"/>
          </a:xfrm>
          <a:prstGeom prst="roundRect">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custDataLst>
              <p:tags r:id="rId4"/>
            </p:custDataLst>
          </p:nvPr>
        </p:nvSpPr>
        <p:spPr>
          <a:xfrm>
            <a:off x="1791970" y="4839970"/>
            <a:ext cx="2336800" cy="475615"/>
          </a:xfrm>
          <a:prstGeom prst="roundRect">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custDataLst>
              <p:tags r:id="rId2"/>
            </p:custDataLst>
          </p:nvPr>
        </p:nvGrpSpPr>
        <p:grpSpPr>
          <a:xfrm rot="10800000">
            <a:off x="2734416" y="1247023"/>
            <a:ext cx="720000" cy="415819"/>
            <a:chOff x="1160829" y="2656459"/>
            <a:chExt cx="720000" cy="415819"/>
          </a:xfrm>
          <a:solidFill>
            <a:srgbClr val="5B9BD5">
              <a:lumMod val="20000"/>
              <a:lumOff val="80000"/>
            </a:srgbClr>
          </a:solidFill>
        </p:grpSpPr>
        <p:sp>
          <p:nvSpPr>
            <p:cNvPr id="22" name="任意多边形: 形状 21"/>
            <p:cNvSpPr/>
            <p:nvPr>
              <p:custDataLst>
                <p:tags r:id="rId9"/>
              </p:custDataLst>
            </p:nvPr>
          </p:nvSpPr>
          <p:spPr>
            <a:xfrm>
              <a:off x="1160829" y="2656459"/>
              <a:ext cx="340237" cy="415819"/>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grp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23" name="任意多边形: 形状 22"/>
            <p:cNvSpPr/>
            <p:nvPr>
              <p:custDataLst>
                <p:tags r:id="rId10"/>
              </p:custDataLst>
            </p:nvPr>
          </p:nvSpPr>
          <p:spPr>
            <a:xfrm>
              <a:off x="1540592" y="2656459"/>
              <a:ext cx="340237" cy="415819"/>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grp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grpSp>
      <p:grpSp>
        <p:nvGrpSpPr>
          <p:cNvPr id="24" name="组合 23"/>
          <p:cNvGrpSpPr/>
          <p:nvPr>
            <p:custDataLst>
              <p:tags r:id="rId3"/>
            </p:custDataLst>
          </p:nvPr>
        </p:nvGrpSpPr>
        <p:grpSpPr>
          <a:xfrm rot="10800000">
            <a:off x="8757348" y="1247022"/>
            <a:ext cx="720000" cy="415819"/>
            <a:chOff x="1160829" y="2656459"/>
            <a:chExt cx="720000" cy="415819"/>
          </a:xfrm>
          <a:solidFill>
            <a:srgbClr val="5B9BD5">
              <a:lumMod val="20000"/>
              <a:lumOff val="80000"/>
            </a:srgbClr>
          </a:solidFill>
        </p:grpSpPr>
        <p:sp>
          <p:nvSpPr>
            <p:cNvPr id="25" name="任意多边形: 形状 24"/>
            <p:cNvSpPr/>
            <p:nvPr>
              <p:custDataLst>
                <p:tags r:id="rId7"/>
              </p:custDataLst>
            </p:nvPr>
          </p:nvSpPr>
          <p:spPr>
            <a:xfrm>
              <a:off x="1160829" y="2656459"/>
              <a:ext cx="340237" cy="415819"/>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grp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26" name="任意多边形: 形状 25"/>
            <p:cNvSpPr/>
            <p:nvPr>
              <p:custDataLst>
                <p:tags r:id="rId8"/>
              </p:custDataLst>
            </p:nvPr>
          </p:nvSpPr>
          <p:spPr>
            <a:xfrm>
              <a:off x="1540592" y="2656459"/>
              <a:ext cx="340237" cy="415819"/>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grp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grpSp>
      <p:sp>
        <p:nvSpPr>
          <p:cNvPr id="27" name="文本框 15"/>
          <p:cNvSpPr txBox="1"/>
          <p:nvPr>
            <p:custDataLst>
              <p:tags r:id="rId4"/>
            </p:custDataLst>
          </p:nvPr>
        </p:nvSpPr>
        <p:spPr>
          <a:xfrm>
            <a:off x="2240280" y="1247140"/>
            <a:ext cx="7462520" cy="527685"/>
          </a:xfrm>
          <a:prstGeom prst="rect">
            <a:avLst/>
          </a:prstGeom>
          <a:noFill/>
          <a:ln>
            <a:noFill/>
          </a:ln>
        </p:spPr>
        <p:txBody>
          <a:bodyPr wrap="square" lIns="101600" tIns="38100" rIns="63500" bIns="38100" rtlCol="0" anchor="b" anchorCtr="0">
            <a:noAutofit/>
          </a:bodyPr>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algn="ctr" fontAlgn="auto">
              <a:lnSpc>
                <a:spcPct val="100000"/>
              </a:lnSpc>
            </a:pPr>
            <a:r>
              <a:rPr lang="zh-CN" altLang="en-US" sz="2800" b="1" spc="300" dirty="0">
                <a:solidFill>
                  <a:sysClr val="windowText" lastClr="000000">
                    <a:lumMod val="75000"/>
                    <a:lumOff val="25000"/>
                  </a:sysClr>
                </a:solidFill>
                <a:latin typeface="Arial" panose="020B0604020202020204" pitchFamily="34" charset="0"/>
                <a:ea typeface="微软雅黑" panose="020B0503020204020204" pitchFamily="34" charset="-122"/>
              </a:rPr>
              <a:t>内控管理的趋势变化</a:t>
            </a:r>
            <a:r>
              <a:rPr lang="en-US" altLang="zh-CN" sz="2800" b="1" spc="300" dirty="0">
                <a:solidFill>
                  <a:sysClr val="windowText" lastClr="000000">
                    <a:lumMod val="75000"/>
                    <a:lumOff val="25000"/>
                  </a:sysClr>
                </a:solidFill>
                <a:latin typeface="Arial" panose="020B0604020202020204" pitchFamily="34" charset="0"/>
                <a:ea typeface="微软雅黑" panose="020B0503020204020204" pitchFamily="34" charset="-122"/>
              </a:rPr>
              <a:t>-</a:t>
            </a:r>
            <a:r>
              <a:rPr lang="zh-CN" altLang="en-US" sz="2800" b="1" spc="300" dirty="0">
                <a:solidFill>
                  <a:sysClr val="windowText" lastClr="000000">
                    <a:lumMod val="75000"/>
                    <a:lumOff val="25000"/>
                  </a:sysClr>
                </a:solidFill>
                <a:latin typeface="Arial" panose="020B0604020202020204" pitchFamily="34" charset="0"/>
                <a:ea typeface="微软雅黑" panose="020B0503020204020204" pitchFamily="34" charset="-122"/>
              </a:rPr>
              <a:t>总体要求</a:t>
            </a:r>
          </a:p>
        </p:txBody>
      </p:sp>
      <p:sp>
        <p:nvSpPr>
          <p:cNvPr id="4" name="灯片编号占位符 3"/>
          <p:cNvSpPr>
            <a:spLocks noGrp="1"/>
          </p:cNvSpPr>
          <p:nvPr>
            <p:ph type="sldNum" sz="quarter" idx="12"/>
          </p:nvPr>
        </p:nvSpPr>
        <p:spPr/>
        <p:txBody>
          <a:bodyPr/>
          <a:lstStyle/>
          <a:p>
            <a:fld id="{565CE74E-AB26-4998-AD42-012C4C1AD076}" type="slidenum">
              <a:rPr lang="zh-CN" altLang="en-US" smtClean="0"/>
              <a:t>4</a:t>
            </a:fld>
            <a:endParaRPr lang="zh-CN" altLang="en-US"/>
          </a:p>
        </p:txBody>
      </p:sp>
      <p:sp>
        <p:nvSpPr>
          <p:cNvPr id="2" name="矩形 1"/>
          <p:cNvSpPr/>
          <p:nvPr/>
        </p:nvSpPr>
        <p:spPr>
          <a:xfrm>
            <a:off x="253365" y="2364105"/>
            <a:ext cx="4407535" cy="10648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rPr>
              <a:t>（一）进一步压实单位负责人的内控建设主体责任</a:t>
            </a:r>
          </a:p>
        </p:txBody>
      </p:sp>
      <p:pic>
        <p:nvPicPr>
          <p:cNvPr id="30" name="图片 29"/>
          <p:cNvPicPr>
            <a:picLocks noChangeAspect="1"/>
          </p:cNvPicPr>
          <p:nvPr>
            <p:custDataLst>
              <p:tags r:id="rId5"/>
            </p:custDataLst>
          </p:nvPr>
        </p:nvPicPr>
        <p:blipFill>
          <a:blip r:embed="rId13"/>
          <a:stretch>
            <a:fillRect/>
          </a:stretch>
        </p:blipFill>
        <p:spPr>
          <a:xfrm>
            <a:off x="5048250" y="1774825"/>
            <a:ext cx="6770370" cy="2076450"/>
          </a:xfrm>
          <a:prstGeom prst="rect">
            <a:avLst/>
          </a:prstGeom>
        </p:spPr>
      </p:pic>
      <p:sp>
        <p:nvSpPr>
          <p:cNvPr id="5" name="矩形 4"/>
          <p:cNvSpPr/>
          <p:nvPr>
            <p:custDataLst>
              <p:tags r:id="rId6"/>
            </p:custDataLst>
          </p:nvPr>
        </p:nvSpPr>
        <p:spPr>
          <a:xfrm>
            <a:off x="5046980" y="3578860"/>
            <a:ext cx="6770370" cy="2178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600" b="1"/>
              <a:t>加强组织领导，明确主体责任。</a:t>
            </a:r>
          </a:p>
          <a:p>
            <a:pPr algn="l"/>
            <a:r>
              <a:rPr lang="zh-CN" altLang="en-US" sz="1600"/>
              <a:t>提高政治站位，加强组织协调，积极推进内部控制规范体系全面有效贯彻落实。</a:t>
            </a:r>
            <a:r>
              <a:rPr lang="zh-CN" altLang="en-US" sz="1600" b="1">
                <a:solidFill>
                  <a:schemeClr val="bg1"/>
                </a:solidFill>
              </a:rPr>
              <a:t>各单位负责人要切实加强对内控工作的组织领导，推动本单位内控体系建设与实施工作，同时以身作则、以上率下，带头遵守和执行内部控制规定，并对单位内部控制的有效性承担主体责任。 </a:t>
            </a:r>
          </a:p>
        </p:txBody>
      </p:sp>
      <p:sp>
        <p:nvSpPr>
          <p:cNvPr id="3" name="矩形 2"/>
          <p:cNvSpPr/>
          <p:nvPr/>
        </p:nvSpPr>
        <p:spPr>
          <a:xfrm>
            <a:off x="253365" y="3851275"/>
            <a:ext cx="4250055" cy="1811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单位负责人对本单位内部控制的建立健全和有效实施负责。</a:t>
            </a:r>
          </a:p>
        </p:txBody>
      </p:sp>
      <p:sp>
        <p:nvSpPr>
          <p:cNvPr id="6" name="右箭头 5"/>
          <p:cNvSpPr/>
          <p:nvPr/>
        </p:nvSpPr>
        <p:spPr>
          <a:xfrm>
            <a:off x="4220845" y="3429000"/>
            <a:ext cx="1162685" cy="98996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565CE74E-AB26-4998-AD42-012C4C1AD076}" type="slidenum">
              <a:rPr lang="zh-CN" altLang="en-US" smtClean="0"/>
              <a:t>40</a:t>
            </a:fld>
            <a:endParaRPr lang="zh-CN" altLang="en-US"/>
          </a:p>
        </p:txBody>
      </p:sp>
      <p:pic>
        <p:nvPicPr>
          <p:cNvPr id="19" name="图片 18"/>
          <p:cNvPicPr>
            <a:picLocks noChangeAspect="1"/>
          </p:cNvPicPr>
          <p:nvPr>
            <p:custDataLst>
              <p:tags r:id="rId1"/>
            </p:custDataLst>
          </p:nvPr>
        </p:nvPicPr>
        <p:blipFill>
          <a:blip r:embed="rId3"/>
          <a:stretch>
            <a:fillRect/>
          </a:stretch>
        </p:blipFill>
        <p:spPr>
          <a:xfrm>
            <a:off x="1504950" y="228600"/>
            <a:ext cx="8993505" cy="6524625"/>
          </a:xfrm>
          <a:prstGeom prst="rect">
            <a:avLst/>
          </a:prstGeom>
        </p:spPr>
      </p:pic>
      <p:sp>
        <p:nvSpPr>
          <p:cNvPr id="3" name="线形标注 1 2"/>
          <p:cNvSpPr/>
          <p:nvPr/>
        </p:nvSpPr>
        <p:spPr>
          <a:xfrm>
            <a:off x="443230" y="1894840"/>
            <a:ext cx="981075" cy="1172210"/>
          </a:xfrm>
          <a:prstGeom prst="borderCallout1">
            <a:avLst>
              <a:gd name="adj1" fmla="val 18750"/>
              <a:gd name="adj2" fmla="val -8333"/>
              <a:gd name="adj3" fmla="val 617666"/>
              <a:gd name="adj4" fmla="val 1742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t>验收人员资质；表单设计；验收时间</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6817750" y="3392488"/>
            <a:ext cx="4896343" cy="2977832"/>
          </a:xfrm>
          <a:prstGeom prst="parallelogram">
            <a:avLst>
              <a:gd name="adj" fmla="val 73534"/>
            </a:avLst>
          </a:prstGeom>
          <a:gradFill>
            <a:gsLst>
              <a:gs pos="0">
                <a:srgbClr val="8EB3D3">
                  <a:alpha val="90000"/>
                </a:srgbClr>
              </a:gs>
              <a:gs pos="100000">
                <a:srgbClr val="2572B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1" name="矩形 10"/>
          <p:cNvSpPr/>
          <p:nvPr/>
        </p:nvSpPr>
        <p:spPr>
          <a:xfrm rot="18449520">
            <a:off x="-1304147" y="2172699"/>
            <a:ext cx="6431280" cy="499415"/>
          </a:xfrm>
          <a:prstGeom prst="rect">
            <a:avLst/>
          </a:prstGeom>
          <a:gradFill>
            <a:gsLst>
              <a:gs pos="19000">
                <a:srgbClr val="8EB3D3">
                  <a:alpha val="90000"/>
                </a:srgbClr>
              </a:gs>
              <a:gs pos="71000">
                <a:srgbClr val="2572B6">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8738886" y="3740845"/>
            <a:ext cx="3573223" cy="3117156"/>
          </a:xfrm>
          <a:prstGeom prst="parallelogram">
            <a:avLst>
              <a:gd name="adj" fmla="val 72791"/>
            </a:avLst>
          </a:prstGeom>
          <a:solidFill>
            <a:srgbClr val="034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8" name="平行四边形 7"/>
          <p:cNvSpPr/>
          <p:nvPr/>
        </p:nvSpPr>
        <p:spPr>
          <a:xfrm>
            <a:off x="2382183" y="1"/>
            <a:ext cx="1684639" cy="1238491"/>
          </a:xfrm>
          <a:prstGeom prst="parallelogram">
            <a:avLst>
              <a:gd name="adj" fmla="val 83444"/>
            </a:avLst>
          </a:prstGeom>
          <a:solidFill>
            <a:srgbClr val="034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4" name="等腰三角形 3"/>
          <p:cNvSpPr/>
          <p:nvPr/>
        </p:nvSpPr>
        <p:spPr>
          <a:xfrm rot="5400000">
            <a:off x="-548639" y="548641"/>
            <a:ext cx="4556761" cy="3459480"/>
          </a:xfrm>
          <a:prstGeom prst="triangle">
            <a:avLst>
              <a:gd name="adj" fmla="val 0"/>
            </a:avLst>
          </a:pr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5" name="等腰三角形 4"/>
          <p:cNvSpPr/>
          <p:nvPr/>
        </p:nvSpPr>
        <p:spPr>
          <a:xfrm rot="16200000">
            <a:off x="8788792" y="3454789"/>
            <a:ext cx="3880339" cy="2926083"/>
          </a:xfrm>
          <a:prstGeom prst="triangle">
            <a:avLst>
              <a:gd name="adj" fmla="val 0"/>
            </a:avLst>
          </a:pr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矩形 5"/>
          <p:cNvSpPr/>
          <p:nvPr/>
        </p:nvSpPr>
        <p:spPr>
          <a:xfrm rot="18449520">
            <a:off x="-1587979" y="1756138"/>
            <a:ext cx="6431280" cy="499415"/>
          </a:xfrm>
          <a:prstGeom prst="rect">
            <a:avLst/>
          </a:prstGeom>
          <a:solidFill>
            <a:srgbClr val="2572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0" name="矩形 9"/>
          <p:cNvSpPr/>
          <p:nvPr/>
        </p:nvSpPr>
        <p:spPr>
          <a:xfrm rot="18449520">
            <a:off x="8359937" y="5349517"/>
            <a:ext cx="6431280" cy="499415"/>
          </a:xfrm>
          <a:prstGeom prst="rect">
            <a:avLst/>
          </a:prstGeom>
          <a:gradFill>
            <a:gsLst>
              <a:gs pos="19000">
                <a:srgbClr val="8EB3D3">
                  <a:alpha val="90000"/>
                </a:srgbClr>
              </a:gs>
              <a:gs pos="71000">
                <a:srgbClr val="2572B6">
                  <a:alpha val="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2" name="矩形 11"/>
          <p:cNvSpPr/>
          <p:nvPr/>
        </p:nvSpPr>
        <p:spPr>
          <a:xfrm rot="18449520">
            <a:off x="-273999" y="1638385"/>
            <a:ext cx="6431280" cy="499415"/>
          </a:xfrm>
          <a:prstGeom prst="rect">
            <a:avLst/>
          </a:prstGeom>
          <a:gradFill>
            <a:gsLst>
              <a:gs pos="19000">
                <a:srgbClr val="8EB3D3">
                  <a:alpha val="90000"/>
                </a:srgbClr>
              </a:gs>
              <a:gs pos="71000">
                <a:srgbClr val="2572B6">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9189720" y="-416203"/>
            <a:ext cx="6004560" cy="4686909"/>
          </a:xfrm>
          <a:prstGeom prst="parallelogram">
            <a:avLst>
              <a:gd name="adj" fmla="val 73534"/>
            </a:avLst>
          </a:prstGeom>
          <a:gradFill>
            <a:gsLst>
              <a:gs pos="0">
                <a:srgbClr val="8EB3D3">
                  <a:alpha val="90000"/>
                </a:srgbClr>
              </a:gs>
              <a:gs pos="100000">
                <a:srgbClr val="2572B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6" name="TextBox 7"/>
          <p:cNvSpPr txBox="1"/>
          <p:nvPr/>
        </p:nvSpPr>
        <p:spPr>
          <a:xfrm>
            <a:off x="2612653" y="3319693"/>
            <a:ext cx="7368804" cy="757130"/>
          </a:xfrm>
          <a:prstGeom prst="rect">
            <a:avLst/>
          </a:prstGeom>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sz="4800" b="1" dirty="0">
                <a:solidFill>
                  <a:schemeClr val="accent4"/>
                </a:solidFill>
                <a:latin typeface="Microsoft YaHei UI" panose="020B0503020204020204" pitchFamily="34" charset="-122"/>
                <a:ea typeface="Microsoft YaHei UI" panose="020B0503020204020204" pitchFamily="34" charset="-122"/>
                <a:cs typeface="Biome Light" panose="020B0303030204020804" pitchFamily="34" charset="0"/>
              </a:rPr>
              <a:t>内控的背景及功能定位</a:t>
            </a:r>
          </a:p>
        </p:txBody>
      </p:sp>
      <p:grpSp>
        <p:nvGrpSpPr>
          <p:cNvPr id="18" name="组合 17"/>
          <p:cNvGrpSpPr/>
          <p:nvPr/>
        </p:nvGrpSpPr>
        <p:grpSpPr>
          <a:xfrm rot="15923104">
            <a:off x="8959707" y="1056190"/>
            <a:ext cx="1372915" cy="1165663"/>
            <a:chOff x="3433242" y="1092916"/>
            <a:chExt cx="1013266" cy="860307"/>
          </a:xfrm>
        </p:grpSpPr>
        <p:cxnSp>
          <p:nvCxnSpPr>
            <p:cNvPr id="19" name="直接连接符 18"/>
            <p:cNvCxnSpPr/>
            <p:nvPr/>
          </p:nvCxnSpPr>
          <p:spPr>
            <a:xfrm>
              <a:off x="3604758" y="1577996"/>
              <a:ext cx="329065" cy="359138"/>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16630165" flipH="1">
              <a:off x="3509721" y="1016437"/>
              <a:ext cx="860307" cy="1013266"/>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rot="4985025">
            <a:off x="862626" y="4865284"/>
            <a:ext cx="1074319" cy="748661"/>
            <a:chOff x="3433242" y="1092916"/>
            <a:chExt cx="1013266" cy="860307"/>
          </a:xfrm>
        </p:grpSpPr>
        <p:cxnSp>
          <p:nvCxnSpPr>
            <p:cNvPr id="23" name="直接连接符 22"/>
            <p:cNvCxnSpPr/>
            <p:nvPr/>
          </p:nvCxnSpPr>
          <p:spPr>
            <a:xfrm>
              <a:off x="3604758" y="1577996"/>
              <a:ext cx="329065" cy="359138"/>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16630165" flipH="1">
              <a:off x="3509721" y="1016437"/>
              <a:ext cx="860307" cy="1013266"/>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5678918" y="2333102"/>
            <a:ext cx="887730" cy="783590"/>
          </a:xfrm>
          <a:prstGeom prst="rect">
            <a:avLst/>
          </a:prstGeom>
          <a:noFill/>
        </p:spPr>
        <p:txBody>
          <a:bodyPr wrap="none" rtlCol="0">
            <a:spAutoFit/>
          </a:bodyPr>
          <a:lstStyle/>
          <a:p>
            <a:r>
              <a:rPr lang="en-US" altLang="zh-CN" sz="4500" b="1" dirty="0">
                <a:solidFill>
                  <a:srgbClr val="035CAC"/>
                </a:solidFill>
                <a:latin typeface="微软雅黑" panose="020B0503020204020204" pitchFamily="34" charset="-122"/>
                <a:ea typeface="微软雅黑" panose="020B0503020204020204" pitchFamily="34" charset="-122"/>
              </a:rPr>
              <a:t>03</a:t>
            </a:r>
          </a:p>
        </p:txBody>
      </p:sp>
      <p:sp>
        <p:nvSpPr>
          <p:cNvPr id="25" name="椭圆 24"/>
          <p:cNvSpPr/>
          <p:nvPr/>
        </p:nvSpPr>
        <p:spPr>
          <a:xfrm>
            <a:off x="6513199" y="2454781"/>
            <a:ext cx="193670" cy="193670"/>
          </a:xfrm>
          <a:prstGeom prst="ellipse">
            <a:avLst/>
          </a:prstGeom>
          <a:solidFill>
            <a:srgbClr val="1D6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 name="六边形 1"/>
          <p:cNvSpPr/>
          <p:nvPr/>
        </p:nvSpPr>
        <p:spPr>
          <a:xfrm>
            <a:off x="836197" y="5967838"/>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3" name="六边形 2"/>
          <p:cNvSpPr/>
          <p:nvPr/>
        </p:nvSpPr>
        <p:spPr>
          <a:xfrm>
            <a:off x="501881" y="6149361"/>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7" name="六边形 6"/>
          <p:cNvSpPr/>
          <p:nvPr/>
        </p:nvSpPr>
        <p:spPr>
          <a:xfrm>
            <a:off x="328088" y="6451289"/>
            <a:ext cx="1938278" cy="28049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15" name="文本框 14"/>
          <p:cNvSpPr txBox="1"/>
          <p:nvPr/>
        </p:nvSpPr>
        <p:spPr>
          <a:xfrm>
            <a:off x="2381885" y="4946015"/>
            <a:ext cx="7435850" cy="706755"/>
          </a:xfrm>
          <a:prstGeom prst="rect">
            <a:avLst/>
          </a:prstGeom>
          <a:noFill/>
        </p:spPr>
        <p:txBody>
          <a:bodyPr wrap="square" rtlCol="0" anchor="t">
            <a:spAutoFit/>
          </a:bodyPr>
          <a:lstStyle/>
          <a:p>
            <a:pPr algn="l"/>
            <a:r>
              <a:rPr lang="zh-CN" altLang="en-US" sz="2000" spc="300">
                <a:solidFill>
                  <a:srgbClr val="6096E6">
                    <a:lumMod val="50000"/>
                  </a:srgbClr>
                </a:solidFill>
                <a:uFillTx/>
                <a:latin typeface="MiSans Bold" panose="00000800000000000000" charset="-122"/>
                <a:ea typeface="MiSans Bold" panose="00000800000000000000" charset="-122"/>
                <a:sym typeface="+mn-ea"/>
              </a:rPr>
              <a:t>　治国无其法则乱，守法而不变则衰。越是强调法治，越是要提高立法质量。</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 name="直接连接符 112"/>
          <p:cNvCxnSpPr/>
          <p:nvPr/>
        </p:nvCxnSpPr>
        <p:spPr>
          <a:xfrm>
            <a:off x="4704219" y="3897619"/>
            <a:ext cx="0" cy="1072591"/>
          </a:xfrm>
          <a:prstGeom prst="line">
            <a:avLst/>
          </a:prstGeom>
          <a:ln w="19050">
            <a:solidFill>
              <a:schemeClr val="accent2"/>
            </a:solidFill>
            <a:prstDash val="sysDash"/>
            <a:tailEnd type="diamond" w="med" len="med"/>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952149" y="3897619"/>
            <a:ext cx="0" cy="1072591"/>
          </a:xfrm>
          <a:prstGeom prst="line">
            <a:avLst/>
          </a:prstGeom>
          <a:ln w="19050">
            <a:solidFill>
              <a:schemeClr val="accent2"/>
            </a:solidFill>
            <a:prstDash val="sysDash"/>
            <a:tailEnd type="diamond" w="med" len="med"/>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7440366" y="3948412"/>
            <a:ext cx="0" cy="1072591"/>
          </a:xfrm>
          <a:prstGeom prst="line">
            <a:avLst/>
          </a:prstGeom>
          <a:ln w="19050">
            <a:solidFill>
              <a:schemeClr val="accent2"/>
            </a:solidFill>
            <a:prstDash val="sysDash"/>
            <a:tailEnd type="diamond" w="med" len="me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547544" y="2743374"/>
            <a:ext cx="0" cy="1001978"/>
          </a:xfrm>
          <a:prstGeom prst="line">
            <a:avLst/>
          </a:prstGeom>
          <a:ln w="19050">
            <a:solidFill>
              <a:schemeClr val="accent1"/>
            </a:solidFill>
            <a:prstDash val="sysDash"/>
            <a:tailEnd type="diamond" w="med" len="me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3378516" y="2818137"/>
            <a:ext cx="0" cy="1001978"/>
          </a:xfrm>
          <a:prstGeom prst="line">
            <a:avLst/>
          </a:prstGeom>
          <a:ln w="19050">
            <a:solidFill>
              <a:schemeClr val="accent1"/>
            </a:solidFill>
            <a:prstDash val="sysDash"/>
            <a:tailEnd type="diamond" w="med" len="med"/>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80687" y="3862394"/>
            <a:ext cx="1104515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3" name="išlíďé"/>
          <p:cNvSpPr/>
          <p:nvPr/>
        </p:nvSpPr>
        <p:spPr bwMode="auto">
          <a:xfrm>
            <a:off x="15346" y="1629397"/>
            <a:ext cx="2251017" cy="117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zh-CN" altLang="en-US" sz="1400" b="1" dirty="0">
                <a:solidFill>
                  <a:srgbClr val="C00000"/>
                </a:solidFill>
                <a:latin typeface="Microsoft YaHei UI" panose="020B0503020204020204" pitchFamily="34" charset="-122"/>
                <a:ea typeface="Microsoft YaHei UI" panose="020B0503020204020204" pitchFamily="34" charset="-122"/>
              </a:rPr>
              <a:t>关于印发</a:t>
            </a:r>
            <a:r>
              <a:rPr lang="en-US" altLang="zh-CN" sz="1400" b="1" dirty="0">
                <a:solidFill>
                  <a:srgbClr val="C00000"/>
                </a:solidFill>
                <a:latin typeface="Microsoft YaHei UI" panose="020B0503020204020204" pitchFamily="34" charset="-122"/>
                <a:ea typeface="Microsoft YaHei UI" panose="020B0503020204020204" pitchFamily="34" charset="-122"/>
              </a:rPr>
              <a:t>《</a:t>
            </a:r>
            <a:r>
              <a:rPr lang="zh-CN" altLang="en-US" sz="1400" b="1" dirty="0">
                <a:solidFill>
                  <a:srgbClr val="C00000"/>
                </a:solidFill>
                <a:latin typeface="Microsoft YaHei UI" panose="020B0503020204020204" pitchFamily="34" charset="-122"/>
                <a:ea typeface="Microsoft YaHei UI" panose="020B0503020204020204" pitchFamily="34" charset="-122"/>
              </a:rPr>
              <a:t>行政事业单位内部控制规范（试行）</a:t>
            </a:r>
            <a:r>
              <a:rPr lang="en-US" altLang="zh-CN" sz="1400" b="1" dirty="0">
                <a:solidFill>
                  <a:srgbClr val="C00000"/>
                </a:solidFill>
                <a:latin typeface="Microsoft YaHei UI" panose="020B0503020204020204" pitchFamily="34" charset="-122"/>
                <a:ea typeface="Microsoft YaHei UI" panose="020B0503020204020204" pitchFamily="34" charset="-122"/>
              </a:rPr>
              <a:t>》</a:t>
            </a:r>
            <a:r>
              <a:rPr lang="zh-CN" altLang="en-US" sz="1400" b="1" dirty="0">
                <a:solidFill>
                  <a:srgbClr val="C00000"/>
                </a:solidFill>
                <a:latin typeface="Microsoft YaHei UI" panose="020B0503020204020204" pitchFamily="34" charset="-122"/>
                <a:ea typeface="Microsoft YaHei UI" panose="020B0503020204020204" pitchFamily="34" charset="-122"/>
              </a:rPr>
              <a:t>（财会</a:t>
            </a:r>
            <a:r>
              <a:rPr lang="en-US" altLang="zh-CN" sz="1400" b="1" dirty="0">
                <a:solidFill>
                  <a:srgbClr val="C00000"/>
                </a:solidFill>
                <a:latin typeface="Microsoft YaHei UI" panose="020B0503020204020204" pitchFamily="34" charset="-122"/>
                <a:ea typeface="Microsoft YaHei UI" panose="020B0503020204020204" pitchFamily="34" charset="-122"/>
              </a:rPr>
              <a:t>[2012]21</a:t>
            </a:r>
            <a:r>
              <a:rPr lang="zh-CN" altLang="en-US" sz="1400" b="1" dirty="0">
                <a:solidFill>
                  <a:srgbClr val="C00000"/>
                </a:solidFill>
                <a:latin typeface="Microsoft YaHei UI" panose="020B0503020204020204" pitchFamily="34" charset="-122"/>
                <a:ea typeface="Microsoft YaHei UI" panose="020B0503020204020204" pitchFamily="34" charset="-122"/>
              </a:rPr>
              <a:t>号）通知</a:t>
            </a:r>
            <a:endParaRPr lang="en-US" altLang="zh-CN" sz="1400" b="1" dirty="0">
              <a:solidFill>
                <a:srgbClr val="C00000"/>
              </a:solidFill>
              <a:latin typeface="Microsoft YaHei UI" panose="020B0503020204020204" pitchFamily="34" charset="-122"/>
              <a:ea typeface="Microsoft YaHei UI" panose="020B0503020204020204" pitchFamily="34" charset="-122"/>
            </a:endParaRPr>
          </a:p>
        </p:txBody>
      </p:sp>
      <p:sp>
        <p:nvSpPr>
          <p:cNvPr id="109" name="išlíďé"/>
          <p:cNvSpPr/>
          <p:nvPr/>
        </p:nvSpPr>
        <p:spPr bwMode="auto">
          <a:xfrm>
            <a:off x="769409" y="4947489"/>
            <a:ext cx="2182026" cy="39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dirty="0">
                <a:latin typeface="Microsoft YaHei UI" panose="020B0503020204020204" pitchFamily="34" charset="-122"/>
                <a:ea typeface="Microsoft YaHei UI" panose="020B0503020204020204" pitchFamily="34" charset="-122"/>
              </a:rPr>
              <a:t>财政部重点试点单位建设</a:t>
            </a:r>
            <a:endParaRPr lang="en-US" altLang="zh-CN" sz="1400" dirty="0">
              <a:latin typeface="Microsoft YaHei UI" panose="020B0503020204020204" pitchFamily="34" charset="-122"/>
              <a:ea typeface="Microsoft YaHei UI" panose="020B0503020204020204" pitchFamily="34" charset="-122"/>
            </a:endParaRPr>
          </a:p>
        </p:txBody>
      </p:sp>
      <p:sp>
        <p:nvSpPr>
          <p:cNvPr id="118" name="išlíďé"/>
          <p:cNvSpPr/>
          <p:nvPr/>
        </p:nvSpPr>
        <p:spPr bwMode="auto">
          <a:xfrm>
            <a:off x="3446456" y="5015681"/>
            <a:ext cx="2121329" cy="140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zh-CN" altLang="en-US" sz="1400" b="1" dirty="0">
                <a:solidFill>
                  <a:srgbClr val="C00000"/>
                </a:solidFill>
                <a:latin typeface="Microsoft YaHei UI" panose="020B0503020204020204" pitchFamily="34" charset="-122"/>
                <a:ea typeface="Microsoft YaHei UI" panose="020B0503020204020204" pitchFamily="34" charset="-122"/>
              </a:rPr>
              <a:t>财政部关于全面推进行政事业单位内部控制建设的指导意见（财会</a:t>
            </a:r>
            <a:r>
              <a:rPr lang="en-US" altLang="zh-CN" sz="1400" b="1" dirty="0">
                <a:solidFill>
                  <a:srgbClr val="C00000"/>
                </a:solidFill>
                <a:latin typeface="Microsoft YaHei UI" panose="020B0503020204020204" pitchFamily="34" charset="-122"/>
                <a:ea typeface="Microsoft YaHei UI" panose="020B0503020204020204" pitchFamily="34" charset="-122"/>
              </a:rPr>
              <a:t>【2015】24</a:t>
            </a:r>
            <a:r>
              <a:rPr lang="zh-CN" altLang="en-US" sz="1400" b="1" dirty="0">
                <a:solidFill>
                  <a:srgbClr val="C00000"/>
                </a:solidFill>
                <a:latin typeface="Microsoft YaHei UI" panose="020B0503020204020204" pitchFamily="34" charset="-122"/>
                <a:ea typeface="Microsoft YaHei UI" panose="020B0503020204020204" pitchFamily="34" charset="-122"/>
              </a:rPr>
              <a:t>号）</a:t>
            </a:r>
          </a:p>
        </p:txBody>
      </p:sp>
      <p:sp>
        <p:nvSpPr>
          <p:cNvPr id="121" name="išlíďé"/>
          <p:cNvSpPr/>
          <p:nvPr/>
        </p:nvSpPr>
        <p:spPr bwMode="auto">
          <a:xfrm>
            <a:off x="5122829" y="1673893"/>
            <a:ext cx="2432748" cy="89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zh-CN" altLang="en-US" sz="1400" dirty="0">
                <a:latin typeface="Microsoft YaHei UI" panose="020B0503020204020204" pitchFamily="34" charset="-122"/>
                <a:ea typeface="Microsoft YaHei UI" panose="020B0503020204020204" pitchFamily="34" charset="-122"/>
              </a:rPr>
              <a:t>财政部关于开展行政事业单位内部控制基础性评价工作的通知（财会</a:t>
            </a:r>
            <a:r>
              <a:rPr lang="en-US" altLang="zh-CN" sz="1400" dirty="0">
                <a:latin typeface="Microsoft YaHei UI" panose="020B0503020204020204" pitchFamily="34" charset="-122"/>
                <a:ea typeface="Microsoft YaHei UI" panose="020B0503020204020204" pitchFamily="34" charset="-122"/>
              </a:rPr>
              <a:t>【2016】11</a:t>
            </a:r>
            <a:r>
              <a:rPr lang="zh-CN" altLang="en-US" sz="1400" dirty="0">
                <a:latin typeface="Microsoft YaHei UI" panose="020B0503020204020204" pitchFamily="34" charset="-122"/>
                <a:ea typeface="Microsoft YaHei UI" panose="020B0503020204020204" pitchFamily="34" charset="-122"/>
              </a:rPr>
              <a:t>号）</a:t>
            </a:r>
            <a:endParaRPr lang="en-US" altLang="zh-CN" sz="1400" dirty="0">
              <a:latin typeface="Microsoft YaHei UI" panose="020B0503020204020204" pitchFamily="34" charset="-122"/>
              <a:ea typeface="Microsoft YaHei UI" panose="020B0503020204020204" pitchFamily="34" charset="-122"/>
            </a:endParaRPr>
          </a:p>
        </p:txBody>
      </p:sp>
      <p:sp>
        <p:nvSpPr>
          <p:cNvPr id="124" name="išlíďé"/>
          <p:cNvSpPr/>
          <p:nvPr/>
        </p:nvSpPr>
        <p:spPr bwMode="auto">
          <a:xfrm>
            <a:off x="7909688" y="1733022"/>
            <a:ext cx="2195393" cy="89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zh-CN" altLang="en-US" sz="1400" dirty="0">
                <a:latin typeface="Microsoft YaHei UI" panose="020B0503020204020204" pitchFamily="34" charset="-122"/>
                <a:ea typeface="Microsoft YaHei UI" panose="020B0503020204020204" pitchFamily="34" charset="-122"/>
              </a:rPr>
              <a:t>财政部全面推进全国行政事业单位内部控制建设</a:t>
            </a:r>
            <a:endParaRPr lang="en-US" altLang="zh-CN" sz="1400" dirty="0">
              <a:latin typeface="Microsoft YaHei UI" panose="020B0503020204020204" pitchFamily="34" charset="-122"/>
              <a:ea typeface="Microsoft YaHei UI" panose="020B0503020204020204" pitchFamily="34" charset="-122"/>
            </a:endParaRPr>
          </a:p>
        </p:txBody>
      </p:sp>
      <p:sp>
        <p:nvSpPr>
          <p:cNvPr id="131" name="išlíďé"/>
          <p:cNvSpPr/>
          <p:nvPr/>
        </p:nvSpPr>
        <p:spPr bwMode="auto">
          <a:xfrm>
            <a:off x="8983208" y="5050150"/>
            <a:ext cx="2383449" cy="114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en-US" altLang="zh-CN" sz="1400" b="1" dirty="0">
                <a:solidFill>
                  <a:srgbClr val="C00000"/>
                </a:solidFill>
                <a:latin typeface="Microsoft YaHei UI" panose="020B0503020204020204" pitchFamily="34" charset="-122"/>
                <a:ea typeface="Microsoft YaHei UI" panose="020B0503020204020204" pitchFamily="34" charset="-122"/>
              </a:rPr>
              <a:t>《</a:t>
            </a:r>
            <a:r>
              <a:rPr lang="zh-CN" altLang="en-US" sz="1400" b="1" dirty="0">
                <a:solidFill>
                  <a:srgbClr val="C00000"/>
                </a:solidFill>
                <a:latin typeface="Microsoft YaHei UI" panose="020B0503020204020204" pitchFamily="34" charset="-122"/>
                <a:ea typeface="Microsoft YaHei UI" panose="020B0503020204020204" pitchFamily="34" charset="-122"/>
              </a:rPr>
              <a:t>中华人民共和国会计法修订草案（征求意见稿）</a:t>
            </a:r>
            <a:r>
              <a:rPr lang="en-US" altLang="zh-CN" sz="1400" b="1" dirty="0">
                <a:solidFill>
                  <a:srgbClr val="C00000"/>
                </a:solidFill>
                <a:latin typeface="Microsoft YaHei UI" panose="020B0503020204020204" pitchFamily="34" charset="-122"/>
                <a:ea typeface="Microsoft YaHei UI" panose="020B0503020204020204" pitchFamily="34" charset="-122"/>
              </a:rPr>
              <a:t>》</a:t>
            </a:r>
            <a:r>
              <a:rPr lang="zh-CN" altLang="en-US" sz="1400" b="1" dirty="0">
                <a:solidFill>
                  <a:srgbClr val="C00000"/>
                </a:solidFill>
                <a:latin typeface="Microsoft YaHei UI" panose="020B0503020204020204" pitchFamily="34" charset="-122"/>
                <a:ea typeface="Microsoft YaHei UI" panose="020B0503020204020204" pitchFamily="34" charset="-122"/>
              </a:rPr>
              <a:t>，内部控制建设正式入法</a:t>
            </a:r>
            <a:endParaRPr lang="en-US" altLang="zh-CN" sz="1400" b="1" dirty="0">
              <a:solidFill>
                <a:srgbClr val="C00000"/>
              </a:solidFill>
              <a:latin typeface="Microsoft YaHei UI" panose="020B0503020204020204" pitchFamily="34" charset="-122"/>
              <a:ea typeface="Microsoft YaHei UI" panose="020B0503020204020204" pitchFamily="34" charset="-122"/>
            </a:endParaRPr>
          </a:p>
        </p:txBody>
      </p:sp>
      <p:sp>
        <p:nvSpPr>
          <p:cNvPr id="39" name="文本框 38"/>
          <p:cNvSpPr txBox="1"/>
          <p:nvPr/>
        </p:nvSpPr>
        <p:spPr>
          <a:xfrm>
            <a:off x="3379365" y="794068"/>
            <a:ext cx="4659706" cy="460375"/>
          </a:xfrm>
          <a:prstGeom prst="rect">
            <a:avLst/>
          </a:prstGeom>
          <a:noFill/>
        </p:spPr>
        <p:txBody>
          <a:bodyPr wrap="square" rtlCol="0">
            <a:spAutoFit/>
          </a:bodyPr>
          <a:lstStyle/>
          <a:p>
            <a:pPr algn="just"/>
            <a:r>
              <a:rPr lang="zh-CN" altLang="en-US" sz="2400" b="1" dirty="0">
                <a:latin typeface="思源宋体 CN Heavy" panose="02020900000000000000" pitchFamily="18" charset="-122"/>
                <a:ea typeface="思源宋体 CN Heavy" panose="02020900000000000000" pitchFamily="18" charset="-122"/>
              </a:rPr>
              <a:t>中国行政事业单位内控发展历程</a:t>
            </a:r>
          </a:p>
        </p:txBody>
      </p:sp>
      <p:cxnSp>
        <p:nvCxnSpPr>
          <p:cNvPr id="47" name="直接连接符 46"/>
          <p:cNvCxnSpPr/>
          <p:nvPr/>
        </p:nvCxnSpPr>
        <p:spPr>
          <a:xfrm>
            <a:off x="10145580" y="3897619"/>
            <a:ext cx="0" cy="1072591"/>
          </a:xfrm>
          <a:prstGeom prst="line">
            <a:avLst/>
          </a:prstGeom>
          <a:ln w="19050">
            <a:solidFill>
              <a:schemeClr val="accent2"/>
            </a:solidFill>
            <a:prstDash val="sysDash"/>
            <a:tailEnd type="diamond" w="med" len="med"/>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0" y="3632380"/>
            <a:ext cx="10775950" cy="460375"/>
            <a:chOff x="517822" y="3985029"/>
            <a:chExt cx="9870267" cy="306470"/>
          </a:xfrm>
        </p:grpSpPr>
        <p:sp>
          <p:nvSpPr>
            <p:cNvPr id="42" name="iŝļîḑê"/>
            <p:cNvSpPr/>
            <p:nvPr/>
          </p:nvSpPr>
          <p:spPr>
            <a:xfrm>
              <a:off x="517822" y="3985029"/>
              <a:ext cx="1096772" cy="306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sz="1400" b="1" dirty="0">
                  <a:latin typeface="Microsoft YaHei UI" panose="020B0503020204020204" pitchFamily="34" charset="-122"/>
                  <a:ea typeface="Microsoft YaHei UI" panose="020B0503020204020204" pitchFamily="34" charset="-122"/>
                </a:rPr>
                <a:t>2012</a:t>
              </a:r>
              <a:r>
                <a:rPr lang="zh-CN" altLang="en-US" sz="1400" b="1" dirty="0">
                  <a:latin typeface="Microsoft YaHei UI" panose="020B0503020204020204" pitchFamily="34" charset="-122"/>
                  <a:ea typeface="Microsoft YaHei UI" panose="020B0503020204020204" pitchFamily="34" charset="-122"/>
                </a:rPr>
                <a:t>年</a:t>
              </a:r>
              <a:endParaRPr lang="id-ID" sz="1400" b="1" dirty="0">
                <a:latin typeface="Microsoft YaHei UI" panose="020B0503020204020204" pitchFamily="34" charset="-122"/>
                <a:ea typeface="Microsoft YaHei UI" panose="020B0503020204020204" pitchFamily="34" charset="-122"/>
              </a:endParaRPr>
            </a:p>
          </p:txBody>
        </p:sp>
        <p:sp>
          <p:nvSpPr>
            <p:cNvPr id="43" name="íṩlîḓê"/>
            <p:cNvSpPr/>
            <p:nvPr/>
          </p:nvSpPr>
          <p:spPr>
            <a:xfrm>
              <a:off x="1776191" y="3985029"/>
              <a:ext cx="1096772" cy="306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sz="1400" b="1" dirty="0">
                  <a:latin typeface="Microsoft YaHei UI" panose="020B0503020204020204" pitchFamily="34" charset="-122"/>
                  <a:ea typeface="Microsoft YaHei UI" panose="020B0503020204020204" pitchFamily="34" charset="-122"/>
                </a:rPr>
                <a:t>2013</a:t>
              </a:r>
              <a:r>
                <a:rPr lang="zh-CN" altLang="en-US" sz="1400" b="1" dirty="0">
                  <a:latin typeface="Microsoft YaHei UI" panose="020B0503020204020204" pitchFamily="34" charset="-122"/>
                  <a:ea typeface="Microsoft YaHei UI" panose="020B0503020204020204" pitchFamily="34" charset="-122"/>
                </a:rPr>
                <a:t>年</a:t>
              </a:r>
              <a:endParaRPr lang="id-ID" sz="1400" b="1" dirty="0">
                <a:latin typeface="Microsoft YaHei UI" panose="020B0503020204020204" pitchFamily="34" charset="-122"/>
                <a:ea typeface="Microsoft YaHei UI" panose="020B0503020204020204" pitchFamily="34" charset="-122"/>
              </a:endParaRPr>
            </a:p>
          </p:txBody>
        </p:sp>
        <p:sp>
          <p:nvSpPr>
            <p:cNvPr id="44" name="îšlíḍè"/>
            <p:cNvSpPr/>
            <p:nvPr/>
          </p:nvSpPr>
          <p:spPr>
            <a:xfrm>
              <a:off x="3017964" y="3985029"/>
              <a:ext cx="1096774" cy="306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sz="1400" b="1" dirty="0">
                  <a:latin typeface="Microsoft YaHei UI" panose="020B0503020204020204" pitchFamily="34" charset="-122"/>
                  <a:ea typeface="Microsoft YaHei UI" panose="020B0503020204020204" pitchFamily="34" charset="-122"/>
                </a:rPr>
                <a:t>2014</a:t>
              </a:r>
              <a:r>
                <a:rPr lang="zh-CN" altLang="en-US" sz="1400" b="1" dirty="0">
                  <a:latin typeface="Microsoft YaHei UI" panose="020B0503020204020204" pitchFamily="34" charset="-122"/>
                  <a:ea typeface="Microsoft YaHei UI" panose="020B0503020204020204" pitchFamily="34" charset="-122"/>
                </a:rPr>
                <a:t>年</a:t>
              </a:r>
              <a:endParaRPr lang="id-ID" sz="1400" b="1" dirty="0">
                <a:latin typeface="Microsoft YaHei UI" panose="020B0503020204020204" pitchFamily="34" charset="-122"/>
                <a:ea typeface="Microsoft YaHei UI" panose="020B0503020204020204" pitchFamily="34" charset="-122"/>
              </a:endParaRPr>
            </a:p>
          </p:txBody>
        </p:sp>
        <p:sp>
          <p:nvSpPr>
            <p:cNvPr id="45" name="ïsḷïďè"/>
            <p:cNvSpPr/>
            <p:nvPr/>
          </p:nvSpPr>
          <p:spPr>
            <a:xfrm>
              <a:off x="4283043" y="3985029"/>
              <a:ext cx="1096774" cy="306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sz="1400" b="1" dirty="0">
                  <a:latin typeface="Microsoft YaHei UI" panose="020B0503020204020204" pitchFamily="34" charset="-122"/>
                  <a:ea typeface="Microsoft YaHei UI" panose="020B0503020204020204" pitchFamily="34" charset="-122"/>
                </a:rPr>
                <a:t>2015</a:t>
              </a:r>
              <a:r>
                <a:rPr lang="zh-CN" altLang="en-US" sz="1400" b="1" dirty="0">
                  <a:latin typeface="Microsoft YaHei UI" panose="020B0503020204020204" pitchFamily="34" charset="-122"/>
                  <a:ea typeface="Microsoft YaHei UI" panose="020B0503020204020204" pitchFamily="34" charset="-122"/>
                </a:rPr>
                <a:t>年</a:t>
              </a:r>
              <a:endParaRPr lang="id-ID" sz="1400" b="1" dirty="0">
                <a:latin typeface="Microsoft YaHei UI" panose="020B0503020204020204" pitchFamily="34" charset="-122"/>
                <a:ea typeface="Microsoft YaHei UI" panose="020B0503020204020204" pitchFamily="34" charset="-122"/>
              </a:endParaRPr>
            </a:p>
          </p:txBody>
        </p:sp>
        <p:sp>
          <p:nvSpPr>
            <p:cNvPr id="46" name="ïśḻîḓè"/>
            <p:cNvSpPr/>
            <p:nvPr/>
          </p:nvSpPr>
          <p:spPr>
            <a:xfrm>
              <a:off x="5541414" y="3985029"/>
              <a:ext cx="1096772" cy="306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sz="1400" b="1" dirty="0">
                  <a:latin typeface="Microsoft YaHei UI" panose="020B0503020204020204" pitchFamily="34" charset="-122"/>
                  <a:ea typeface="Microsoft YaHei UI" panose="020B0503020204020204" pitchFamily="34" charset="-122"/>
                </a:rPr>
                <a:t>2016</a:t>
              </a:r>
              <a:r>
                <a:rPr lang="zh-CN" altLang="en-US" sz="1400" b="1" dirty="0">
                  <a:latin typeface="Microsoft YaHei UI" panose="020B0503020204020204" pitchFamily="34" charset="-122"/>
                  <a:ea typeface="Microsoft YaHei UI" panose="020B0503020204020204" pitchFamily="34" charset="-122"/>
                </a:rPr>
                <a:t>年</a:t>
              </a:r>
              <a:endParaRPr lang="id-ID" sz="1400" b="1" dirty="0">
                <a:latin typeface="Microsoft YaHei UI" panose="020B0503020204020204" pitchFamily="34" charset="-122"/>
                <a:ea typeface="Microsoft YaHei UI" panose="020B0503020204020204" pitchFamily="34" charset="-122"/>
              </a:endParaRPr>
            </a:p>
          </p:txBody>
        </p:sp>
        <p:sp>
          <p:nvSpPr>
            <p:cNvPr id="89" name="íṩlîḓê"/>
            <p:cNvSpPr/>
            <p:nvPr/>
          </p:nvSpPr>
          <p:spPr>
            <a:xfrm>
              <a:off x="6784464" y="3985029"/>
              <a:ext cx="1096772" cy="306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sz="1400" b="1" dirty="0">
                  <a:latin typeface="Microsoft YaHei UI" panose="020B0503020204020204" pitchFamily="34" charset="-122"/>
                  <a:ea typeface="Microsoft YaHei UI" panose="020B0503020204020204" pitchFamily="34" charset="-122"/>
                </a:rPr>
                <a:t>2017</a:t>
              </a:r>
              <a:r>
                <a:rPr lang="zh-CN" altLang="en-US" sz="1400" b="1" dirty="0">
                  <a:latin typeface="Microsoft YaHei UI" panose="020B0503020204020204" pitchFamily="34" charset="-122"/>
                  <a:ea typeface="Microsoft YaHei UI" panose="020B0503020204020204" pitchFamily="34" charset="-122"/>
                </a:rPr>
                <a:t>年</a:t>
              </a:r>
              <a:endParaRPr lang="id-ID" sz="1400" b="1" dirty="0">
                <a:latin typeface="Microsoft YaHei UI" panose="020B0503020204020204" pitchFamily="34" charset="-122"/>
                <a:ea typeface="Microsoft YaHei UI" panose="020B0503020204020204" pitchFamily="34" charset="-122"/>
              </a:endParaRPr>
            </a:p>
          </p:txBody>
        </p:sp>
        <p:sp>
          <p:nvSpPr>
            <p:cNvPr id="90" name="îšlíḍè"/>
            <p:cNvSpPr/>
            <p:nvPr/>
          </p:nvSpPr>
          <p:spPr>
            <a:xfrm>
              <a:off x="8026236" y="3985029"/>
              <a:ext cx="1096774" cy="306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sz="1400" b="1" dirty="0">
                  <a:latin typeface="Microsoft YaHei UI" panose="020B0503020204020204" pitchFamily="34" charset="-122"/>
                  <a:ea typeface="Microsoft YaHei UI" panose="020B0503020204020204" pitchFamily="34" charset="-122"/>
                </a:rPr>
                <a:t>2018</a:t>
              </a:r>
              <a:r>
                <a:rPr lang="zh-CN" altLang="en-US" sz="1400" b="1" dirty="0">
                  <a:latin typeface="Microsoft YaHei UI" panose="020B0503020204020204" pitchFamily="34" charset="-122"/>
                  <a:ea typeface="Microsoft YaHei UI" panose="020B0503020204020204" pitchFamily="34" charset="-122"/>
                </a:rPr>
                <a:t>年</a:t>
              </a:r>
              <a:endParaRPr lang="id-ID" sz="1400" b="1" dirty="0">
                <a:latin typeface="Microsoft YaHei UI" panose="020B0503020204020204" pitchFamily="34" charset="-122"/>
                <a:ea typeface="Microsoft YaHei UI" panose="020B0503020204020204" pitchFamily="34" charset="-122"/>
              </a:endParaRPr>
            </a:p>
          </p:txBody>
        </p:sp>
        <p:sp>
          <p:nvSpPr>
            <p:cNvPr id="91" name="ïsḷïďè"/>
            <p:cNvSpPr/>
            <p:nvPr/>
          </p:nvSpPr>
          <p:spPr>
            <a:xfrm>
              <a:off x="9291315" y="3985029"/>
              <a:ext cx="1096774" cy="306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sz="1400" b="1" dirty="0">
                  <a:latin typeface="Microsoft YaHei UI" panose="020B0503020204020204" pitchFamily="34" charset="-122"/>
                  <a:ea typeface="Microsoft YaHei UI" panose="020B0503020204020204" pitchFamily="34" charset="-122"/>
                </a:rPr>
                <a:t>2019</a:t>
              </a:r>
              <a:r>
                <a:rPr lang="zh-CN" altLang="en-US" sz="1400" b="1" dirty="0">
                  <a:latin typeface="Microsoft YaHei UI" panose="020B0503020204020204" pitchFamily="34" charset="-122"/>
                  <a:ea typeface="Microsoft YaHei UI" panose="020B0503020204020204" pitchFamily="34" charset="-122"/>
                </a:rPr>
                <a:t>年</a:t>
              </a:r>
              <a:endParaRPr lang="id-ID" sz="1400" b="1" dirty="0">
                <a:latin typeface="Microsoft YaHei UI" panose="020B0503020204020204" pitchFamily="34" charset="-122"/>
                <a:ea typeface="Microsoft YaHei UI" panose="020B0503020204020204" pitchFamily="34" charset="-122"/>
              </a:endParaRPr>
            </a:p>
          </p:txBody>
        </p:sp>
      </p:grpSp>
      <p:sp>
        <p:nvSpPr>
          <p:cNvPr id="53" name="išlíďé"/>
          <p:cNvSpPr/>
          <p:nvPr/>
        </p:nvSpPr>
        <p:spPr bwMode="auto">
          <a:xfrm>
            <a:off x="2571245" y="1679063"/>
            <a:ext cx="1994729" cy="89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zh-CN" altLang="en-US" sz="1400" dirty="0">
                <a:latin typeface="Microsoft YaHei UI" panose="020B0503020204020204" pitchFamily="34" charset="-122"/>
                <a:ea typeface="Microsoft YaHei UI" panose="020B0503020204020204" pitchFamily="34" charset="-122"/>
              </a:rPr>
              <a:t>十八届四中全会</a:t>
            </a:r>
            <a:r>
              <a:rPr lang="en-US" altLang="zh-CN" sz="1400" dirty="0">
                <a:latin typeface="Microsoft YaHei UI" panose="020B0503020204020204" pitchFamily="34" charset="-122"/>
                <a:ea typeface="Microsoft YaHei UI" panose="020B0503020204020204" pitchFamily="34" charset="-122"/>
              </a:rPr>
              <a:t>《</a:t>
            </a:r>
            <a:r>
              <a:rPr lang="zh-CN" altLang="en-US" sz="1400" dirty="0">
                <a:latin typeface="Microsoft YaHei UI" panose="020B0503020204020204" pitchFamily="34" charset="-122"/>
                <a:ea typeface="Microsoft YaHei UI" panose="020B0503020204020204" pitchFamily="34" charset="-122"/>
              </a:rPr>
              <a:t>中共中央关于全面推进依法治国若干重大问题决定</a:t>
            </a:r>
            <a:r>
              <a:rPr lang="en-US" altLang="zh-CN" sz="1400" dirty="0">
                <a:latin typeface="Microsoft YaHei UI" panose="020B0503020204020204" pitchFamily="34" charset="-122"/>
                <a:ea typeface="Microsoft YaHei UI" panose="020B0503020204020204" pitchFamily="34" charset="-122"/>
              </a:rPr>
              <a:t>》</a:t>
            </a:r>
          </a:p>
        </p:txBody>
      </p:sp>
      <p:cxnSp>
        <p:nvCxnSpPr>
          <p:cNvPr id="54" name="直接连接符 53"/>
          <p:cNvCxnSpPr/>
          <p:nvPr/>
        </p:nvCxnSpPr>
        <p:spPr>
          <a:xfrm flipV="1">
            <a:off x="6096000" y="2860415"/>
            <a:ext cx="0" cy="1001978"/>
          </a:xfrm>
          <a:prstGeom prst="line">
            <a:avLst/>
          </a:prstGeom>
          <a:ln w="19050">
            <a:solidFill>
              <a:schemeClr val="accent1"/>
            </a:solidFill>
            <a:prstDash val="sysDash"/>
            <a:tailEnd type="diamond" w="med" len="med"/>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8796082" y="2811191"/>
            <a:ext cx="0" cy="1001978"/>
          </a:xfrm>
          <a:prstGeom prst="line">
            <a:avLst/>
          </a:prstGeom>
          <a:ln w="19050">
            <a:solidFill>
              <a:schemeClr val="accent1"/>
            </a:solidFill>
            <a:prstDash val="sysDash"/>
            <a:tailEnd type="diamond" w="med" len="med"/>
          </a:ln>
        </p:spPr>
        <p:style>
          <a:lnRef idx="1">
            <a:schemeClr val="accent1"/>
          </a:lnRef>
          <a:fillRef idx="0">
            <a:schemeClr val="accent1"/>
          </a:fillRef>
          <a:effectRef idx="0">
            <a:schemeClr val="accent1"/>
          </a:effectRef>
          <a:fontRef idx="minor">
            <a:schemeClr val="tx1"/>
          </a:fontRef>
        </p:style>
      </p:cxnSp>
      <p:sp>
        <p:nvSpPr>
          <p:cNvPr id="57" name="išlíďé"/>
          <p:cNvSpPr/>
          <p:nvPr/>
        </p:nvSpPr>
        <p:spPr bwMode="auto">
          <a:xfrm>
            <a:off x="6151670" y="5037004"/>
            <a:ext cx="2577391" cy="173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en-US" altLang="zh-CN" sz="1400" dirty="0">
                <a:latin typeface="Microsoft YaHei UI" panose="020B0503020204020204" pitchFamily="34" charset="-122"/>
                <a:ea typeface="Microsoft YaHei UI" panose="020B0503020204020204" pitchFamily="34" charset="-122"/>
              </a:rPr>
              <a:t>《</a:t>
            </a:r>
            <a:r>
              <a:rPr lang="zh-CN" altLang="en-US" sz="1400" dirty="0">
                <a:latin typeface="Microsoft YaHei UI" panose="020B0503020204020204" pitchFamily="34" charset="-122"/>
                <a:ea typeface="Microsoft YaHei UI" panose="020B0503020204020204" pitchFamily="34" charset="-122"/>
              </a:rPr>
              <a:t>行政事业单位内部控制报告管理制度（试行）</a:t>
            </a:r>
            <a:r>
              <a:rPr lang="en-US" altLang="zh-CN" sz="1400" dirty="0">
                <a:latin typeface="Microsoft YaHei UI" panose="020B0503020204020204" pitchFamily="34" charset="-122"/>
                <a:ea typeface="Microsoft YaHei UI" panose="020B0503020204020204" pitchFamily="34" charset="-122"/>
              </a:rPr>
              <a:t>》</a:t>
            </a:r>
          </a:p>
          <a:p>
            <a:pPr>
              <a:lnSpc>
                <a:spcPct val="150000"/>
              </a:lnSpc>
            </a:pPr>
            <a:r>
              <a:rPr lang="zh-CN" altLang="en-US" sz="1400" dirty="0">
                <a:latin typeface="Microsoft YaHei UI" panose="020B0503020204020204" pitchFamily="34" charset="-122"/>
                <a:ea typeface="Microsoft YaHei UI" panose="020B0503020204020204" pitchFamily="34" charset="-122"/>
              </a:rPr>
              <a:t>十九大成立依法治国小组，将内控作为主要抓手，把内控建设提升到党和国家的层面</a:t>
            </a:r>
            <a:endParaRPr lang="en-US" altLang="zh-CN" sz="1400" dirty="0">
              <a:latin typeface="Microsoft YaHei UI" panose="020B0503020204020204" pitchFamily="34" charset="-122"/>
              <a:ea typeface="Microsoft YaHei UI" panose="020B0503020204020204" pitchFamily="34" charset="-122"/>
            </a:endParaRPr>
          </a:p>
        </p:txBody>
      </p:sp>
      <p:sp>
        <p:nvSpPr>
          <p:cNvPr id="3" name="平行四边形 2"/>
          <p:cNvSpPr/>
          <p:nvPr/>
        </p:nvSpPr>
        <p:spPr>
          <a:xfrm>
            <a:off x="-262889" y="1"/>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5" name="矩形 4"/>
          <p:cNvSpPr/>
          <p:nvPr/>
        </p:nvSpPr>
        <p:spPr>
          <a:xfrm>
            <a:off x="260431" y="1"/>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7" name="平行四边形 6"/>
          <p:cNvSpPr/>
          <p:nvPr/>
        </p:nvSpPr>
        <p:spPr>
          <a:xfrm>
            <a:off x="102871" y="67679"/>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8" name="平行四边形 7"/>
          <p:cNvSpPr/>
          <p:nvPr/>
        </p:nvSpPr>
        <p:spPr>
          <a:xfrm>
            <a:off x="1753314" y="167992"/>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9" name="平行四边形 8"/>
          <p:cNvSpPr/>
          <p:nvPr/>
        </p:nvSpPr>
        <p:spPr>
          <a:xfrm>
            <a:off x="2034982" y="1"/>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0" name="平行四边形 9"/>
          <p:cNvSpPr/>
          <p:nvPr/>
        </p:nvSpPr>
        <p:spPr>
          <a:xfrm>
            <a:off x="-42169" y="301734"/>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1" name="平行四边形 10"/>
          <p:cNvSpPr/>
          <p:nvPr/>
        </p:nvSpPr>
        <p:spPr>
          <a:xfrm>
            <a:off x="-21238" y="110931"/>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文本框 11"/>
          <p:cNvSpPr txBox="1"/>
          <p:nvPr/>
        </p:nvSpPr>
        <p:spPr>
          <a:xfrm>
            <a:off x="540544" y="175260"/>
            <a:ext cx="1562074"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内控的背景</a:t>
            </a:r>
          </a:p>
        </p:txBody>
      </p:sp>
      <p:cxnSp>
        <p:nvCxnSpPr>
          <p:cNvPr id="13" name="直接连接符 12"/>
          <p:cNvCxnSpPr/>
          <p:nvPr/>
        </p:nvCxnSpPr>
        <p:spPr>
          <a:xfrm>
            <a:off x="388621" y="571499"/>
            <a:ext cx="11747245" cy="1"/>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1739825" y="383479"/>
            <a:ext cx="349304" cy="90965"/>
            <a:chOff x="11369042" y="568879"/>
            <a:chExt cx="568324" cy="148001"/>
          </a:xfrm>
        </p:grpSpPr>
        <p:sp>
          <p:nvSpPr>
            <p:cNvPr id="15" name="平行四边形 14"/>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6" name="平行四边形 15"/>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17" name="îšlíḍè"/>
          <p:cNvSpPr/>
          <p:nvPr/>
        </p:nvSpPr>
        <p:spPr>
          <a:xfrm>
            <a:off x="10958280" y="3632206"/>
            <a:ext cx="1197413" cy="460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92500" lnSpcReduction="10000"/>
          </a:bodyPr>
          <a:lstStyle/>
          <a:p>
            <a:pPr algn="ctr"/>
            <a:r>
              <a:rPr lang="en-US" sz="1400" b="1" dirty="0">
                <a:latin typeface="Microsoft YaHei UI" panose="020B0503020204020204" pitchFamily="34" charset="-122"/>
                <a:ea typeface="Microsoft YaHei UI" panose="020B0503020204020204" pitchFamily="34" charset="-122"/>
              </a:rPr>
              <a:t>2020</a:t>
            </a:r>
            <a:r>
              <a:rPr lang="zh-CN" altLang="en-US" sz="1400" b="1" dirty="0">
                <a:latin typeface="Microsoft YaHei UI" panose="020B0503020204020204" pitchFamily="34" charset="-122"/>
                <a:ea typeface="Microsoft YaHei UI" panose="020B0503020204020204" pitchFamily="34" charset="-122"/>
              </a:rPr>
              <a:t>年</a:t>
            </a:r>
            <a:r>
              <a:rPr lang="en-US" altLang="zh-CN" sz="1400" b="1" dirty="0">
                <a:latin typeface="Microsoft YaHei UI" panose="020B0503020204020204" pitchFamily="34" charset="-122"/>
                <a:ea typeface="Microsoft YaHei UI" panose="020B0503020204020204" pitchFamily="34" charset="-122"/>
              </a:rPr>
              <a:t>-2022</a:t>
            </a:r>
            <a:r>
              <a:rPr lang="zh-CN" altLang="en-US" sz="1400" b="1" dirty="0">
                <a:latin typeface="Microsoft YaHei UI" panose="020B0503020204020204" pitchFamily="34" charset="-122"/>
                <a:ea typeface="Microsoft YaHei UI" panose="020B0503020204020204" pitchFamily="34" charset="-122"/>
              </a:rPr>
              <a:t>年</a:t>
            </a:r>
            <a:endParaRPr lang="id-ID" sz="1400" b="1" dirty="0">
              <a:latin typeface="Microsoft YaHei UI" panose="020B0503020204020204" pitchFamily="34" charset="-122"/>
              <a:ea typeface="Microsoft YaHei UI" panose="020B0503020204020204" pitchFamily="34" charset="-122"/>
            </a:endParaRPr>
          </a:p>
        </p:txBody>
      </p:sp>
      <p:cxnSp>
        <p:nvCxnSpPr>
          <p:cNvPr id="19" name="直接连接符 18"/>
          <p:cNvCxnSpPr>
            <a:stCxn id="17" idx="0"/>
          </p:cNvCxnSpPr>
          <p:nvPr/>
        </p:nvCxnSpPr>
        <p:spPr>
          <a:xfrm flipV="1">
            <a:off x="11556987" y="2978989"/>
            <a:ext cx="0" cy="653217"/>
          </a:xfrm>
          <a:prstGeom prst="line">
            <a:avLst/>
          </a:prstGeom>
          <a:ln w="19050">
            <a:solidFill>
              <a:schemeClr val="accent2"/>
            </a:solidFill>
            <a:prstDash val="sysDash"/>
            <a:tailEnd type="diamond" w="med" len="med"/>
          </a:ln>
        </p:spPr>
        <p:style>
          <a:lnRef idx="1">
            <a:schemeClr val="accent1"/>
          </a:lnRef>
          <a:fillRef idx="0">
            <a:schemeClr val="accent1"/>
          </a:fillRef>
          <a:effectRef idx="0">
            <a:schemeClr val="accent1"/>
          </a:effectRef>
          <a:fontRef idx="minor">
            <a:schemeClr val="tx1"/>
          </a:fontRef>
        </p:style>
      </p:cxnSp>
      <p:sp>
        <p:nvSpPr>
          <p:cNvPr id="22" name="išlíďé"/>
          <p:cNvSpPr/>
          <p:nvPr/>
        </p:nvSpPr>
        <p:spPr bwMode="auto">
          <a:xfrm>
            <a:off x="10541314" y="1755507"/>
            <a:ext cx="1650686" cy="114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zh-CN" altLang="en-US" sz="1400" dirty="0">
                <a:latin typeface="Microsoft YaHei UI" panose="020B0503020204020204" pitchFamily="34" charset="-122"/>
                <a:ea typeface="Microsoft YaHei UI" panose="020B0503020204020204" pitchFamily="34" charset="-122"/>
              </a:rPr>
              <a:t>年度内控填报及内控相关核查工作</a:t>
            </a:r>
            <a:endParaRPr lang="en-US" altLang="zh-CN" sz="1400" dirty="0">
              <a:latin typeface="Microsoft YaHei UI" panose="020B0503020204020204" pitchFamily="34" charset="-122"/>
              <a:ea typeface="Microsoft YaHei UI" panose="020B0503020204020204" pitchFamily="34" charset="-122"/>
            </a:endParaRPr>
          </a:p>
        </p:txBody>
      </p:sp>
      <p:sp>
        <p:nvSpPr>
          <p:cNvPr id="23" name="六边形 22"/>
          <p:cNvSpPr/>
          <p:nvPr/>
        </p:nvSpPr>
        <p:spPr>
          <a:xfrm>
            <a:off x="328088" y="6451289"/>
            <a:ext cx="1938278" cy="28049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4" name="六边形 23"/>
          <p:cNvSpPr/>
          <p:nvPr/>
        </p:nvSpPr>
        <p:spPr>
          <a:xfrm>
            <a:off x="11185586" y="633215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0" name="矩形: 圆角 19"/>
          <p:cNvSpPr/>
          <p:nvPr/>
        </p:nvSpPr>
        <p:spPr>
          <a:xfrm>
            <a:off x="62866" y="665202"/>
            <a:ext cx="12089196" cy="60821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77057" y="993308"/>
            <a:ext cx="11790656" cy="5386090"/>
          </a:xfrm>
          <a:prstGeom prst="rect">
            <a:avLst/>
          </a:prstGeom>
          <a:noFill/>
        </p:spPr>
        <p:txBody>
          <a:bodyPr wrap="square" rtlCol="0">
            <a:spAutoFit/>
          </a:bodyPr>
          <a:lstStyle/>
          <a:p>
            <a:r>
              <a:rPr lang="zh-CN" altLang="en-US" sz="3200" dirty="0">
                <a:solidFill>
                  <a:schemeClr val="bg1"/>
                </a:solidFill>
              </a:rPr>
              <a:t>内控业务范围：  </a:t>
            </a:r>
            <a:endParaRPr lang="en-US" altLang="zh-CN" sz="3200" dirty="0">
              <a:solidFill>
                <a:schemeClr val="bg1"/>
              </a:solidFill>
            </a:endParaRPr>
          </a:p>
          <a:p>
            <a:endParaRPr lang="en-US" altLang="zh-CN" sz="2600" dirty="0">
              <a:solidFill>
                <a:schemeClr val="bg1"/>
              </a:solidFill>
            </a:endParaRPr>
          </a:p>
          <a:p>
            <a:r>
              <a:rPr lang="zh-CN" altLang="en-US" sz="2600" dirty="0">
                <a:solidFill>
                  <a:schemeClr val="bg1"/>
                </a:solidFill>
              </a:rPr>
              <a:t>       预算管理、收支管理、采购管理、资产管理、建设项目管理、合同管理</a:t>
            </a:r>
            <a:endParaRPr lang="en-US" altLang="zh-CN" sz="2600" dirty="0">
              <a:solidFill>
                <a:schemeClr val="bg1"/>
              </a:solidFill>
            </a:endParaRPr>
          </a:p>
          <a:p>
            <a:endParaRPr lang="en-US" altLang="zh-CN" sz="2600" dirty="0">
              <a:solidFill>
                <a:schemeClr val="bg1"/>
              </a:solidFill>
            </a:endParaRPr>
          </a:p>
          <a:p>
            <a:endParaRPr lang="en-US" altLang="zh-CN" sz="2600" dirty="0">
              <a:solidFill>
                <a:schemeClr val="bg1"/>
              </a:solidFill>
            </a:endParaRPr>
          </a:p>
          <a:p>
            <a:endParaRPr lang="en-US" altLang="zh-CN" sz="2600" dirty="0">
              <a:solidFill>
                <a:schemeClr val="bg1"/>
              </a:solidFill>
            </a:endParaRPr>
          </a:p>
          <a:p>
            <a:endParaRPr lang="en-US" altLang="zh-CN" sz="2600" dirty="0">
              <a:solidFill>
                <a:schemeClr val="bg1"/>
              </a:solidFill>
            </a:endParaRPr>
          </a:p>
          <a:p>
            <a:endParaRPr lang="en-US" altLang="zh-CN" sz="2600" dirty="0">
              <a:solidFill>
                <a:schemeClr val="bg1"/>
              </a:solidFill>
            </a:endParaRPr>
          </a:p>
          <a:p>
            <a:endParaRPr lang="en-US" altLang="zh-CN" sz="2600" dirty="0">
              <a:solidFill>
                <a:schemeClr val="bg1"/>
              </a:solidFill>
            </a:endParaRPr>
          </a:p>
          <a:p>
            <a:endParaRPr lang="en-US" altLang="zh-CN" sz="2600" dirty="0">
              <a:solidFill>
                <a:schemeClr val="bg1"/>
              </a:solidFill>
            </a:endParaRPr>
          </a:p>
          <a:p>
            <a:endParaRPr lang="en-US" altLang="zh-CN" sz="2600" dirty="0">
              <a:solidFill>
                <a:schemeClr val="bg1"/>
              </a:solidFill>
            </a:endParaRPr>
          </a:p>
          <a:p>
            <a:endParaRPr lang="en-US" altLang="zh-CN" sz="2600" dirty="0">
              <a:solidFill>
                <a:schemeClr val="bg1"/>
              </a:solidFill>
            </a:endParaRPr>
          </a:p>
          <a:p>
            <a:endParaRPr lang="zh-CN" altLang="en-US" sz="2600" dirty="0">
              <a:solidFill>
                <a:schemeClr val="bg1"/>
              </a:solidFill>
            </a:endParaRPr>
          </a:p>
        </p:txBody>
      </p:sp>
      <p:pic>
        <p:nvPicPr>
          <p:cNvPr id="28" name="图片 27"/>
          <p:cNvPicPr>
            <a:picLocks noChangeAspect="1"/>
          </p:cNvPicPr>
          <p:nvPr/>
        </p:nvPicPr>
        <p:blipFill>
          <a:blip r:embed="rId3"/>
          <a:stretch>
            <a:fillRect/>
          </a:stretch>
        </p:blipFill>
        <p:spPr>
          <a:xfrm>
            <a:off x="117713" y="2749485"/>
            <a:ext cx="1800718" cy="3443313"/>
          </a:xfrm>
          <a:prstGeom prst="rect">
            <a:avLst/>
          </a:prstGeom>
        </p:spPr>
      </p:pic>
      <p:pic>
        <p:nvPicPr>
          <p:cNvPr id="30" name="图片 29"/>
          <p:cNvPicPr>
            <a:picLocks noChangeAspect="1"/>
          </p:cNvPicPr>
          <p:nvPr/>
        </p:nvPicPr>
        <p:blipFill>
          <a:blip r:embed="rId4"/>
          <a:stretch>
            <a:fillRect/>
          </a:stretch>
        </p:blipFill>
        <p:spPr>
          <a:xfrm>
            <a:off x="1903097" y="2757270"/>
            <a:ext cx="2025286" cy="3443313"/>
          </a:xfrm>
          <a:prstGeom prst="rect">
            <a:avLst/>
          </a:prstGeom>
        </p:spPr>
      </p:pic>
      <p:pic>
        <p:nvPicPr>
          <p:cNvPr id="32" name="图片 31"/>
          <p:cNvPicPr>
            <a:picLocks noChangeAspect="1"/>
          </p:cNvPicPr>
          <p:nvPr/>
        </p:nvPicPr>
        <p:blipFill>
          <a:blip r:embed="rId5"/>
          <a:stretch>
            <a:fillRect/>
          </a:stretch>
        </p:blipFill>
        <p:spPr>
          <a:xfrm>
            <a:off x="3936233" y="2739117"/>
            <a:ext cx="2025286" cy="3443314"/>
          </a:xfrm>
          <a:prstGeom prst="rect">
            <a:avLst/>
          </a:prstGeom>
        </p:spPr>
      </p:pic>
      <p:pic>
        <p:nvPicPr>
          <p:cNvPr id="36" name="图片 35"/>
          <p:cNvPicPr>
            <a:picLocks noChangeAspect="1"/>
          </p:cNvPicPr>
          <p:nvPr/>
        </p:nvPicPr>
        <p:blipFill>
          <a:blip r:embed="rId6"/>
          <a:stretch>
            <a:fillRect/>
          </a:stretch>
        </p:blipFill>
        <p:spPr>
          <a:xfrm>
            <a:off x="9850823" y="2680958"/>
            <a:ext cx="2166758" cy="2118518"/>
          </a:xfrm>
          <a:prstGeom prst="rect">
            <a:avLst/>
          </a:prstGeom>
        </p:spPr>
      </p:pic>
      <p:pic>
        <p:nvPicPr>
          <p:cNvPr id="38" name="图片 37"/>
          <p:cNvPicPr>
            <a:picLocks noChangeAspect="1"/>
          </p:cNvPicPr>
          <p:nvPr/>
        </p:nvPicPr>
        <p:blipFill>
          <a:blip r:embed="rId7"/>
          <a:stretch>
            <a:fillRect/>
          </a:stretch>
        </p:blipFill>
        <p:spPr>
          <a:xfrm>
            <a:off x="9860277" y="4792625"/>
            <a:ext cx="2141154" cy="1381880"/>
          </a:xfrm>
          <a:prstGeom prst="rect">
            <a:avLst/>
          </a:prstGeom>
        </p:spPr>
      </p:pic>
      <p:pic>
        <p:nvPicPr>
          <p:cNvPr id="48" name="图片 47"/>
          <p:cNvPicPr>
            <a:picLocks noChangeAspect="1"/>
          </p:cNvPicPr>
          <p:nvPr/>
        </p:nvPicPr>
        <p:blipFill>
          <a:blip r:embed="rId8"/>
          <a:stretch>
            <a:fillRect/>
          </a:stretch>
        </p:blipFill>
        <p:spPr>
          <a:xfrm>
            <a:off x="7970075" y="2709103"/>
            <a:ext cx="1894485" cy="3462254"/>
          </a:xfrm>
          <a:prstGeom prst="rect">
            <a:avLst/>
          </a:prstGeom>
        </p:spPr>
      </p:pic>
      <p:pic>
        <p:nvPicPr>
          <p:cNvPr id="58" name="图片 57"/>
          <p:cNvPicPr>
            <a:picLocks noChangeAspect="1"/>
          </p:cNvPicPr>
          <p:nvPr/>
        </p:nvPicPr>
        <p:blipFill>
          <a:blip r:embed="rId9"/>
          <a:stretch>
            <a:fillRect/>
          </a:stretch>
        </p:blipFill>
        <p:spPr>
          <a:xfrm>
            <a:off x="5953444" y="2722042"/>
            <a:ext cx="2014816" cy="3452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1000"/>
                                        <p:tgtEl>
                                          <p:spTgt spid="58"/>
                                        </p:tgtEl>
                                      </p:cBhvr>
                                    </p:animEffect>
                                    <p:anim calcmode="lin" valueType="num">
                                      <p:cBhvr>
                                        <p:cTn id="39" dur="1000" fill="hold"/>
                                        <p:tgtEl>
                                          <p:spTgt spid="58"/>
                                        </p:tgtEl>
                                        <p:attrNameLst>
                                          <p:attrName>ppt_x</p:attrName>
                                        </p:attrNameLst>
                                      </p:cBhvr>
                                      <p:tavLst>
                                        <p:tav tm="0">
                                          <p:val>
                                            <p:strVal val="#ppt_x"/>
                                          </p:val>
                                        </p:tav>
                                        <p:tav tm="100000">
                                          <p:val>
                                            <p:strVal val="#ppt_x"/>
                                          </p:val>
                                        </p:tav>
                                      </p:tavLst>
                                    </p:anim>
                                    <p:anim calcmode="lin" valueType="num">
                                      <p:cBhvr>
                                        <p:cTn id="40"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1000"/>
                                        <p:tgtEl>
                                          <p:spTgt spid="48"/>
                                        </p:tgtEl>
                                      </p:cBhvr>
                                    </p:animEffect>
                                    <p:anim calcmode="lin" valueType="num">
                                      <p:cBhvr>
                                        <p:cTn id="46" dur="1000" fill="hold"/>
                                        <p:tgtEl>
                                          <p:spTgt spid="48"/>
                                        </p:tgtEl>
                                        <p:attrNameLst>
                                          <p:attrName>ppt_x</p:attrName>
                                        </p:attrNameLst>
                                      </p:cBhvr>
                                      <p:tavLst>
                                        <p:tav tm="0">
                                          <p:val>
                                            <p:strVal val="#ppt_x"/>
                                          </p:val>
                                        </p:tav>
                                        <p:tav tm="100000">
                                          <p:val>
                                            <p:strVal val="#ppt_x"/>
                                          </p:val>
                                        </p:tav>
                                      </p:tavLst>
                                    </p:anim>
                                    <p:anim calcmode="lin" valueType="num">
                                      <p:cBhvr>
                                        <p:cTn id="4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02611" y="736121"/>
            <a:ext cx="9633973" cy="3885917"/>
            <a:chOff x="341631" y="110172"/>
            <a:chExt cx="10925706" cy="5518093"/>
          </a:xfrm>
        </p:grpSpPr>
        <p:grpSp>
          <p:nvGrpSpPr>
            <p:cNvPr id="35" name="组合 34"/>
            <p:cNvGrpSpPr/>
            <p:nvPr/>
          </p:nvGrpSpPr>
          <p:grpSpPr>
            <a:xfrm>
              <a:off x="341631" y="110172"/>
              <a:ext cx="7895803" cy="5518093"/>
              <a:chOff x="893701" y="701844"/>
              <a:chExt cx="7895803" cy="5518093"/>
            </a:xfrm>
          </p:grpSpPr>
          <p:sp>
            <p:nvSpPr>
              <p:cNvPr id="5" name="Freeform 5"/>
              <p:cNvSpPr/>
              <p:nvPr/>
            </p:nvSpPr>
            <p:spPr bwMode="gray">
              <a:xfrm>
                <a:off x="2297921" y="2979782"/>
                <a:ext cx="726787" cy="230700"/>
              </a:xfrm>
              <a:custGeom>
                <a:avLst/>
                <a:gdLst>
                  <a:gd name="T0" fmla="*/ 912 w 913"/>
                  <a:gd name="T1" fmla="*/ 0 h 265"/>
                  <a:gd name="T2" fmla="*/ 396 w 913"/>
                  <a:gd name="T3" fmla="*/ 0 h 265"/>
                  <a:gd name="T4" fmla="*/ 0 w 913"/>
                  <a:gd name="T5" fmla="*/ 264 h 265"/>
                  <a:gd name="T6" fmla="*/ 0 60000 65536"/>
                  <a:gd name="T7" fmla="*/ 0 60000 65536"/>
                  <a:gd name="T8" fmla="*/ 0 60000 65536"/>
                  <a:gd name="T9" fmla="*/ 0 w 913"/>
                  <a:gd name="T10" fmla="*/ 0 h 265"/>
                  <a:gd name="T11" fmla="*/ 913 w 913"/>
                  <a:gd name="T12" fmla="*/ 265 h 265"/>
                </a:gdLst>
                <a:ahLst/>
                <a:cxnLst>
                  <a:cxn ang="T6">
                    <a:pos x="T0" y="T1"/>
                  </a:cxn>
                  <a:cxn ang="T7">
                    <a:pos x="T2" y="T3"/>
                  </a:cxn>
                  <a:cxn ang="T8">
                    <a:pos x="T4" y="T5"/>
                  </a:cxn>
                </a:cxnLst>
                <a:rect l="T9" t="T10" r="T11" b="T12"/>
                <a:pathLst>
                  <a:path w="913" h="265">
                    <a:moveTo>
                      <a:pt x="912" y="0"/>
                    </a:moveTo>
                    <a:lnTo>
                      <a:pt x="396" y="0"/>
                    </a:lnTo>
                    <a:lnTo>
                      <a:pt x="0" y="264"/>
                    </a:lnTo>
                  </a:path>
                </a:pathLst>
              </a:custGeom>
              <a:ln w="57150">
                <a:solidFill>
                  <a:srgbClr val="0070C0"/>
                </a:solidFill>
                <a:headEnd type="none" w="sm" len="sm"/>
                <a:tailEnd type="none" w="sm" len="sm"/>
              </a:ln>
            </p:spPr>
            <p:style>
              <a:lnRef idx="3">
                <a:schemeClr val="accent6"/>
              </a:lnRef>
              <a:fillRef idx="0">
                <a:schemeClr val="accent6"/>
              </a:fillRef>
              <a:effectRef idx="2">
                <a:schemeClr val="accent6"/>
              </a:effectRef>
              <a:fontRef idx="minor">
                <a:schemeClr val="tx1"/>
              </a:fontRef>
            </p:style>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875"/>
              </a:p>
            </p:txBody>
          </p:sp>
          <p:sp>
            <p:nvSpPr>
              <p:cNvPr id="6" name="Freeform 6"/>
              <p:cNvSpPr/>
              <p:nvPr/>
            </p:nvSpPr>
            <p:spPr bwMode="gray">
              <a:xfrm>
                <a:off x="2297921" y="3416808"/>
                <a:ext cx="726787" cy="230700"/>
              </a:xfrm>
              <a:custGeom>
                <a:avLst/>
                <a:gdLst>
                  <a:gd name="T0" fmla="*/ 912 w 913"/>
                  <a:gd name="T1" fmla="*/ 264 h 265"/>
                  <a:gd name="T2" fmla="*/ 396 w 913"/>
                  <a:gd name="T3" fmla="*/ 264 h 265"/>
                  <a:gd name="T4" fmla="*/ 0 w 913"/>
                  <a:gd name="T5" fmla="*/ 0 h 265"/>
                  <a:gd name="T6" fmla="*/ 0 60000 65536"/>
                  <a:gd name="T7" fmla="*/ 0 60000 65536"/>
                  <a:gd name="T8" fmla="*/ 0 60000 65536"/>
                  <a:gd name="T9" fmla="*/ 0 w 913"/>
                  <a:gd name="T10" fmla="*/ 0 h 265"/>
                  <a:gd name="T11" fmla="*/ 913 w 913"/>
                  <a:gd name="T12" fmla="*/ 265 h 265"/>
                </a:gdLst>
                <a:ahLst/>
                <a:cxnLst>
                  <a:cxn ang="T6">
                    <a:pos x="T0" y="T1"/>
                  </a:cxn>
                  <a:cxn ang="T7">
                    <a:pos x="T2" y="T3"/>
                  </a:cxn>
                  <a:cxn ang="T8">
                    <a:pos x="T4" y="T5"/>
                  </a:cxn>
                </a:cxnLst>
                <a:rect l="T9" t="T10" r="T11" b="T12"/>
                <a:pathLst>
                  <a:path w="913" h="265">
                    <a:moveTo>
                      <a:pt x="912" y="264"/>
                    </a:moveTo>
                    <a:lnTo>
                      <a:pt x="396" y="264"/>
                    </a:lnTo>
                    <a:lnTo>
                      <a:pt x="0" y="0"/>
                    </a:lnTo>
                  </a:path>
                </a:pathLst>
              </a:custGeom>
              <a:ln w="57150">
                <a:solidFill>
                  <a:srgbClr val="0070C0"/>
                </a:solidFill>
                <a:headEnd type="none" w="sm" len="sm"/>
                <a:tailEnd type="none" w="sm" len="sm"/>
              </a:ln>
            </p:spPr>
            <p:style>
              <a:lnRef idx="3">
                <a:schemeClr val="accent6"/>
              </a:lnRef>
              <a:fillRef idx="0">
                <a:schemeClr val="accent6"/>
              </a:fillRef>
              <a:effectRef idx="2">
                <a:schemeClr val="accent6"/>
              </a:effectRef>
              <a:fontRef idx="minor">
                <a:schemeClr val="tx1"/>
              </a:fontRef>
            </p:style>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875"/>
              </a:p>
            </p:txBody>
          </p:sp>
          <p:sp>
            <p:nvSpPr>
              <p:cNvPr id="7" name="Oval 7"/>
              <p:cNvSpPr>
                <a:spLocks noChangeArrowheads="1"/>
              </p:cNvSpPr>
              <p:nvPr/>
            </p:nvSpPr>
            <p:spPr bwMode="gray">
              <a:xfrm>
                <a:off x="893701" y="2524474"/>
                <a:ext cx="1483824" cy="1601847"/>
              </a:xfrm>
              <a:prstGeom prst="ellipse">
                <a:avLst/>
              </a:prstGeom>
              <a:solidFill>
                <a:srgbClr val="CCFFFF"/>
              </a:solidFill>
              <a:ln w="3810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7313" tIns="44450" rIns="87313" bIns="44450" anchor="ctr"/>
              <a:lstStyle/>
              <a:p>
                <a:pPr defTabSz="619125" eaLnBrk="0">
                  <a:lnSpc>
                    <a:spcPct val="90000"/>
                  </a:lnSpc>
                  <a:defRPr/>
                </a:pPr>
                <a:r>
                  <a:rPr kumimoji="1" lang="zh-CN" altLang="en-US" sz="2800" b="1" dirty="0">
                    <a:latin typeface="微软雅黑" panose="020B0503020204020204" pitchFamily="34" charset="-122"/>
                    <a:ea typeface="微软雅黑" panose="020B0503020204020204" pitchFamily="34" charset="-122"/>
                  </a:rPr>
                  <a:t>内部</a:t>
                </a:r>
                <a:endParaRPr kumimoji="1" lang="en-US" altLang="zh-CN" sz="2800" b="1">
                  <a:latin typeface="微软雅黑" panose="020B0503020204020204" pitchFamily="34" charset="-122"/>
                  <a:ea typeface="微软雅黑" panose="020B0503020204020204" pitchFamily="34" charset="-122"/>
                </a:endParaRPr>
              </a:p>
              <a:p>
                <a:pPr defTabSz="619125" eaLnBrk="0">
                  <a:lnSpc>
                    <a:spcPct val="90000"/>
                  </a:lnSpc>
                  <a:defRPr/>
                </a:pPr>
                <a:r>
                  <a:rPr kumimoji="1" lang="zh-CN" altLang="en-US" sz="2800" b="1">
                    <a:latin typeface="微软雅黑" panose="020B0503020204020204" pitchFamily="34" charset="-122"/>
                    <a:ea typeface="微软雅黑" panose="020B0503020204020204" pitchFamily="34" charset="-122"/>
                  </a:rPr>
                  <a:t>控制</a:t>
                </a:r>
                <a:endParaRPr kumimoji="1" lang="en-US" altLang="ko-KR" sz="2800" b="1" dirty="0">
                  <a:latin typeface="微软雅黑" panose="020B0503020204020204" pitchFamily="34" charset="-122"/>
                  <a:ea typeface="微软雅黑" panose="020B0503020204020204" pitchFamily="34" charset="-122"/>
                </a:endParaRPr>
              </a:p>
            </p:txBody>
          </p:sp>
          <p:sp>
            <p:nvSpPr>
              <p:cNvPr id="8" name="AutoShape 9"/>
              <p:cNvSpPr>
                <a:spLocks noChangeArrowheads="1"/>
              </p:cNvSpPr>
              <p:nvPr/>
            </p:nvSpPr>
            <p:spPr bwMode="gray">
              <a:xfrm>
                <a:off x="3026300" y="2711646"/>
                <a:ext cx="2067324" cy="577187"/>
              </a:xfrm>
              <a:prstGeom prst="roundRect">
                <a:avLst>
                  <a:gd name="adj" fmla="val 16667"/>
                </a:avLst>
              </a:prstGeom>
              <a:solidFill>
                <a:srgbClr val="CCFFFF"/>
              </a:solidFill>
              <a:ln w="38100">
                <a:noFill/>
                <a:round/>
              </a:ln>
              <a:effectLst/>
            </p:spPr>
            <p:txBody>
              <a:bodyPr wrap="none" lIns="92074" tIns="46038" rIns="92074" bIns="46038" anchor="ctr"/>
              <a:lstStyle/>
              <a:p>
                <a:pPr algn="ctr" eaLnBrk="0" hangingPunct="0">
                  <a:lnSpc>
                    <a:spcPct val="90000"/>
                  </a:lnSpc>
                  <a:defRPr/>
                </a:pPr>
                <a:r>
                  <a:rPr kumimoji="1" lang="zh-CN" altLang="en-US" sz="2400" b="1" dirty="0">
                    <a:latin typeface="华文中宋" panose="02010600040101010101" pitchFamily="2" charset="-122"/>
                    <a:ea typeface="华文中宋" panose="02010600040101010101" pitchFamily="2" charset="-122"/>
                  </a:rPr>
                  <a:t>流程化</a:t>
                </a:r>
                <a:endParaRPr kumimoji="1" lang="en-US" altLang="ko-KR" sz="2400" b="1" dirty="0">
                  <a:latin typeface="华文中宋" panose="02010600040101010101" pitchFamily="2" charset="-122"/>
                  <a:ea typeface="华文中宋" panose="02010600040101010101" pitchFamily="2" charset="-122"/>
                </a:endParaRPr>
              </a:p>
            </p:txBody>
          </p:sp>
          <p:sp>
            <p:nvSpPr>
              <p:cNvPr id="9" name="AutoShape 10"/>
              <p:cNvSpPr>
                <a:spLocks noChangeArrowheads="1"/>
              </p:cNvSpPr>
              <p:nvPr/>
            </p:nvSpPr>
            <p:spPr bwMode="gray">
              <a:xfrm>
                <a:off x="3026300" y="3368055"/>
                <a:ext cx="2067324" cy="577187"/>
              </a:xfrm>
              <a:prstGeom prst="roundRect">
                <a:avLst>
                  <a:gd name="adj" fmla="val 16667"/>
                </a:avLst>
              </a:prstGeom>
              <a:solidFill>
                <a:srgbClr val="CCFFFF"/>
              </a:solidFill>
              <a:ln w="38100">
                <a:noFill/>
                <a:round/>
              </a:ln>
              <a:effectLst/>
            </p:spPr>
            <p:txBody>
              <a:bodyPr wrap="none" lIns="92074" tIns="46038" rIns="92074" bIns="46038" anchor="ctr"/>
              <a:lstStyle/>
              <a:p>
                <a:pPr algn="ctr" eaLnBrk="0" hangingPunct="0">
                  <a:lnSpc>
                    <a:spcPct val="90000"/>
                  </a:lnSpc>
                  <a:defRPr/>
                </a:pPr>
                <a:r>
                  <a:rPr kumimoji="1" lang="zh-CN" altLang="en-US" sz="2400" b="1" dirty="0">
                    <a:latin typeface="华文中宋" panose="02010600040101010101" pitchFamily="2" charset="-122"/>
                    <a:ea typeface="华文中宋" panose="02010600040101010101" pitchFamily="2" charset="-122"/>
                  </a:rPr>
                  <a:t>制衡性</a:t>
                </a:r>
                <a:endParaRPr kumimoji="1" lang="en-US" altLang="ko-KR" sz="2400" b="1" dirty="0">
                  <a:latin typeface="华文中宋" panose="02010600040101010101" pitchFamily="2" charset="-122"/>
                  <a:ea typeface="华文中宋" panose="02010600040101010101" pitchFamily="2" charset="-122"/>
                </a:endParaRPr>
              </a:p>
            </p:txBody>
          </p:sp>
          <p:sp>
            <p:nvSpPr>
              <p:cNvPr id="3" name="矩形 2"/>
              <p:cNvSpPr/>
              <p:nvPr/>
            </p:nvSpPr>
            <p:spPr>
              <a:xfrm>
                <a:off x="5838528" y="2506172"/>
                <a:ext cx="2716299" cy="150442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nSpc>
                    <a:spcPct val="150000"/>
                  </a:lnSpc>
                </a:pPr>
                <a:r>
                  <a:rPr lang="zh-CN" altLang="en-US" sz="2000" b="1" dirty="0">
                    <a:latin typeface="华文中宋" panose="02010600040101010101" pitchFamily="2" charset="-122"/>
                    <a:ea typeface="华文中宋" panose="02010600040101010101" pitchFamily="2" charset="-122"/>
                  </a:rPr>
                  <a:t>梳理优化业务流程</a:t>
                </a:r>
                <a:endParaRPr lang="en-US" altLang="zh-CN" sz="2000" b="1" dirty="0">
                  <a:latin typeface="华文中宋" panose="02010600040101010101" pitchFamily="2" charset="-122"/>
                  <a:ea typeface="华文中宋" panose="02010600040101010101" pitchFamily="2" charset="-122"/>
                </a:endParaRPr>
              </a:p>
              <a:p>
                <a:pPr>
                  <a:lnSpc>
                    <a:spcPct val="150000"/>
                  </a:lnSpc>
                </a:pPr>
                <a:r>
                  <a:rPr lang="zh-CN" altLang="en-US" sz="2000" b="1" dirty="0">
                    <a:latin typeface="华文中宋" panose="02010600040101010101" pitchFamily="2" charset="-122"/>
                    <a:ea typeface="华文中宋" panose="02010600040101010101" pitchFamily="2" charset="-122"/>
                  </a:rPr>
                  <a:t>明确部门岗位职责</a:t>
                </a:r>
              </a:p>
            </p:txBody>
          </p:sp>
          <p:sp>
            <p:nvSpPr>
              <p:cNvPr id="10" name="椭圆 9"/>
              <p:cNvSpPr/>
              <p:nvPr/>
            </p:nvSpPr>
            <p:spPr>
              <a:xfrm>
                <a:off x="3952933" y="1584617"/>
                <a:ext cx="2521699" cy="772414"/>
              </a:xfrm>
              <a:prstGeom prst="ellipse">
                <a:avLst/>
              </a:prstGeom>
              <a:solidFill>
                <a:schemeClr val="accent2"/>
              </a:solidFill>
              <a:ln w="38100">
                <a:solidFill>
                  <a:schemeClr val="bg1"/>
                </a:solidFill>
                <a:round/>
              </a:ln>
              <a:effectLst/>
            </p:spPr>
            <p:txBody>
              <a:bodyPr wrap="none" anchor="ctr"/>
              <a:lstStyle/>
              <a:p>
                <a:r>
                  <a:rPr lang="zh-CN" altLang="en-US" sz="2000" dirty="0">
                    <a:solidFill>
                      <a:schemeClr val="bg1"/>
                    </a:solidFill>
                    <a:latin typeface="华文仿宋" panose="02010600040101010101" pitchFamily="2" charset="-122"/>
                    <a:ea typeface="华文仿宋" panose="02010600040101010101" pitchFamily="2" charset="-122"/>
                  </a:rPr>
                  <a:t>内控“无用”</a:t>
                </a:r>
              </a:p>
            </p:txBody>
          </p:sp>
          <p:sp>
            <p:nvSpPr>
              <p:cNvPr id="13" name="椭圆 12"/>
              <p:cNvSpPr/>
              <p:nvPr/>
            </p:nvSpPr>
            <p:spPr>
              <a:xfrm>
                <a:off x="4059962" y="4645998"/>
                <a:ext cx="2521699" cy="772413"/>
              </a:xfrm>
              <a:prstGeom prst="ellipse">
                <a:avLst/>
              </a:prstGeom>
              <a:solidFill>
                <a:schemeClr val="accent2"/>
              </a:solidFill>
              <a:ln w="38100">
                <a:solidFill>
                  <a:schemeClr val="bg1"/>
                </a:solidFill>
                <a:round/>
              </a:ln>
              <a:effectLst/>
            </p:spPr>
            <p:txBody>
              <a:bodyPr wrap="none" anchor="ctr"/>
              <a:lstStyle/>
              <a:p>
                <a:r>
                  <a:rPr lang="zh-CN" altLang="en-US" sz="2000" dirty="0">
                    <a:solidFill>
                      <a:schemeClr val="bg1"/>
                    </a:solidFill>
                    <a:latin typeface="华文仿宋" panose="02010600040101010101" pitchFamily="2" charset="-122"/>
                    <a:ea typeface="华文仿宋" panose="02010600040101010101" pitchFamily="2" charset="-122"/>
                  </a:rPr>
                  <a:t>内控“泛化”</a:t>
                </a:r>
              </a:p>
            </p:txBody>
          </p:sp>
          <p:cxnSp>
            <p:nvCxnSpPr>
              <p:cNvPr id="12" name="直接箭头连接符 11"/>
              <p:cNvCxnSpPr>
                <a:stCxn id="8" idx="3"/>
              </p:cNvCxnSpPr>
              <p:nvPr/>
            </p:nvCxnSpPr>
            <p:spPr>
              <a:xfrm flipV="1">
                <a:off x="5093624" y="3000239"/>
                <a:ext cx="744905" cy="1"/>
              </a:xfrm>
              <a:prstGeom prst="straightConnector1">
                <a:avLst/>
              </a:prstGeom>
              <a:ln w="19050">
                <a:solidFill>
                  <a:srgbClr val="0070C0"/>
                </a:solidFill>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16" name="直接箭头连接符 15"/>
              <p:cNvCxnSpPr>
                <a:stCxn id="9" idx="3"/>
              </p:cNvCxnSpPr>
              <p:nvPr/>
            </p:nvCxnSpPr>
            <p:spPr>
              <a:xfrm flipV="1">
                <a:off x="5093624" y="3647508"/>
                <a:ext cx="744905" cy="9141"/>
              </a:xfrm>
              <a:prstGeom prst="straightConnector1">
                <a:avLst/>
              </a:prstGeom>
              <a:ln w="19050">
                <a:solidFill>
                  <a:srgbClr val="0070C0"/>
                </a:solidFill>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18" name="连接符: 肘形 17"/>
              <p:cNvCxnSpPr>
                <a:stCxn id="10" idx="6"/>
                <a:endCxn id="3" idx="0"/>
              </p:cNvCxnSpPr>
              <p:nvPr/>
            </p:nvCxnSpPr>
            <p:spPr>
              <a:xfrm>
                <a:off x="6474632" y="1970825"/>
                <a:ext cx="722046" cy="535346"/>
              </a:xfrm>
              <a:prstGeom prst="bentConnector2">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连接符: 肘形 20"/>
              <p:cNvCxnSpPr>
                <a:endCxn id="13" idx="6"/>
              </p:cNvCxnSpPr>
              <p:nvPr/>
            </p:nvCxnSpPr>
            <p:spPr>
              <a:xfrm rot="5400000">
                <a:off x="6413520" y="4178740"/>
                <a:ext cx="1021606" cy="685324"/>
              </a:xfrm>
              <a:prstGeom prst="bentConnector2">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对话气泡: 矩形 24"/>
              <p:cNvSpPr/>
              <p:nvPr/>
            </p:nvSpPr>
            <p:spPr>
              <a:xfrm>
                <a:off x="5945517" y="701844"/>
                <a:ext cx="2380605" cy="892486"/>
              </a:xfrm>
              <a:prstGeom prst="wedgeRectCallout">
                <a:avLst>
                  <a:gd name="adj1" fmla="val -74677"/>
                  <a:gd name="adj2" fmla="val 55520"/>
                </a:avLst>
              </a:prstGeom>
              <a:ln w="6350"/>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dirty="0">
                    <a:latin typeface="宋体" panose="02010600030101010101" pitchFamily="2" charset="-122"/>
                    <a:ea typeface="宋体" panose="02010600030101010101" pitchFamily="2" charset="-122"/>
                  </a:rPr>
                  <a:t>写制度、画流程</a:t>
                </a:r>
                <a:endParaRPr lang="en-US" altLang="zh-CN" sz="1600" dirty="0">
                  <a:latin typeface="宋体" panose="02010600030101010101" pitchFamily="2" charset="-122"/>
                  <a:ea typeface="宋体" panose="02010600030101010101" pitchFamily="2" charset="-122"/>
                </a:endParaRPr>
              </a:p>
              <a:p>
                <a:pPr algn="ctr"/>
                <a:r>
                  <a:rPr lang="zh-CN" altLang="en-US" sz="1600" dirty="0">
                    <a:latin typeface="宋体" panose="02010600030101010101" pitchFamily="2" charset="-122"/>
                    <a:ea typeface="宋体" panose="02010600030101010101" pitchFamily="2" charset="-122"/>
                  </a:rPr>
                  <a:t>应对外部检查</a:t>
                </a:r>
              </a:p>
            </p:txBody>
          </p:sp>
          <p:sp>
            <p:nvSpPr>
              <p:cNvPr id="27" name="对话气泡: 矩形 26"/>
              <p:cNvSpPr/>
              <p:nvPr/>
            </p:nvSpPr>
            <p:spPr>
              <a:xfrm>
                <a:off x="7088022" y="5384074"/>
                <a:ext cx="1701482" cy="835863"/>
              </a:xfrm>
              <a:prstGeom prst="wedgeRectCallout">
                <a:avLst>
                  <a:gd name="adj1" fmla="val -88952"/>
                  <a:gd name="adj2" fmla="val -67928"/>
                </a:avLst>
              </a:prstGeom>
              <a:ln w="6350"/>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dirty="0">
                    <a:latin typeface="宋体" panose="02010600030101010101" pitchFamily="2" charset="-122"/>
                    <a:ea typeface="宋体" panose="02010600030101010101" pitchFamily="2" charset="-122"/>
                  </a:rPr>
                  <a:t>内控管一切</a:t>
                </a:r>
              </a:p>
            </p:txBody>
          </p:sp>
        </p:grpSp>
        <p:grpSp>
          <p:nvGrpSpPr>
            <p:cNvPr id="28" name="组合 27"/>
            <p:cNvGrpSpPr/>
            <p:nvPr/>
          </p:nvGrpSpPr>
          <p:grpSpPr>
            <a:xfrm>
              <a:off x="8002737" y="782463"/>
              <a:ext cx="3264600" cy="4730331"/>
              <a:chOff x="8446313" y="1850391"/>
              <a:chExt cx="3279371" cy="4730331"/>
            </a:xfrm>
          </p:grpSpPr>
          <p:grpSp>
            <p:nvGrpSpPr>
              <p:cNvPr id="31" name="Group 6"/>
              <p:cNvGrpSpPr/>
              <p:nvPr/>
            </p:nvGrpSpPr>
            <p:grpSpPr bwMode="auto">
              <a:xfrm>
                <a:off x="8446313" y="1850391"/>
                <a:ext cx="3279371" cy="4730331"/>
                <a:chOff x="2096" y="1219"/>
                <a:chExt cx="3130" cy="1147"/>
              </a:xfrm>
            </p:grpSpPr>
            <p:sp>
              <p:nvSpPr>
                <p:cNvPr id="32" name="AutoShape 7"/>
                <p:cNvSpPr>
                  <a:spLocks noChangeArrowheads="1"/>
                </p:cNvSpPr>
                <p:nvPr/>
              </p:nvSpPr>
              <p:spPr bwMode="gray">
                <a:xfrm>
                  <a:off x="2389" y="1219"/>
                  <a:ext cx="2837" cy="1147"/>
                </a:xfrm>
                <a:prstGeom prst="roundRect">
                  <a:avLst>
                    <a:gd name="adj" fmla="val 10889"/>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8100000" scaled="1"/>
                  <a:tileRect/>
                </a:gradFill>
                <a:ln w="38100">
                  <a:noFill/>
                  <a:round/>
                </a:ln>
                <a:effectLst/>
              </p:spPr>
              <p:txBody>
                <a:bodyPr wrap="none" anchor="ctr"/>
                <a:lstStyle/>
                <a:p>
                  <a:pPr>
                    <a:defRPr/>
                  </a:pPr>
                  <a:endParaRPr lang="zh-CN" altLang="en-US" sz="1875"/>
                </a:p>
              </p:txBody>
            </p:sp>
            <p:sp>
              <p:nvSpPr>
                <p:cNvPr id="33" name="AutoShape 8"/>
                <p:cNvSpPr>
                  <a:spLocks noChangeArrowheads="1"/>
                </p:cNvSpPr>
                <p:nvPr/>
              </p:nvSpPr>
              <p:spPr bwMode="gray">
                <a:xfrm>
                  <a:off x="2096" y="1623"/>
                  <a:ext cx="473" cy="91"/>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875"/>
                </a:p>
              </p:txBody>
            </p:sp>
          </p:grpSp>
          <p:sp>
            <p:nvSpPr>
              <p:cNvPr id="29" name="文本框 28"/>
              <p:cNvSpPr txBox="1"/>
              <p:nvPr/>
            </p:nvSpPr>
            <p:spPr>
              <a:xfrm>
                <a:off x="8874247" y="2094796"/>
                <a:ext cx="2714130" cy="4095263"/>
              </a:xfrm>
              <a:prstGeom prst="rect">
                <a:avLst/>
              </a:prstGeom>
              <a:noFill/>
            </p:spPr>
            <p:txBody>
              <a:bodyPr wrap="square" rtlCol="0">
                <a:spAutoFit/>
              </a:bodyPr>
              <a:lstStyle/>
              <a:p>
                <a:pPr indent="267970" algn="l"/>
                <a:r>
                  <a:rPr lang="zh-CN" altLang="en-US" sz="2000" dirty="0">
                    <a:latin typeface="华文仿宋" panose="02010600040101010101" pitchFamily="2" charset="-122"/>
                    <a:ea typeface="华文仿宋" panose="02010600040101010101" pitchFamily="2" charset="-122"/>
                  </a:rPr>
                  <a:t>实践证明，通过梳理流程明职责能够为各岗位提供可靠的工作依据，贯彻落实分事行权、分级授权、分岗设权的权责对等机制，在</a:t>
                </a:r>
                <a:r>
                  <a:rPr lang="zh-CN" altLang="en-US" sz="2000" dirty="0">
                    <a:solidFill>
                      <a:srgbClr val="FF0000"/>
                    </a:solidFill>
                    <a:latin typeface="华文仿宋" panose="02010600040101010101" pitchFamily="2" charset="-122"/>
                    <a:ea typeface="华文仿宋" panose="02010600040101010101" pitchFamily="2" charset="-122"/>
                  </a:rPr>
                  <a:t>自我保护</a:t>
                </a:r>
                <a:r>
                  <a:rPr lang="zh-CN" altLang="en-US" sz="2000" dirty="0">
                    <a:latin typeface="华文仿宋" panose="02010600040101010101" pitchFamily="2" charset="-122"/>
                    <a:ea typeface="华文仿宋" panose="02010600040101010101" pitchFamily="2" charset="-122"/>
                  </a:rPr>
                  <a:t>的同时</a:t>
                </a:r>
                <a:r>
                  <a:rPr lang="zh-CN" altLang="en-US" sz="2000" b="1" dirty="0">
                    <a:solidFill>
                      <a:srgbClr val="FF0000"/>
                    </a:solidFill>
                    <a:latin typeface="华文仿宋" panose="02010600040101010101" pitchFamily="2" charset="-122"/>
                    <a:ea typeface="华文仿宋" panose="02010600040101010101" pitchFamily="2" charset="-122"/>
                  </a:rPr>
                  <a:t>提高工作效率</a:t>
                </a:r>
                <a:r>
                  <a:rPr lang="zh-CN" altLang="en-US" sz="2000" dirty="0">
                    <a:latin typeface="华文仿宋" panose="02010600040101010101" pitchFamily="2" charset="-122"/>
                    <a:ea typeface="华文仿宋" panose="02010600040101010101" pitchFamily="2" charset="-122"/>
                  </a:rPr>
                  <a:t>。</a:t>
                </a:r>
              </a:p>
            </p:txBody>
          </p:sp>
        </p:grpSp>
      </p:grpSp>
      <p:pic>
        <p:nvPicPr>
          <p:cNvPr id="30" name="图片 29"/>
          <p:cNvPicPr>
            <a:picLocks noChangeAspect="1"/>
          </p:cNvPicPr>
          <p:nvPr/>
        </p:nvPicPr>
        <p:blipFill>
          <a:blip r:embed="rId3"/>
          <a:stretch>
            <a:fillRect/>
          </a:stretch>
        </p:blipFill>
        <p:spPr>
          <a:xfrm>
            <a:off x="-4971" y="4003972"/>
            <a:ext cx="4980383" cy="2730383"/>
          </a:xfrm>
          <a:prstGeom prst="rect">
            <a:avLst/>
          </a:prstGeom>
        </p:spPr>
      </p:pic>
      <p:pic>
        <p:nvPicPr>
          <p:cNvPr id="34" name="图片 33"/>
          <p:cNvPicPr>
            <a:picLocks noChangeAspect="1"/>
          </p:cNvPicPr>
          <p:nvPr/>
        </p:nvPicPr>
        <p:blipFill>
          <a:blip r:embed="rId4"/>
          <a:stretch>
            <a:fillRect/>
          </a:stretch>
        </p:blipFill>
        <p:spPr>
          <a:xfrm>
            <a:off x="4955287" y="4897345"/>
            <a:ext cx="4492375" cy="1857963"/>
          </a:xfrm>
          <a:prstGeom prst="rect">
            <a:avLst/>
          </a:prstGeom>
        </p:spPr>
      </p:pic>
      <p:sp>
        <p:nvSpPr>
          <p:cNvPr id="4" name="矩形 3"/>
          <p:cNvSpPr/>
          <p:nvPr/>
        </p:nvSpPr>
        <p:spPr>
          <a:xfrm>
            <a:off x="0" y="3329344"/>
            <a:ext cx="4422475" cy="65367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875" b="1" dirty="0">
                <a:latin typeface="微软雅黑" panose="020B0503020204020204" pitchFamily="34" charset="-122"/>
                <a:ea typeface="微软雅黑" panose="020B0503020204020204" pitchFamily="34" charset="-122"/>
              </a:rPr>
              <a:t>《</a:t>
            </a:r>
            <a:r>
              <a:rPr lang="zh-CN" altLang="en-US" sz="1875" b="1" dirty="0">
                <a:latin typeface="微软雅黑" panose="020B0503020204020204" pitchFamily="34" charset="-122"/>
                <a:ea typeface="微软雅黑" panose="020B0503020204020204" pitchFamily="34" charset="-122"/>
              </a:rPr>
              <a:t>中华人民共和国会计法修订草案</a:t>
            </a:r>
            <a:endParaRPr lang="en-US" altLang="zh-CN" sz="1875" b="1" dirty="0">
              <a:latin typeface="微软雅黑" panose="020B0503020204020204" pitchFamily="34" charset="-122"/>
              <a:ea typeface="微软雅黑" panose="020B0503020204020204" pitchFamily="34" charset="-122"/>
            </a:endParaRPr>
          </a:p>
          <a:p>
            <a:pPr algn="ctr"/>
            <a:r>
              <a:rPr lang="zh-CN" altLang="en-US" sz="1875" b="1" dirty="0">
                <a:latin typeface="微软雅黑" panose="020B0503020204020204" pitchFamily="34" charset="-122"/>
                <a:ea typeface="微软雅黑" panose="020B0503020204020204" pitchFamily="34" charset="-122"/>
              </a:rPr>
              <a:t>（征求意见稿）</a:t>
            </a:r>
            <a:r>
              <a:rPr lang="en-US" altLang="zh-CN" sz="1875" b="1" dirty="0">
                <a:latin typeface="微软雅黑" panose="020B0503020204020204" pitchFamily="34" charset="-122"/>
                <a:ea typeface="微软雅黑" panose="020B0503020204020204" pitchFamily="34" charset="-122"/>
              </a:rPr>
              <a:t>》</a:t>
            </a:r>
          </a:p>
        </p:txBody>
      </p:sp>
      <p:sp>
        <p:nvSpPr>
          <p:cNvPr id="11" name="文本框 10"/>
          <p:cNvSpPr txBox="1"/>
          <p:nvPr/>
        </p:nvSpPr>
        <p:spPr>
          <a:xfrm>
            <a:off x="4267763" y="1340602"/>
            <a:ext cx="1121745" cy="503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FF0000"/>
                </a:solidFill>
                <a:effectLst/>
                <a:uFillTx/>
                <a:latin typeface="黑体" panose="02010609060101010101" charset="-122"/>
                <a:ea typeface="黑体" panose="02010609060101010101" charset="-122"/>
                <a:sym typeface="Helvetica Light"/>
              </a:rPr>
              <a:t>避免</a:t>
            </a:r>
          </a:p>
        </p:txBody>
      </p:sp>
      <p:sp>
        <p:nvSpPr>
          <p:cNvPr id="40" name="文本框 39"/>
          <p:cNvSpPr txBox="1"/>
          <p:nvPr/>
        </p:nvSpPr>
        <p:spPr>
          <a:xfrm>
            <a:off x="4368893" y="3506376"/>
            <a:ext cx="1121745" cy="503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FF0000"/>
                </a:solidFill>
                <a:effectLst/>
                <a:uFillTx/>
                <a:latin typeface="黑体" panose="02010609060101010101" charset="-122"/>
                <a:ea typeface="黑体" panose="02010609060101010101" charset="-122"/>
                <a:sym typeface="Helvetica Light"/>
              </a:rPr>
              <a:t>避免</a:t>
            </a:r>
          </a:p>
        </p:txBody>
      </p:sp>
      <p:sp>
        <p:nvSpPr>
          <p:cNvPr id="14" name="文本框 13"/>
          <p:cNvSpPr txBox="1"/>
          <p:nvPr/>
        </p:nvSpPr>
        <p:spPr>
          <a:xfrm>
            <a:off x="4975412" y="6001116"/>
            <a:ext cx="4431979" cy="713784"/>
          </a:xfrm>
          <a:prstGeom prst="rect">
            <a:avLst/>
          </a:prstGeom>
          <a:noFill/>
          <a:ln w="57150">
            <a:solidFill>
              <a:srgbClr val="FF0000"/>
            </a:solidFill>
          </a:ln>
        </p:spPr>
        <p:txBody>
          <a:bodyPr wrap="square" rtlCol="0">
            <a:spAutoFit/>
          </a:bodyPr>
          <a:lstStyle/>
          <a:p>
            <a:endParaRPr lang="zh-CN" altLang="en-US" dirty="0"/>
          </a:p>
        </p:txBody>
      </p:sp>
      <p:sp>
        <p:nvSpPr>
          <p:cNvPr id="15" name="六边形 14"/>
          <p:cNvSpPr/>
          <p:nvPr/>
        </p:nvSpPr>
        <p:spPr>
          <a:xfrm>
            <a:off x="1120968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grpSp>
        <p:nvGrpSpPr>
          <p:cNvPr id="67" name="组合 66"/>
          <p:cNvGrpSpPr/>
          <p:nvPr/>
        </p:nvGrpSpPr>
        <p:grpSpPr>
          <a:xfrm>
            <a:off x="-56225" y="1"/>
            <a:ext cx="12024450" cy="604919"/>
            <a:chOff x="-56225" y="1"/>
            <a:chExt cx="12024450" cy="762000"/>
          </a:xfrm>
        </p:grpSpPr>
        <p:sp>
          <p:nvSpPr>
            <p:cNvPr id="56" name="矩形 4"/>
            <p:cNvSpPr/>
            <p:nvPr/>
          </p:nvSpPr>
          <p:spPr>
            <a:xfrm>
              <a:off x="347242" y="1"/>
              <a:ext cx="2604303" cy="1851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57" name="平行四边形 56"/>
            <p:cNvSpPr/>
            <p:nvPr/>
          </p:nvSpPr>
          <p:spPr>
            <a:xfrm>
              <a:off x="137161" y="90239"/>
              <a:ext cx="662939" cy="58152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58" name="平行四边形 57"/>
            <p:cNvSpPr/>
            <p:nvPr/>
          </p:nvSpPr>
          <p:spPr>
            <a:xfrm>
              <a:off x="2337752" y="223990"/>
              <a:ext cx="465739" cy="408543"/>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59" name="平行四边形 58"/>
            <p:cNvSpPr/>
            <p:nvPr/>
          </p:nvSpPr>
          <p:spPr>
            <a:xfrm>
              <a:off x="2713309" y="2"/>
              <a:ext cx="465739" cy="7619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0" name="平行四边形 59"/>
            <p:cNvSpPr/>
            <p:nvPr/>
          </p:nvSpPr>
          <p:spPr>
            <a:xfrm>
              <a:off x="-56225" y="402312"/>
              <a:ext cx="386773" cy="339275"/>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1" name="平行四边形 60"/>
            <p:cNvSpPr/>
            <p:nvPr/>
          </p:nvSpPr>
          <p:spPr>
            <a:xfrm>
              <a:off x="-28317" y="147909"/>
              <a:ext cx="305524" cy="268004"/>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62" name="直接连接符 61"/>
            <p:cNvCxnSpPr/>
            <p:nvPr/>
          </p:nvCxnSpPr>
          <p:spPr>
            <a:xfrm>
              <a:off x="518162" y="761999"/>
              <a:ext cx="11450063"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63" name="组合 62"/>
            <p:cNvGrpSpPr/>
            <p:nvPr/>
          </p:nvGrpSpPr>
          <p:grpSpPr>
            <a:xfrm>
              <a:off x="11471627" y="595594"/>
              <a:ext cx="465739" cy="121287"/>
              <a:chOff x="11369042" y="568879"/>
              <a:chExt cx="568324" cy="148001"/>
            </a:xfrm>
          </p:grpSpPr>
          <p:sp>
            <p:nvSpPr>
              <p:cNvPr id="64" name="平行四边形 63"/>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5" name="平行四边形 64"/>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grpSp>
        <p:sp>
          <p:nvSpPr>
            <p:cNvPr id="66" name="文本框 65"/>
            <p:cNvSpPr txBox="1"/>
            <p:nvPr/>
          </p:nvSpPr>
          <p:spPr>
            <a:xfrm>
              <a:off x="642293" y="195484"/>
              <a:ext cx="2038604"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内控的功能定位</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0" grpId="0"/>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328088" y="6451289"/>
            <a:ext cx="1938278" cy="28049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六边形 3"/>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8" name="平行四边形 7"/>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0" name="矩形 4"/>
          <p:cNvSpPr/>
          <p:nvPr/>
        </p:nvSpPr>
        <p:spPr>
          <a:xfrm>
            <a:off x="248929" y="0"/>
            <a:ext cx="2484194"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平行四边形 11"/>
          <p:cNvSpPr/>
          <p:nvPr/>
        </p:nvSpPr>
        <p:spPr>
          <a:xfrm>
            <a:off x="91369" y="67678"/>
            <a:ext cx="63236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4" name="平行四边形 13"/>
          <p:cNvSpPr/>
          <p:nvPr/>
        </p:nvSpPr>
        <p:spPr>
          <a:xfrm>
            <a:off x="2202783" y="181367"/>
            <a:ext cx="444259"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1" name="平行四边形 20"/>
          <p:cNvSpPr/>
          <p:nvPr/>
        </p:nvSpPr>
        <p:spPr>
          <a:xfrm>
            <a:off x="2527169" y="44562"/>
            <a:ext cx="444259"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2" name="平行四边形 21"/>
          <p:cNvSpPr/>
          <p:nvPr/>
        </p:nvSpPr>
        <p:spPr>
          <a:xfrm>
            <a:off x="-53671" y="301733"/>
            <a:ext cx="368936"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3" name="平行四边形 22"/>
          <p:cNvSpPr/>
          <p:nvPr/>
        </p:nvSpPr>
        <p:spPr>
          <a:xfrm>
            <a:off x="-32740" y="110930"/>
            <a:ext cx="29143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nvGrpSpPr>
          <p:cNvPr id="27" name="组合 26"/>
          <p:cNvGrpSpPr/>
          <p:nvPr/>
        </p:nvGrpSpPr>
        <p:grpSpPr>
          <a:xfrm>
            <a:off x="11127364" y="379584"/>
            <a:ext cx="409027" cy="134134"/>
            <a:chOff x="11369042" y="568879"/>
            <a:chExt cx="568324" cy="148001"/>
          </a:xfrm>
        </p:grpSpPr>
        <p:sp>
          <p:nvSpPr>
            <p:cNvPr id="29" name="平行四边形 2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1" name="平行四边形 30"/>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33" name="直接连接符 32"/>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1389343" y="115156"/>
            <a:ext cx="682197" cy="206038"/>
            <a:chOff x="11369042" y="568879"/>
            <a:chExt cx="568324" cy="148001"/>
          </a:xfrm>
        </p:grpSpPr>
        <p:sp>
          <p:nvSpPr>
            <p:cNvPr id="39" name="平行四边形 3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0" name="平行四边形 39"/>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2" name="文本框 1"/>
          <p:cNvSpPr txBox="1"/>
          <p:nvPr/>
        </p:nvSpPr>
        <p:spPr>
          <a:xfrm>
            <a:off x="700211" y="930369"/>
            <a:ext cx="10836181" cy="48397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l">
              <a:lnSpc>
                <a:spcPct val="200000"/>
              </a:lnSpc>
            </a:pPr>
            <a:r>
              <a:rPr lang="zh-CN" altLang="en-US" sz="3200" b="1" dirty="0">
                <a:latin typeface="仿宋" panose="02010609060101010101" charset="-122"/>
                <a:ea typeface="仿宋" panose="02010609060101010101" charset="-122"/>
              </a:rPr>
              <a:t>内部控制设计“可落地”，需要达到内部控制的质量标准：</a:t>
            </a:r>
            <a:endParaRPr lang="en-US" altLang="zh-CN" sz="3200" b="1" dirty="0">
              <a:latin typeface="仿宋" panose="02010609060101010101" charset="-122"/>
              <a:ea typeface="仿宋" panose="02010609060101010101" charset="-122"/>
            </a:endParaRPr>
          </a:p>
          <a:p>
            <a:pPr marL="342900" indent="-342900" algn="l">
              <a:lnSpc>
                <a:spcPct val="200000"/>
              </a:lnSpc>
              <a:buFont typeface="Arial" panose="020B0604020202020204" pitchFamily="34" charset="0"/>
              <a:buChar char="•"/>
            </a:pPr>
            <a:r>
              <a:rPr lang="zh-CN" altLang="en-US" sz="3200" b="1" dirty="0">
                <a:solidFill>
                  <a:srgbClr val="0000FF"/>
                </a:solidFill>
                <a:latin typeface="仿宋" panose="02010609060101010101" charset="-122"/>
                <a:ea typeface="仿宋" panose="02010609060101010101" charset="-122"/>
              </a:rPr>
              <a:t>符合外部政策</a:t>
            </a:r>
            <a:r>
              <a:rPr lang="en-US" altLang="zh-CN" sz="3200" b="1" dirty="0">
                <a:solidFill>
                  <a:srgbClr val="0000FF"/>
                </a:solidFill>
                <a:latin typeface="仿宋" panose="02010609060101010101" charset="-122"/>
                <a:ea typeface="仿宋" panose="02010609060101010101" charset="-122"/>
              </a:rPr>
              <a:t>——</a:t>
            </a:r>
            <a:r>
              <a:rPr lang="zh-CN" altLang="en-US" sz="3200" b="1" dirty="0">
                <a:solidFill>
                  <a:srgbClr val="0000FF"/>
                </a:solidFill>
                <a:latin typeface="仿宋" panose="02010609060101010101" charset="-122"/>
                <a:ea typeface="仿宋" panose="02010609060101010101" charset="-122"/>
              </a:rPr>
              <a:t>严格与外部政策逐项比对；</a:t>
            </a:r>
            <a:endParaRPr lang="en-US" altLang="zh-CN" sz="3200" b="1" dirty="0">
              <a:solidFill>
                <a:srgbClr val="0000FF"/>
              </a:solidFill>
              <a:latin typeface="仿宋" panose="02010609060101010101" charset="-122"/>
              <a:ea typeface="仿宋" panose="02010609060101010101" charset="-122"/>
            </a:endParaRPr>
          </a:p>
          <a:p>
            <a:pPr marL="342900" indent="-342900" algn="l">
              <a:lnSpc>
                <a:spcPct val="200000"/>
              </a:lnSpc>
              <a:buFont typeface="Arial" panose="020B0604020202020204" pitchFamily="34" charset="0"/>
              <a:buChar char="•"/>
            </a:pPr>
            <a:r>
              <a:rPr lang="zh-CN" altLang="en-US" sz="3200" b="1" dirty="0">
                <a:solidFill>
                  <a:srgbClr val="0000FF"/>
                </a:solidFill>
                <a:latin typeface="仿宋" panose="02010609060101010101" charset="-122"/>
                <a:ea typeface="仿宋" panose="02010609060101010101" charset="-122"/>
              </a:rPr>
              <a:t>符合单位实际</a:t>
            </a:r>
            <a:r>
              <a:rPr lang="en-US" altLang="zh-CN" sz="3200" b="1" dirty="0">
                <a:solidFill>
                  <a:srgbClr val="0000FF"/>
                </a:solidFill>
                <a:latin typeface="仿宋" panose="02010609060101010101" charset="-122"/>
                <a:ea typeface="仿宋" panose="02010609060101010101" charset="-122"/>
              </a:rPr>
              <a:t>——</a:t>
            </a:r>
            <a:r>
              <a:rPr lang="zh-CN" altLang="en-US" sz="3200" b="1" dirty="0">
                <a:solidFill>
                  <a:srgbClr val="0000FF"/>
                </a:solidFill>
                <a:latin typeface="仿宋" panose="02010609060101010101" charset="-122"/>
                <a:ea typeface="仿宋" panose="02010609060101010101" charset="-122"/>
              </a:rPr>
              <a:t>经</a:t>
            </a:r>
            <a:r>
              <a:rPr lang="zh-CN" altLang="en-US" sz="3200" b="1" dirty="0">
                <a:solidFill>
                  <a:srgbClr val="C00000"/>
                </a:solidFill>
                <a:latin typeface="仿宋" panose="02010609060101010101" charset="-122"/>
                <a:ea typeface="仿宋" panose="02010609060101010101" charset="-122"/>
              </a:rPr>
              <a:t>岗位</a:t>
            </a:r>
            <a:r>
              <a:rPr lang="zh-CN" altLang="en-US" sz="3200" b="1" dirty="0">
                <a:solidFill>
                  <a:srgbClr val="0000FF"/>
                </a:solidFill>
                <a:latin typeface="仿宋" panose="02010609060101010101" charset="-122"/>
                <a:ea typeface="仿宋" panose="02010609060101010101" charset="-122"/>
              </a:rPr>
              <a:t>研究讨论并得到确认。</a:t>
            </a:r>
            <a:endParaRPr lang="en-US" altLang="zh-CN" sz="3200" b="1" dirty="0">
              <a:solidFill>
                <a:srgbClr val="0000FF"/>
              </a:solidFill>
              <a:latin typeface="仿宋" panose="02010609060101010101" charset="-122"/>
              <a:ea typeface="仿宋" panose="02010609060101010101" charset="-122"/>
            </a:endParaRPr>
          </a:p>
          <a:p>
            <a:pPr algn="l">
              <a:lnSpc>
                <a:spcPct val="200000"/>
              </a:lnSpc>
            </a:pPr>
            <a:r>
              <a:rPr lang="zh-CN" altLang="en-US" sz="3200" b="1" dirty="0">
                <a:latin typeface="仿宋" panose="02010609060101010101" charset="-122"/>
                <a:ea typeface="仿宋" panose="02010609060101010101" charset="-122"/>
              </a:rPr>
              <a:t>内部控制设计“可落地”的标志是：</a:t>
            </a:r>
            <a:endParaRPr lang="en-US" altLang="zh-CN" sz="3200" b="1" dirty="0">
              <a:latin typeface="仿宋" panose="02010609060101010101" charset="-122"/>
              <a:ea typeface="仿宋" panose="02010609060101010101" charset="-122"/>
            </a:endParaRPr>
          </a:p>
          <a:p>
            <a:pPr algn="l">
              <a:lnSpc>
                <a:spcPct val="200000"/>
              </a:lnSpc>
            </a:pPr>
            <a:r>
              <a:rPr lang="en-US" altLang="zh-CN" sz="3200" b="1" dirty="0">
                <a:latin typeface="仿宋" panose="02010609060101010101" charset="-122"/>
                <a:ea typeface="仿宋" panose="02010609060101010101" charset="-122"/>
              </a:rPr>
              <a:t>   </a:t>
            </a:r>
            <a:r>
              <a:rPr lang="zh-CN" altLang="en-US" sz="3200" b="1" dirty="0">
                <a:latin typeface="仿宋" panose="02010609060101010101" charset="-122"/>
                <a:ea typeface="仿宋" panose="02010609060101010101" charset="-122"/>
              </a:rPr>
              <a:t>设计成果达成“共同共识”，得到</a:t>
            </a:r>
            <a:r>
              <a:rPr lang="zh-CN" altLang="en-US" sz="3200" b="1" dirty="0">
                <a:solidFill>
                  <a:srgbClr val="C00000"/>
                </a:solidFill>
                <a:latin typeface="仿宋" panose="02010609060101010101" charset="-122"/>
                <a:ea typeface="仿宋" panose="02010609060101010101" charset="-122"/>
              </a:rPr>
              <a:t>执行人</a:t>
            </a:r>
            <a:r>
              <a:rPr lang="zh-CN" altLang="en-US" sz="3200" b="1" dirty="0">
                <a:latin typeface="仿宋" panose="02010609060101010101" charset="-122"/>
                <a:ea typeface="仿宋" panose="02010609060101010101" charset="-122"/>
              </a:rPr>
              <a:t>的一致认同。</a:t>
            </a:r>
            <a:endParaRPr lang="en-US" altLang="zh-CN" sz="3200" b="1" dirty="0">
              <a:solidFill>
                <a:srgbClr val="0000FF"/>
              </a:solidFill>
              <a:latin typeface="仿宋" panose="02010609060101010101" charset="-122"/>
              <a:ea typeface="仿宋" panose="02010609060101010101" charset="-122"/>
            </a:endParaRPr>
          </a:p>
        </p:txBody>
      </p:sp>
      <p:sp>
        <p:nvSpPr>
          <p:cNvPr id="5" name="文本框 4"/>
          <p:cNvSpPr txBox="1"/>
          <p:nvPr/>
        </p:nvSpPr>
        <p:spPr>
          <a:xfrm>
            <a:off x="556916" y="156079"/>
            <a:ext cx="2592780"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内控的功能定位</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6817750" y="3392488"/>
            <a:ext cx="4896343" cy="2977832"/>
          </a:xfrm>
          <a:prstGeom prst="parallelogram">
            <a:avLst>
              <a:gd name="adj" fmla="val 73534"/>
            </a:avLst>
          </a:prstGeom>
          <a:gradFill>
            <a:gsLst>
              <a:gs pos="0">
                <a:srgbClr val="8EB3D3">
                  <a:alpha val="90000"/>
                </a:srgbClr>
              </a:gs>
              <a:gs pos="100000">
                <a:srgbClr val="2572B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1" name="矩形 10"/>
          <p:cNvSpPr/>
          <p:nvPr/>
        </p:nvSpPr>
        <p:spPr>
          <a:xfrm rot="18449520">
            <a:off x="-1304147" y="2172699"/>
            <a:ext cx="6431280" cy="499415"/>
          </a:xfrm>
          <a:prstGeom prst="rect">
            <a:avLst/>
          </a:prstGeom>
          <a:gradFill>
            <a:gsLst>
              <a:gs pos="19000">
                <a:srgbClr val="8EB3D3">
                  <a:alpha val="90000"/>
                </a:srgbClr>
              </a:gs>
              <a:gs pos="71000">
                <a:srgbClr val="2572B6">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9" name="平行四边形 8"/>
          <p:cNvSpPr/>
          <p:nvPr/>
        </p:nvSpPr>
        <p:spPr>
          <a:xfrm>
            <a:off x="8738886" y="3740845"/>
            <a:ext cx="3573223" cy="3117156"/>
          </a:xfrm>
          <a:prstGeom prst="parallelogram">
            <a:avLst>
              <a:gd name="adj" fmla="val 72791"/>
            </a:avLst>
          </a:prstGeom>
          <a:solidFill>
            <a:srgbClr val="034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8" name="平行四边形 7"/>
          <p:cNvSpPr/>
          <p:nvPr/>
        </p:nvSpPr>
        <p:spPr>
          <a:xfrm>
            <a:off x="2382183" y="1"/>
            <a:ext cx="1684639" cy="1238491"/>
          </a:xfrm>
          <a:prstGeom prst="parallelogram">
            <a:avLst>
              <a:gd name="adj" fmla="val 83444"/>
            </a:avLst>
          </a:prstGeom>
          <a:solidFill>
            <a:srgbClr val="034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4" name="等腰三角形 3"/>
          <p:cNvSpPr/>
          <p:nvPr/>
        </p:nvSpPr>
        <p:spPr>
          <a:xfrm rot="5400000">
            <a:off x="-548639" y="548641"/>
            <a:ext cx="4556761" cy="3459480"/>
          </a:xfrm>
          <a:prstGeom prst="triangle">
            <a:avLst>
              <a:gd name="adj" fmla="val 0"/>
            </a:avLst>
          </a:pr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5" name="等腰三角形 4"/>
          <p:cNvSpPr/>
          <p:nvPr/>
        </p:nvSpPr>
        <p:spPr>
          <a:xfrm rot="16200000">
            <a:off x="8788792" y="3454789"/>
            <a:ext cx="3880339" cy="2926083"/>
          </a:xfrm>
          <a:prstGeom prst="triangle">
            <a:avLst>
              <a:gd name="adj" fmla="val 0"/>
            </a:avLst>
          </a:prstGeom>
          <a:solidFill>
            <a:srgbClr val="035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6" name="矩形 5"/>
          <p:cNvSpPr/>
          <p:nvPr/>
        </p:nvSpPr>
        <p:spPr>
          <a:xfrm rot="18449520">
            <a:off x="-1587979" y="1756138"/>
            <a:ext cx="6431280" cy="499415"/>
          </a:xfrm>
          <a:prstGeom prst="rect">
            <a:avLst/>
          </a:prstGeom>
          <a:solidFill>
            <a:srgbClr val="2572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0" name="矩形 9"/>
          <p:cNvSpPr/>
          <p:nvPr/>
        </p:nvSpPr>
        <p:spPr>
          <a:xfrm rot="18449520">
            <a:off x="8359937" y="5349517"/>
            <a:ext cx="6431280" cy="499415"/>
          </a:xfrm>
          <a:prstGeom prst="rect">
            <a:avLst/>
          </a:prstGeom>
          <a:gradFill>
            <a:gsLst>
              <a:gs pos="19000">
                <a:srgbClr val="8EB3D3">
                  <a:alpha val="90000"/>
                </a:srgbClr>
              </a:gs>
              <a:gs pos="71000">
                <a:srgbClr val="2572B6">
                  <a:alpha val="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2" name="矩形 11"/>
          <p:cNvSpPr/>
          <p:nvPr/>
        </p:nvSpPr>
        <p:spPr>
          <a:xfrm rot="18449520">
            <a:off x="-273999" y="1638385"/>
            <a:ext cx="6431280" cy="499415"/>
          </a:xfrm>
          <a:prstGeom prst="rect">
            <a:avLst/>
          </a:prstGeom>
          <a:gradFill>
            <a:gsLst>
              <a:gs pos="19000">
                <a:srgbClr val="8EB3D3">
                  <a:alpha val="90000"/>
                </a:srgbClr>
              </a:gs>
              <a:gs pos="71000">
                <a:srgbClr val="2572B6">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14" name="平行四边形 13"/>
          <p:cNvSpPr/>
          <p:nvPr/>
        </p:nvSpPr>
        <p:spPr>
          <a:xfrm>
            <a:off x="9189720" y="-416203"/>
            <a:ext cx="6004560" cy="4686909"/>
          </a:xfrm>
          <a:prstGeom prst="parallelogram">
            <a:avLst>
              <a:gd name="adj" fmla="val 73534"/>
            </a:avLst>
          </a:prstGeom>
          <a:gradFill>
            <a:gsLst>
              <a:gs pos="0">
                <a:srgbClr val="8EB3D3">
                  <a:alpha val="90000"/>
                </a:srgbClr>
              </a:gs>
              <a:gs pos="100000">
                <a:srgbClr val="2572B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6" name="TextBox 7"/>
          <p:cNvSpPr txBox="1"/>
          <p:nvPr/>
        </p:nvSpPr>
        <p:spPr>
          <a:xfrm>
            <a:off x="2112645" y="3319780"/>
            <a:ext cx="8620760" cy="1548130"/>
          </a:xfrm>
          <a:prstGeom prst="rect">
            <a:avLst/>
          </a:prstGeom>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sz="4800" b="1" dirty="0">
                <a:solidFill>
                  <a:schemeClr val="accent4"/>
                </a:solidFill>
                <a:latin typeface="Microsoft YaHei UI" panose="020B0503020204020204" pitchFamily="34" charset="-122"/>
                <a:ea typeface="Microsoft YaHei UI" panose="020B0503020204020204" pitchFamily="34" charset="-122"/>
                <a:cs typeface="Biome Light" panose="020B0303030204020804" pitchFamily="34" charset="0"/>
              </a:rPr>
              <a:t>如何做好长效机制建设</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sz="4800" b="1" dirty="0">
                <a:solidFill>
                  <a:schemeClr val="accent4"/>
                </a:solidFill>
                <a:latin typeface="Microsoft YaHei UI" panose="020B0503020204020204" pitchFamily="34" charset="-122"/>
                <a:ea typeface="Microsoft YaHei UI" panose="020B0503020204020204" pitchFamily="34" charset="-122"/>
                <a:cs typeface="Biome Light" panose="020B0303030204020804" pitchFamily="34" charset="0"/>
              </a:rPr>
              <a:t> </a:t>
            </a:r>
            <a:r>
              <a:rPr lang="en-US" altLang="zh-CN" sz="4800" b="1" dirty="0">
                <a:solidFill>
                  <a:schemeClr val="accent4"/>
                </a:solidFill>
                <a:latin typeface="Microsoft YaHei UI" panose="020B0503020204020204" pitchFamily="34" charset="-122"/>
                <a:ea typeface="Microsoft YaHei UI" panose="020B0503020204020204" pitchFamily="34" charset="-122"/>
                <a:cs typeface="Biome Light" panose="020B0303030204020804" pitchFamily="34" charset="0"/>
              </a:rPr>
              <a:t>             -</a:t>
            </a:r>
            <a:r>
              <a:rPr lang="zh-CN" altLang="en-US" sz="3600" b="1" dirty="0">
                <a:solidFill>
                  <a:schemeClr val="accent4"/>
                </a:solidFill>
                <a:latin typeface="Microsoft YaHei UI" panose="020B0503020204020204" pitchFamily="34" charset="-122"/>
                <a:ea typeface="Microsoft YaHei UI" panose="020B0503020204020204" pitchFamily="34" charset="-122"/>
                <a:cs typeface="Biome Light" panose="020B0303030204020804" pitchFamily="34" charset="0"/>
              </a:rPr>
              <a:t>基于标准的内控建设方法</a:t>
            </a:r>
          </a:p>
        </p:txBody>
      </p:sp>
      <p:grpSp>
        <p:nvGrpSpPr>
          <p:cNvPr id="18" name="组合 17"/>
          <p:cNvGrpSpPr/>
          <p:nvPr/>
        </p:nvGrpSpPr>
        <p:grpSpPr>
          <a:xfrm rot="15923104">
            <a:off x="8959707" y="1056190"/>
            <a:ext cx="1372915" cy="1165663"/>
            <a:chOff x="3433242" y="1092916"/>
            <a:chExt cx="1013266" cy="860307"/>
          </a:xfrm>
        </p:grpSpPr>
        <p:cxnSp>
          <p:nvCxnSpPr>
            <p:cNvPr id="19" name="直接连接符 18"/>
            <p:cNvCxnSpPr/>
            <p:nvPr/>
          </p:nvCxnSpPr>
          <p:spPr>
            <a:xfrm>
              <a:off x="3604758" y="1577996"/>
              <a:ext cx="329065" cy="359138"/>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16630165" flipH="1">
              <a:off x="3509721" y="1016437"/>
              <a:ext cx="860307" cy="1013266"/>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rot="4985025">
            <a:off x="862626" y="4865284"/>
            <a:ext cx="1074319" cy="748661"/>
            <a:chOff x="3433242" y="1092916"/>
            <a:chExt cx="1013266" cy="860307"/>
          </a:xfrm>
        </p:grpSpPr>
        <p:cxnSp>
          <p:nvCxnSpPr>
            <p:cNvPr id="23" name="直接连接符 22"/>
            <p:cNvCxnSpPr/>
            <p:nvPr/>
          </p:nvCxnSpPr>
          <p:spPr>
            <a:xfrm>
              <a:off x="3604758" y="1577996"/>
              <a:ext cx="329065" cy="359138"/>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16630165" flipH="1">
              <a:off x="3509721" y="1016437"/>
              <a:ext cx="860307" cy="1013266"/>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5678918" y="2333102"/>
            <a:ext cx="887730" cy="783590"/>
          </a:xfrm>
          <a:prstGeom prst="rect">
            <a:avLst/>
          </a:prstGeom>
          <a:noFill/>
        </p:spPr>
        <p:txBody>
          <a:bodyPr wrap="none" rtlCol="0">
            <a:spAutoFit/>
          </a:bodyPr>
          <a:lstStyle/>
          <a:p>
            <a:r>
              <a:rPr lang="en-US" altLang="zh-CN" sz="4500" b="1" dirty="0">
                <a:solidFill>
                  <a:srgbClr val="035CAC"/>
                </a:solidFill>
                <a:latin typeface="微软雅黑" panose="020B0503020204020204" pitchFamily="34" charset="-122"/>
                <a:ea typeface="微软雅黑" panose="020B0503020204020204" pitchFamily="34" charset="-122"/>
              </a:rPr>
              <a:t>04</a:t>
            </a:r>
          </a:p>
        </p:txBody>
      </p:sp>
      <p:sp>
        <p:nvSpPr>
          <p:cNvPr id="25" name="椭圆 24"/>
          <p:cNvSpPr/>
          <p:nvPr/>
        </p:nvSpPr>
        <p:spPr>
          <a:xfrm>
            <a:off x="6513199" y="2454781"/>
            <a:ext cx="193670" cy="193670"/>
          </a:xfrm>
          <a:prstGeom prst="ellipse">
            <a:avLst/>
          </a:prstGeom>
          <a:solidFill>
            <a:srgbClr val="1D6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6" name="六边形 25"/>
          <p:cNvSpPr/>
          <p:nvPr/>
        </p:nvSpPr>
        <p:spPr>
          <a:xfrm>
            <a:off x="328088" y="6451289"/>
            <a:ext cx="1938278" cy="28049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7" name="六边形 26"/>
          <p:cNvSpPr/>
          <p:nvPr/>
        </p:nvSpPr>
        <p:spPr>
          <a:xfrm>
            <a:off x="1100840" y="5961826"/>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8" name="六边形 27"/>
          <p:cNvSpPr/>
          <p:nvPr/>
        </p:nvSpPr>
        <p:spPr>
          <a:xfrm>
            <a:off x="694251" y="6215775"/>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37" name="文本框 36"/>
          <p:cNvSpPr txBox="1"/>
          <p:nvPr>
            <p:custDataLst>
              <p:tags r:id="rId1"/>
            </p:custDataLst>
          </p:nvPr>
        </p:nvSpPr>
        <p:spPr>
          <a:xfrm>
            <a:off x="9180195" y="5167630"/>
            <a:ext cx="1941830" cy="429260"/>
          </a:xfrm>
          <a:prstGeom prst="rect">
            <a:avLst/>
          </a:prstGeom>
          <a:noFill/>
          <a:ln w="9525">
            <a:noFill/>
          </a:ln>
        </p:spPr>
        <p:txBody>
          <a:bodyPr wrap="square">
            <a:normAutofit/>
          </a:bodyPr>
          <a:lstStyle/>
          <a:p>
            <a:pPr indent="0" algn="ctr" fontAlgn="auto">
              <a:lnSpc>
                <a:spcPct val="130000"/>
              </a:lnSpc>
              <a:spcAft>
                <a:spcPts val="1000"/>
              </a:spcAft>
              <a:buNone/>
            </a:pPr>
            <a:endParaRPr lang="zh-CN" altLang="en-US" sz="1200" b="0" spc="150">
              <a:solidFill>
                <a:srgbClr val="000000">
                  <a:lumMod val="65000"/>
                  <a:lumOff val="35000"/>
                </a:srgbClr>
              </a:solidFill>
              <a:uFillTx/>
              <a:latin typeface="Arial" panose="020B0604020202020204" pitchFamily="34" charset="0"/>
              <a:ea typeface="思源黑体 CN Regular" panose="020B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占位符 3" descr="建筑特写"/>
          <p:cNvPicPr>
            <a:picLocks noGrp="1" noChangeAspect="1"/>
          </p:cNvPicPr>
          <p:nvPr>
            <p:ph type="pic" sz="quarter" idx="20"/>
          </p:nvPr>
        </p:nvPicPr>
        <p:blipFill>
          <a:blip r:embed="rId6"/>
          <a:srcRect t="13712" b="13712"/>
          <a:stretch>
            <a:fillRect/>
          </a:stretch>
        </p:blipFill>
        <p:spPr>
          <a:xfrm>
            <a:off x="9393238" y="0"/>
            <a:ext cx="2798762" cy="1354138"/>
          </a:xfrm>
          <a:custGeom>
            <a:avLst/>
            <a:gdLst>
              <a:gd name="connsiteX0" fmla="*/ 316595 w 2798762"/>
              <a:gd name="connsiteY0" fmla="*/ 369378 h 1635849"/>
              <a:gd name="connsiteX1" fmla="*/ 1152465 w 2798762"/>
              <a:gd name="connsiteY1" fmla="*/ 369378 h 1635849"/>
              <a:gd name="connsiteX2" fmla="*/ 1469083 w 2798762"/>
              <a:gd name="connsiteY2" fmla="*/ 1002614 h 1635849"/>
              <a:gd name="connsiteX3" fmla="*/ 1152465 w 2798762"/>
              <a:gd name="connsiteY3" fmla="*/ 1635849 h 1635849"/>
              <a:gd name="connsiteX4" fmla="*/ 316595 w 2798762"/>
              <a:gd name="connsiteY4" fmla="*/ 1635849 h 1635849"/>
              <a:gd name="connsiteX5" fmla="*/ 0 w 2798762"/>
              <a:gd name="connsiteY5" fmla="*/ 1002660 h 1635849"/>
              <a:gd name="connsiteX6" fmla="*/ 0 w 2798762"/>
              <a:gd name="connsiteY6" fmla="*/ 1002568 h 1635849"/>
              <a:gd name="connsiteX7" fmla="*/ 1193125 w 2798762"/>
              <a:gd name="connsiteY7" fmla="*/ 0 h 1635849"/>
              <a:gd name="connsiteX8" fmla="*/ 2798762 w 2798762"/>
              <a:gd name="connsiteY8" fmla="*/ 0 h 1635849"/>
              <a:gd name="connsiteX9" fmla="*/ 2798762 w 2798762"/>
              <a:gd name="connsiteY9" fmla="*/ 786966 h 1635849"/>
              <a:gd name="connsiteX10" fmla="*/ 2719777 w 2798762"/>
              <a:gd name="connsiteY10" fmla="*/ 944936 h 1635849"/>
              <a:gd name="connsiteX11" fmla="*/ 1582346 w 2798762"/>
              <a:gd name="connsiteY11" fmla="*/ 944936 h 1635849"/>
              <a:gd name="connsiteX12" fmla="*/ 1151501 w 2798762"/>
              <a:gd name="connsiteY12" fmla="*/ 83246 h 163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762" h="1635849">
                <a:moveTo>
                  <a:pt x="316595" y="369378"/>
                </a:moveTo>
                <a:lnTo>
                  <a:pt x="1152465" y="369378"/>
                </a:lnTo>
                <a:lnTo>
                  <a:pt x="1469083" y="1002614"/>
                </a:lnTo>
                <a:lnTo>
                  <a:pt x="1152465" y="1635849"/>
                </a:lnTo>
                <a:lnTo>
                  <a:pt x="316595" y="1635849"/>
                </a:lnTo>
                <a:lnTo>
                  <a:pt x="0" y="1002660"/>
                </a:lnTo>
                <a:lnTo>
                  <a:pt x="0" y="1002568"/>
                </a:lnTo>
                <a:close/>
                <a:moveTo>
                  <a:pt x="1193125" y="0"/>
                </a:moveTo>
                <a:lnTo>
                  <a:pt x="2798762" y="0"/>
                </a:lnTo>
                <a:lnTo>
                  <a:pt x="2798762" y="786966"/>
                </a:lnTo>
                <a:lnTo>
                  <a:pt x="2719777" y="944936"/>
                </a:lnTo>
                <a:lnTo>
                  <a:pt x="1582346" y="944936"/>
                </a:lnTo>
                <a:lnTo>
                  <a:pt x="1151501" y="83246"/>
                </a:lnTo>
                <a:close/>
              </a:path>
            </a:pathLst>
          </a:custGeom>
        </p:spPr>
      </p:pic>
      <p:sp>
        <p:nvSpPr>
          <p:cNvPr id="3" name="六边形 2"/>
          <p:cNvSpPr/>
          <p:nvPr/>
        </p:nvSpPr>
        <p:spPr>
          <a:xfrm>
            <a:off x="11220905"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14" name="平行四边形 13"/>
          <p:cNvSpPr/>
          <p:nvPr/>
        </p:nvSpPr>
        <p:spPr>
          <a:xfrm>
            <a:off x="-262889" y="1"/>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7" name="矩形 4"/>
          <p:cNvSpPr/>
          <p:nvPr/>
        </p:nvSpPr>
        <p:spPr>
          <a:xfrm>
            <a:off x="260431" y="1"/>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8" name="平行四边形 17"/>
          <p:cNvSpPr/>
          <p:nvPr/>
        </p:nvSpPr>
        <p:spPr>
          <a:xfrm>
            <a:off x="102871" y="67679"/>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9" name="平行四边形 18"/>
          <p:cNvSpPr/>
          <p:nvPr/>
        </p:nvSpPr>
        <p:spPr>
          <a:xfrm>
            <a:off x="1753314" y="167992"/>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0" name="平行四边形 19"/>
          <p:cNvSpPr/>
          <p:nvPr/>
        </p:nvSpPr>
        <p:spPr>
          <a:xfrm>
            <a:off x="2034982" y="1"/>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1" name="平行四边形 20"/>
          <p:cNvSpPr/>
          <p:nvPr/>
        </p:nvSpPr>
        <p:spPr>
          <a:xfrm>
            <a:off x="-42169" y="301734"/>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2" name="平行四边形 21"/>
          <p:cNvSpPr/>
          <p:nvPr/>
        </p:nvSpPr>
        <p:spPr>
          <a:xfrm>
            <a:off x="-21238" y="110931"/>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cxnSp>
        <p:nvCxnSpPr>
          <p:cNvPr id="23" name="直接连接符 22"/>
          <p:cNvCxnSpPr/>
          <p:nvPr/>
        </p:nvCxnSpPr>
        <p:spPr>
          <a:xfrm>
            <a:off x="388621" y="571499"/>
            <a:ext cx="8587547" cy="0"/>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8603720" y="446695"/>
            <a:ext cx="349304" cy="90965"/>
            <a:chOff x="11369042" y="568879"/>
            <a:chExt cx="568324" cy="148001"/>
          </a:xfrm>
        </p:grpSpPr>
        <p:sp>
          <p:nvSpPr>
            <p:cNvPr id="25" name="平行四边形 24"/>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6" name="平行四边形 25"/>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27" name="文本框 26"/>
          <p:cNvSpPr txBox="1"/>
          <p:nvPr/>
        </p:nvSpPr>
        <p:spPr>
          <a:xfrm>
            <a:off x="624975" y="156080"/>
            <a:ext cx="1411605"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建设方法</a:t>
            </a:r>
          </a:p>
        </p:txBody>
      </p:sp>
      <p:sp>
        <p:nvSpPr>
          <p:cNvPr id="56" name="文本占位符 3"/>
          <p:cNvSpPr txBox="1"/>
          <p:nvPr/>
        </p:nvSpPr>
        <p:spPr>
          <a:xfrm>
            <a:off x="560063" y="1878848"/>
            <a:ext cx="9940026" cy="648072"/>
          </a:xfrm>
          <a:prstGeom prst="rect">
            <a:avLst/>
          </a:prstGeom>
          <a:ln w="12700">
            <a:miter lim="400000"/>
          </a:ln>
        </p:spPr>
        <p:txBody>
          <a:bodyPr lIns="25400" tIns="25400" rIns="25400" bIns="25400" anchor="ctr">
            <a:noAutofit/>
          </a:bodyPr>
          <a:lstStyle>
            <a:lvl1pPr marL="317500" marR="0" indent="-317500" algn="l" defTabSz="412750" rtl="0" eaLnBrk="1" latinLnBrk="0" hangingPunct="1">
              <a:lnSpc>
                <a:spcPct val="100000"/>
              </a:lnSpc>
              <a:spcBef>
                <a:spcPts val="2950"/>
              </a:spcBef>
              <a:spcAft>
                <a:spcPts val="0"/>
              </a:spcAft>
              <a:buClrTx/>
              <a:buSzPct val="75000"/>
              <a:buFontTx/>
              <a:buChar char="•"/>
              <a:defRPr sz="2500" b="0" i="0" u="none" strike="noStrike" cap="none" spc="0"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FZQingKeBenYueSongS-R-GB"/>
              </a:defRPr>
            </a:lvl1pPr>
            <a:lvl2pPr marL="648335" marR="0" indent="-330835" algn="l" defTabSz="412750" rtl="0" eaLnBrk="1" latinLnBrk="0" hangingPunct="1">
              <a:lnSpc>
                <a:spcPct val="100000"/>
              </a:lnSpc>
              <a:spcBef>
                <a:spcPts val="2950"/>
              </a:spcBef>
              <a:spcAft>
                <a:spcPts val="0"/>
              </a:spcAft>
              <a:buClrTx/>
              <a:buSzPct val="75000"/>
              <a:buFontTx/>
              <a:buChar char="•"/>
              <a:defRPr sz="2500" b="0" i="0" u="none" strike="noStrike" cap="none" spc="0"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FZQingKeBenYueSongS-R-GB"/>
              </a:defRPr>
            </a:lvl2pPr>
            <a:lvl3pPr marL="979805" marR="0" indent="-344805" algn="l" defTabSz="412750" rtl="0" eaLnBrk="1" latinLnBrk="0" hangingPunct="1">
              <a:lnSpc>
                <a:spcPct val="100000"/>
              </a:lnSpc>
              <a:spcBef>
                <a:spcPts val="2950"/>
              </a:spcBef>
              <a:spcAft>
                <a:spcPts val="0"/>
              </a:spcAft>
              <a:buClrTx/>
              <a:buSzPct val="75000"/>
              <a:buFontTx/>
              <a:buChar char="•"/>
              <a:defRPr sz="2500" b="0" i="0" u="none" strike="noStrike" cap="none" spc="0"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FZQingKeBenYueSongS-R-GB"/>
              </a:defRPr>
            </a:lvl3pPr>
            <a:lvl4pPr marL="1313180" marR="0" indent="-360680" algn="l" defTabSz="412750" rtl="0" eaLnBrk="1" latinLnBrk="0" hangingPunct="1">
              <a:lnSpc>
                <a:spcPct val="100000"/>
              </a:lnSpc>
              <a:spcBef>
                <a:spcPts val="2950"/>
              </a:spcBef>
              <a:spcAft>
                <a:spcPts val="0"/>
              </a:spcAft>
              <a:buClrTx/>
              <a:buSzPct val="75000"/>
              <a:buFontTx/>
              <a:buChar char="•"/>
              <a:defRPr sz="2500" b="0" i="0" u="none" strike="noStrike" cap="none" spc="0"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FZQingKeBenYueSongS-R-GB"/>
              </a:defRPr>
            </a:lvl4pPr>
            <a:lvl5pPr marL="1666875" marR="0" indent="-396875" algn="l" defTabSz="412750" rtl="0" eaLnBrk="1" latinLnBrk="0" hangingPunct="1">
              <a:lnSpc>
                <a:spcPct val="100000"/>
              </a:lnSpc>
              <a:spcBef>
                <a:spcPts val="2950"/>
              </a:spcBef>
              <a:spcAft>
                <a:spcPts val="0"/>
              </a:spcAft>
              <a:buClrTx/>
              <a:buSzPct val="75000"/>
              <a:buFontTx/>
              <a:buChar char="•"/>
              <a:defRPr sz="2500" b="0" i="0" u="none" strike="noStrike" cap="none" spc="0" baseline="0">
                <a:ln>
                  <a:noFill/>
                </a:ln>
                <a:solidFill>
                  <a:srgbClr val="000000"/>
                </a:solidFill>
                <a:uFillTx/>
                <a:latin typeface="微软雅黑" panose="020B0503020204020204" pitchFamily="34" charset="-122"/>
                <a:ea typeface="微软雅黑" panose="020B0503020204020204" pitchFamily="34" charset="-122"/>
                <a:cs typeface="微软雅黑" panose="020B0503020204020204" pitchFamily="34" charset="-122"/>
                <a:sym typeface="FZQingKeBenYueSongS-R-GB"/>
              </a:defRPr>
            </a:lvl5pPr>
            <a:lvl6pPr marL="1892935" marR="0" indent="-305435" algn="l" defTabSz="412750" rtl="0" eaLnBrk="1" latinLnBrk="0" hangingPunct="1">
              <a:lnSpc>
                <a:spcPct val="100000"/>
              </a:lnSpc>
              <a:spcBef>
                <a:spcPts val="2950"/>
              </a:spcBef>
              <a:spcAft>
                <a:spcPts val="0"/>
              </a:spcAft>
              <a:buClrTx/>
              <a:buSzPct val="75000"/>
              <a:buFontTx/>
              <a:buChar char="•"/>
              <a:defRPr sz="2500" b="0" i="0" u="none" strike="noStrike" cap="none" spc="0" baseline="0">
                <a:ln>
                  <a:noFill/>
                </a:ln>
                <a:solidFill>
                  <a:srgbClr val="000000"/>
                </a:solidFill>
                <a:uFillTx/>
                <a:latin typeface="FZQingKeBenYueSongS-R-GB"/>
                <a:ea typeface="FZQingKeBenYueSongS-R-GB"/>
                <a:cs typeface="FZQingKeBenYueSongS-R-GB"/>
                <a:sym typeface="FZQingKeBenYueSongS-R-GB"/>
              </a:defRPr>
            </a:lvl6pPr>
            <a:lvl7pPr marL="2210435" marR="0" indent="-305435" algn="l" defTabSz="412750" rtl="0" eaLnBrk="1" latinLnBrk="0" hangingPunct="1">
              <a:lnSpc>
                <a:spcPct val="100000"/>
              </a:lnSpc>
              <a:spcBef>
                <a:spcPts val="2950"/>
              </a:spcBef>
              <a:spcAft>
                <a:spcPts val="0"/>
              </a:spcAft>
              <a:buClrTx/>
              <a:buSzPct val="75000"/>
              <a:buFontTx/>
              <a:buChar char="•"/>
              <a:defRPr sz="2500" b="0" i="0" u="none" strike="noStrike" cap="none" spc="0" baseline="0">
                <a:ln>
                  <a:noFill/>
                </a:ln>
                <a:solidFill>
                  <a:srgbClr val="000000"/>
                </a:solidFill>
                <a:uFillTx/>
                <a:latin typeface="FZQingKeBenYueSongS-R-GB"/>
                <a:ea typeface="FZQingKeBenYueSongS-R-GB"/>
                <a:cs typeface="FZQingKeBenYueSongS-R-GB"/>
                <a:sym typeface="FZQingKeBenYueSongS-R-GB"/>
              </a:defRPr>
            </a:lvl7pPr>
            <a:lvl8pPr marL="2527935" marR="0" indent="-305435" algn="l" defTabSz="412750" rtl="0" eaLnBrk="1" latinLnBrk="0" hangingPunct="1">
              <a:lnSpc>
                <a:spcPct val="100000"/>
              </a:lnSpc>
              <a:spcBef>
                <a:spcPts val="2950"/>
              </a:spcBef>
              <a:spcAft>
                <a:spcPts val="0"/>
              </a:spcAft>
              <a:buClrTx/>
              <a:buSzPct val="75000"/>
              <a:buFontTx/>
              <a:buChar char="•"/>
              <a:defRPr sz="2500" b="0" i="0" u="none" strike="noStrike" cap="none" spc="0" baseline="0">
                <a:ln>
                  <a:noFill/>
                </a:ln>
                <a:solidFill>
                  <a:srgbClr val="000000"/>
                </a:solidFill>
                <a:uFillTx/>
                <a:latin typeface="FZQingKeBenYueSongS-R-GB"/>
                <a:ea typeface="FZQingKeBenYueSongS-R-GB"/>
                <a:cs typeface="FZQingKeBenYueSongS-R-GB"/>
                <a:sym typeface="FZQingKeBenYueSongS-R-GB"/>
              </a:defRPr>
            </a:lvl8pPr>
            <a:lvl9pPr marL="2845435" marR="0" indent="-305435" algn="l" defTabSz="412750" rtl="0" eaLnBrk="1" latinLnBrk="0" hangingPunct="1">
              <a:lnSpc>
                <a:spcPct val="100000"/>
              </a:lnSpc>
              <a:spcBef>
                <a:spcPts val="2950"/>
              </a:spcBef>
              <a:spcAft>
                <a:spcPts val="0"/>
              </a:spcAft>
              <a:buClrTx/>
              <a:buSzPct val="75000"/>
              <a:buFontTx/>
              <a:buChar char="•"/>
              <a:defRPr sz="2500" b="0" i="0" u="none" strike="noStrike" cap="none" spc="0" baseline="0">
                <a:ln>
                  <a:noFill/>
                </a:ln>
                <a:solidFill>
                  <a:srgbClr val="000000"/>
                </a:solidFill>
                <a:uFillTx/>
                <a:latin typeface="FZQingKeBenYueSongS-R-GB"/>
                <a:ea typeface="FZQingKeBenYueSongS-R-GB"/>
                <a:cs typeface="FZQingKeBenYueSongS-R-GB"/>
                <a:sym typeface="FZQingKeBenYueSongS-R-GB"/>
              </a:defRPr>
            </a:lvl9pPr>
          </a:lstStyle>
          <a:p>
            <a:pPr marL="0" indent="0">
              <a:buNone/>
            </a:pPr>
            <a:r>
              <a:rPr lang="zh-CN" altLang="en-US" sz="1800" kern="0" dirty="0">
                <a:solidFill>
                  <a:srgbClr val="C00000"/>
                </a:solidFill>
              </a:rPr>
              <a:t>依据最新的外部政策设计内控业务流程框架</a:t>
            </a:r>
            <a:r>
              <a:rPr lang="zh-CN" altLang="en-US" sz="1800" dirty="0">
                <a:solidFill>
                  <a:srgbClr val="C00000"/>
                </a:solidFill>
              </a:rPr>
              <a:t>：</a:t>
            </a:r>
            <a:r>
              <a:rPr lang="zh-CN" altLang="en-US" sz="1800" kern="0" dirty="0">
                <a:solidFill>
                  <a:srgbClr val="C00000"/>
                </a:solidFill>
              </a:rPr>
              <a:t>截止</a:t>
            </a:r>
            <a:r>
              <a:rPr lang="en-US" altLang="zh-CN" sz="1800" kern="0" dirty="0">
                <a:solidFill>
                  <a:srgbClr val="C00000"/>
                </a:solidFill>
              </a:rPr>
              <a:t>2022</a:t>
            </a:r>
            <a:r>
              <a:rPr lang="zh-CN" altLang="en-US" sz="1800" kern="0" dirty="0">
                <a:solidFill>
                  <a:srgbClr val="C00000"/>
                </a:solidFill>
              </a:rPr>
              <a:t>年</a:t>
            </a:r>
            <a:r>
              <a:rPr lang="en-US" altLang="zh-CN" sz="1800" kern="0" dirty="0">
                <a:solidFill>
                  <a:srgbClr val="C00000"/>
                </a:solidFill>
              </a:rPr>
              <a:t>10</a:t>
            </a:r>
            <a:r>
              <a:rPr lang="zh-CN" altLang="en-US" sz="1800" kern="0" dirty="0">
                <a:solidFill>
                  <a:srgbClr val="C00000"/>
                </a:solidFill>
              </a:rPr>
              <a:t>月</a:t>
            </a:r>
            <a:r>
              <a:rPr lang="en-US" altLang="zh-CN" sz="1800" kern="0" dirty="0">
                <a:solidFill>
                  <a:srgbClr val="C00000"/>
                </a:solidFill>
              </a:rPr>
              <a:t>31</a:t>
            </a:r>
            <a:r>
              <a:rPr lang="zh-CN" altLang="en-US" sz="1800" kern="0" dirty="0">
                <a:solidFill>
                  <a:srgbClr val="C00000"/>
                </a:solidFill>
              </a:rPr>
              <a:t>日，六大经济业务外部政策情况</a:t>
            </a:r>
            <a:endParaRPr lang="zh-CN" altLang="en-US" sz="1800" kern="0" dirty="0"/>
          </a:p>
        </p:txBody>
      </p:sp>
      <p:sp>
        <p:nvSpPr>
          <p:cNvPr id="57" name="矩形 56"/>
          <p:cNvSpPr/>
          <p:nvPr/>
        </p:nvSpPr>
        <p:spPr>
          <a:xfrm>
            <a:off x="236748" y="2711637"/>
            <a:ext cx="273580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400" dirty="0"/>
              <a:t>国家政策文件（</a:t>
            </a:r>
            <a:r>
              <a:rPr lang="en-US" altLang="zh-CN" sz="2400" dirty="0"/>
              <a:t>441</a:t>
            </a:r>
            <a:r>
              <a:rPr lang="zh-CN" altLang="en-US" sz="2400" dirty="0"/>
              <a:t>个）</a:t>
            </a:r>
          </a:p>
        </p:txBody>
      </p:sp>
      <p:sp>
        <p:nvSpPr>
          <p:cNvPr id="58" name="矩形 57"/>
          <p:cNvSpPr/>
          <p:nvPr/>
        </p:nvSpPr>
        <p:spPr>
          <a:xfrm>
            <a:off x="797830" y="3719565"/>
            <a:ext cx="27382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400" dirty="0"/>
              <a:t>四川省政策文件（</a:t>
            </a:r>
            <a:r>
              <a:rPr lang="zh-CN" sz="2400" dirty="0">
                <a:ea typeface="宋体" panose="02010600030101010101" pitchFamily="2" charset="-122"/>
              </a:rPr>
              <a:t>近两百个</a:t>
            </a:r>
            <a:r>
              <a:rPr lang="zh-CN" altLang="en-US" sz="2400" dirty="0"/>
              <a:t>）</a:t>
            </a:r>
          </a:p>
        </p:txBody>
      </p:sp>
      <p:grpSp>
        <p:nvGrpSpPr>
          <p:cNvPr id="59" name="组合 58"/>
          <p:cNvGrpSpPr/>
          <p:nvPr/>
        </p:nvGrpSpPr>
        <p:grpSpPr>
          <a:xfrm>
            <a:off x="1550269" y="999531"/>
            <a:ext cx="6846066" cy="818342"/>
            <a:chOff x="265038" y="542797"/>
            <a:chExt cx="5653088" cy="501650"/>
          </a:xfrm>
        </p:grpSpPr>
        <p:sp>
          <p:nvSpPr>
            <p:cNvPr id="60" name="AutoShape 31"/>
            <p:cNvSpPr>
              <a:spLocks noChangeArrowheads="1"/>
            </p:cNvSpPr>
            <p:nvPr/>
          </p:nvSpPr>
          <p:spPr bwMode="auto">
            <a:xfrm>
              <a:off x="265038" y="542797"/>
              <a:ext cx="5653088" cy="501650"/>
            </a:xfrm>
            <a:prstGeom prst="roundRect">
              <a:avLst>
                <a:gd name="adj" fmla="val 50000"/>
              </a:avLst>
            </a:prstGeom>
            <a:gradFill rotWithShape="1">
              <a:gsLst>
                <a:gs pos="0">
                  <a:srgbClr val="C0C0C0"/>
                </a:gs>
                <a:gs pos="50000">
                  <a:srgbClr val="F9F9F9"/>
                </a:gs>
                <a:gs pos="100000">
                  <a:srgbClr val="C0C0C0"/>
                </a:gs>
              </a:gsLst>
              <a:lin ang="2700000" scaled="1"/>
            </a:gradFill>
            <a:ln>
              <a:noFill/>
            </a:ln>
            <a:effectLst>
              <a:prstShdw prst="shdw17" dist="17961" dir="2700000">
                <a:srgbClr val="737373"/>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1800"/>
            </a:p>
          </p:txBody>
        </p:sp>
        <p:sp>
          <p:nvSpPr>
            <p:cNvPr id="61" name="AutoShape 32"/>
            <p:cNvSpPr>
              <a:spLocks noChangeArrowheads="1"/>
            </p:cNvSpPr>
            <p:nvPr/>
          </p:nvSpPr>
          <p:spPr bwMode="auto">
            <a:xfrm>
              <a:off x="371401" y="592009"/>
              <a:ext cx="5438775" cy="403225"/>
            </a:xfrm>
            <a:prstGeom prst="roundRect">
              <a:avLst>
                <a:gd name="adj" fmla="val 50000"/>
              </a:avLst>
            </a:prstGeom>
            <a:gradFill rotWithShape="1">
              <a:gsLst>
                <a:gs pos="0">
                  <a:srgbClr val="C9EDE5"/>
                </a:gs>
                <a:gs pos="100000">
                  <a:srgbClr val="20B494"/>
                </a:gs>
              </a:gsLst>
              <a:lin ang="2700000" scaled="1"/>
            </a:gradFill>
            <a:ln>
              <a:noFill/>
            </a:ln>
            <a:effectLst>
              <a:prstShdw prst="shdw17" dist="17961" dir="2700000">
                <a:srgbClr val="136C59"/>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zh-CN" altLang="en-US" sz="2400" b="1" dirty="0">
                  <a:latin typeface="华文中宋" panose="02010600040101010101" pitchFamily="2" charset="-122"/>
                  <a:ea typeface="华文中宋" panose="02010600040101010101" pitchFamily="2" charset="-122"/>
                </a:rPr>
                <a:t>标准是什么</a:t>
              </a:r>
              <a:r>
                <a:rPr lang="en-US" altLang="zh-CN" sz="2400" b="1" dirty="0">
                  <a:latin typeface="华文中宋" panose="02010600040101010101" pitchFamily="2" charset="-122"/>
                  <a:ea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rPr>
                <a:t>外部政策法规</a:t>
              </a:r>
              <a:r>
                <a:rPr lang="en-US" altLang="zh-CN" sz="2400" b="1" dirty="0">
                  <a:latin typeface="华文中宋" panose="02010600040101010101" pitchFamily="2" charset="-122"/>
                  <a:ea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rPr>
                <a:t>单位内部制度</a:t>
              </a:r>
            </a:p>
          </p:txBody>
        </p:sp>
      </p:grpSp>
      <p:sp>
        <p:nvSpPr>
          <p:cNvPr id="65" name="矩形 4"/>
          <p:cNvSpPr/>
          <p:nvPr/>
        </p:nvSpPr>
        <p:spPr>
          <a:xfrm>
            <a:off x="388621" y="6493083"/>
            <a:ext cx="1825037" cy="2386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66" name="平行四边形 65"/>
          <p:cNvSpPr/>
          <p:nvPr/>
        </p:nvSpPr>
        <p:spPr>
          <a:xfrm rot="4367497">
            <a:off x="713438" y="5695158"/>
            <a:ext cx="496509" cy="161832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67" name="平行四边形 66"/>
          <p:cNvSpPr/>
          <p:nvPr/>
        </p:nvSpPr>
        <p:spPr>
          <a:xfrm rot="2814220">
            <a:off x="544300" y="5890542"/>
            <a:ext cx="513001" cy="100527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68" name="平行四边形 67"/>
          <p:cNvSpPr/>
          <p:nvPr/>
        </p:nvSpPr>
        <p:spPr>
          <a:xfrm rot="3419183">
            <a:off x="214493" y="5905170"/>
            <a:ext cx="336019" cy="79621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69" name="平行四边形 68"/>
          <p:cNvSpPr/>
          <p:nvPr/>
        </p:nvSpPr>
        <p:spPr>
          <a:xfrm>
            <a:off x="152198" y="5969771"/>
            <a:ext cx="279123" cy="46329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 name="矩形 1"/>
          <p:cNvSpPr/>
          <p:nvPr/>
        </p:nvSpPr>
        <p:spPr>
          <a:xfrm>
            <a:off x="1343078" y="4742537"/>
            <a:ext cx="27382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400" dirty="0"/>
              <a:t>成都市级政策文件（</a:t>
            </a:r>
            <a:r>
              <a:rPr lang="zh-CN" altLang="en-US" sz="2400" dirty="0">
                <a:ea typeface="宋体" panose="02010600030101010101" pitchFamily="2" charset="-122"/>
              </a:rPr>
              <a:t>一百多</a:t>
            </a:r>
            <a:r>
              <a:rPr lang="zh-CN" altLang="en-US" sz="2400" dirty="0"/>
              <a:t>个）</a:t>
            </a:r>
          </a:p>
        </p:txBody>
      </p:sp>
      <p:pic>
        <p:nvPicPr>
          <p:cNvPr id="7" name="图片 6"/>
          <p:cNvPicPr>
            <a:picLocks noChangeAspect="1"/>
          </p:cNvPicPr>
          <p:nvPr>
            <p:custDataLst>
              <p:tags r:id="rId1"/>
            </p:custDataLst>
          </p:nvPr>
        </p:nvPicPr>
        <p:blipFill>
          <a:blip r:embed="rId7"/>
          <a:stretch>
            <a:fillRect/>
          </a:stretch>
        </p:blipFill>
        <p:spPr>
          <a:xfrm>
            <a:off x="4435475" y="2484755"/>
            <a:ext cx="5321935" cy="4176395"/>
          </a:xfrm>
          <a:prstGeom prst="rect">
            <a:avLst/>
          </a:prstGeom>
        </p:spPr>
      </p:pic>
      <p:pic>
        <p:nvPicPr>
          <p:cNvPr id="8" name="图片 7"/>
          <p:cNvPicPr>
            <a:picLocks noChangeAspect="1"/>
          </p:cNvPicPr>
          <p:nvPr>
            <p:custDataLst>
              <p:tags r:id="rId2"/>
            </p:custDataLst>
          </p:nvPr>
        </p:nvPicPr>
        <p:blipFill>
          <a:blip r:embed="rId8"/>
          <a:stretch>
            <a:fillRect/>
          </a:stretch>
        </p:blipFill>
        <p:spPr>
          <a:xfrm>
            <a:off x="5427345" y="2678430"/>
            <a:ext cx="5125085" cy="4570730"/>
          </a:xfrm>
          <a:prstGeom prst="rect">
            <a:avLst/>
          </a:prstGeom>
        </p:spPr>
      </p:pic>
      <p:pic>
        <p:nvPicPr>
          <p:cNvPr id="9" name="图片 8"/>
          <p:cNvPicPr>
            <a:picLocks noChangeAspect="1"/>
          </p:cNvPicPr>
          <p:nvPr>
            <p:custDataLst>
              <p:tags r:id="rId3"/>
            </p:custDataLst>
          </p:nvPr>
        </p:nvPicPr>
        <p:blipFill>
          <a:blip r:embed="rId9"/>
          <a:stretch>
            <a:fillRect/>
          </a:stretch>
        </p:blipFill>
        <p:spPr>
          <a:xfrm>
            <a:off x="6443345" y="3051175"/>
            <a:ext cx="5379085" cy="3289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1000"/>
                                        <p:tgtEl>
                                          <p:spTgt spid="56"/>
                                        </p:tgtEl>
                                      </p:cBhvr>
                                    </p:animEffect>
                                    <p:anim calcmode="lin" valueType="num">
                                      <p:cBhvr>
                                        <p:cTn id="16" dur="1000" fill="hold"/>
                                        <p:tgtEl>
                                          <p:spTgt spid="56"/>
                                        </p:tgtEl>
                                        <p:attrNameLst>
                                          <p:attrName>ppt_x</p:attrName>
                                        </p:attrNameLst>
                                      </p:cBhvr>
                                      <p:tavLst>
                                        <p:tav tm="0">
                                          <p:val>
                                            <p:strVal val="#ppt_x"/>
                                          </p:val>
                                        </p:tav>
                                        <p:tav tm="100000">
                                          <p:val>
                                            <p:strVal val="#ppt_x"/>
                                          </p:val>
                                        </p:tav>
                                      </p:tavLst>
                                    </p:anim>
                                    <p:anim calcmode="lin" valueType="num">
                                      <p:cBhvr>
                                        <p:cTn id="17" dur="1000" fill="hold"/>
                                        <p:tgtEl>
                                          <p:spTgt spid="5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1000"/>
                                        <p:tgtEl>
                                          <p:spTgt spid="57"/>
                                        </p:tgtEl>
                                      </p:cBhvr>
                                    </p:animEffect>
                                    <p:anim calcmode="lin" valueType="num">
                                      <p:cBhvr>
                                        <p:cTn id="21" dur="1000" fill="hold"/>
                                        <p:tgtEl>
                                          <p:spTgt spid="57"/>
                                        </p:tgtEl>
                                        <p:attrNameLst>
                                          <p:attrName>ppt_x</p:attrName>
                                        </p:attrNameLst>
                                      </p:cBhvr>
                                      <p:tavLst>
                                        <p:tav tm="0">
                                          <p:val>
                                            <p:strVal val="#ppt_x"/>
                                          </p:val>
                                        </p:tav>
                                        <p:tav tm="100000">
                                          <p:val>
                                            <p:strVal val="#ppt_x"/>
                                          </p:val>
                                        </p:tav>
                                      </p:tavLst>
                                    </p:anim>
                                    <p:anim calcmode="lin" valueType="num">
                                      <p:cBhvr>
                                        <p:cTn id="22" dur="1000" fill="hold"/>
                                        <p:tgtEl>
                                          <p:spTgt spid="5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1000"/>
                                        <p:tgtEl>
                                          <p:spTgt spid="58"/>
                                        </p:tgtEl>
                                      </p:cBhvr>
                                    </p:animEffect>
                                    <p:anim calcmode="lin" valueType="num">
                                      <p:cBhvr>
                                        <p:cTn id="26" dur="1000" fill="hold"/>
                                        <p:tgtEl>
                                          <p:spTgt spid="58"/>
                                        </p:tgtEl>
                                        <p:attrNameLst>
                                          <p:attrName>ppt_x</p:attrName>
                                        </p:attrNameLst>
                                      </p:cBhvr>
                                      <p:tavLst>
                                        <p:tav tm="0">
                                          <p:val>
                                            <p:strVal val="#ppt_x"/>
                                          </p:val>
                                        </p:tav>
                                        <p:tav tm="100000">
                                          <p:val>
                                            <p:strVal val="#ppt_x"/>
                                          </p:val>
                                        </p:tav>
                                      </p:tavLst>
                                    </p:anim>
                                    <p:anim calcmode="lin" valueType="num">
                                      <p:cBhvr>
                                        <p:cTn id="27" dur="1000" fill="hold"/>
                                        <p:tgtEl>
                                          <p:spTgt spid="5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边形 3"/>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8" name="平行四边形 7"/>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0"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平行四边形 11"/>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4" name="平行四边形 13"/>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1" name="平行四边形 20"/>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2" name="平行四边形 21"/>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3" name="平行四边形 22"/>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5" name="文本框 24"/>
          <p:cNvSpPr txBox="1"/>
          <p:nvPr/>
        </p:nvSpPr>
        <p:spPr>
          <a:xfrm>
            <a:off x="613473" y="156079"/>
            <a:ext cx="1411605"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建设方法</a:t>
            </a:r>
          </a:p>
        </p:txBody>
      </p:sp>
      <p:grpSp>
        <p:nvGrpSpPr>
          <p:cNvPr id="27" name="组合 26"/>
          <p:cNvGrpSpPr/>
          <p:nvPr/>
        </p:nvGrpSpPr>
        <p:grpSpPr>
          <a:xfrm>
            <a:off x="11127364" y="379584"/>
            <a:ext cx="409027" cy="134134"/>
            <a:chOff x="11369042" y="568879"/>
            <a:chExt cx="568324" cy="148001"/>
          </a:xfrm>
        </p:grpSpPr>
        <p:sp>
          <p:nvSpPr>
            <p:cNvPr id="29" name="平行四边形 2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1" name="平行四边形 30"/>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33" name="直接连接符 32"/>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1389343" y="115156"/>
            <a:ext cx="682197" cy="206038"/>
            <a:chOff x="11369042" y="568879"/>
            <a:chExt cx="568324" cy="148001"/>
          </a:xfrm>
        </p:grpSpPr>
        <p:sp>
          <p:nvSpPr>
            <p:cNvPr id="39" name="平行四边形 3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0" name="平行四边形 39"/>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7" name="矩形 4"/>
          <p:cNvSpPr/>
          <p:nvPr/>
        </p:nvSpPr>
        <p:spPr>
          <a:xfrm>
            <a:off x="388621" y="6493083"/>
            <a:ext cx="1825037" cy="238695"/>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9" name="平行四边形 8"/>
          <p:cNvSpPr/>
          <p:nvPr/>
        </p:nvSpPr>
        <p:spPr>
          <a:xfrm rot="4367497">
            <a:off x="713438" y="5695158"/>
            <a:ext cx="496509" cy="161832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1" name="平行四边形 10"/>
          <p:cNvSpPr/>
          <p:nvPr/>
        </p:nvSpPr>
        <p:spPr>
          <a:xfrm rot="2814220">
            <a:off x="544300" y="5890542"/>
            <a:ext cx="513001" cy="100527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3" name="平行四边形 12"/>
          <p:cNvSpPr/>
          <p:nvPr/>
        </p:nvSpPr>
        <p:spPr>
          <a:xfrm>
            <a:off x="152198" y="5969771"/>
            <a:ext cx="279123" cy="46329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5" name="平行四边形 14"/>
          <p:cNvSpPr/>
          <p:nvPr/>
        </p:nvSpPr>
        <p:spPr>
          <a:xfrm rot="1733955">
            <a:off x="344551" y="5967121"/>
            <a:ext cx="343311" cy="645181"/>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8" name="矩形 17"/>
          <p:cNvSpPr/>
          <p:nvPr/>
        </p:nvSpPr>
        <p:spPr>
          <a:xfrm>
            <a:off x="196403" y="1033511"/>
            <a:ext cx="3975597" cy="48514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9" name="矩形 18"/>
          <p:cNvSpPr/>
          <p:nvPr/>
        </p:nvSpPr>
        <p:spPr>
          <a:xfrm>
            <a:off x="3756408" y="1119913"/>
            <a:ext cx="239904" cy="983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75235" y="897883"/>
            <a:ext cx="3679126" cy="1383665"/>
          </a:xfrm>
          <a:prstGeom prst="rect">
            <a:avLst/>
          </a:prstGeom>
        </p:spPr>
        <p:txBody>
          <a:bodyPr wrap="square">
            <a:spAutoFit/>
          </a:bodyPr>
          <a:lstStyle/>
          <a:p>
            <a:pPr>
              <a:lnSpc>
                <a:spcPct val="150000"/>
              </a:lnSpc>
              <a:spcBef>
                <a:spcPct val="0"/>
              </a:spcBef>
              <a:buNone/>
            </a:pPr>
            <a:r>
              <a:rPr lang="zh-CN" altLang="en-US" sz="2800" b="1" dirty="0">
                <a:solidFill>
                  <a:schemeClr val="bg1"/>
                </a:solidFill>
                <a:latin typeface="思源宋体 CN Heavy" panose="02020900000000000000" pitchFamily="18" charset="-122"/>
                <a:ea typeface="思源宋体 CN Heavy" panose="02020900000000000000" pitchFamily="18" charset="-122"/>
              </a:rPr>
              <a:t>风险评估</a:t>
            </a:r>
            <a:endParaRPr lang="en-US" altLang="zh-CN" sz="2800" b="1" dirty="0">
              <a:solidFill>
                <a:schemeClr val="bg1"/>
              </a:solidFill>
              <a:latin typeface="思源宋体 CN Heavy" panose="02020900000000000000" pitchFamily="18" charset="-122"/>
              <a:ea typeface="思源宋体 CN Heavy" panose="02020900000000000000" pitchFamily="18" charset="-122"/>
            </a:endParaRPr>
          </a:p>
          <a:p>
            <a:pPr>
              <a:lnSpc>
                <a:spcPct val="150000"/>
              </a:lnSpc>
              <a:spcBef>
                <a:spcPct val="0"/>
              </a:spcBef>
              <a:buNone/>
            </a:pPr>
            <a:r>
              <a:rPr lang="en-US" altLang="zh-CN" sz="2800" dirty="0">
                <a:solidFill>
                  <a:schemeClr val="bg1"/>
                </a:solidFill>
                <a:latin typeface="思源宋体 CN Heavy" panose="02020900000000000000" pitchFamily="18" charset="-122"/>
                <a:ea typeface="思源宋体 CN Heavy" panose="02020900000000000000" pitchFamily="18" charset="-122"/>
              </a:rPr>
              <a:t>   ——</a:t>
            </a:r>
            <a:r>
              <a:rPr lang="zh-CN" altLang="en-US" sz="2800" dirty="0">
                <a:solidFill>
                  <a:schemeClr val="bg1"/>
                </a:solidFill>
                <a:latin typeface="思源宋体 CN Heavy" panose="02020900000000000000" pitchFamily="18" charset="-122"/>
                <a:ea typeface="思源宋体 CN Heavy" panose="02020900000000000000" pitchFamily="18" charset="-122"/>
              </a:rPr>
              <a:t>基于外部政策</a:t>
            </a:r>
            <a:endParaRPr lang="zh-CN" altLang="en-US" sz="2800" dirty="0">
              <a:solidFill>
                <a:schemeClr val="bg1"/>
              </a:solidFill>
              <a:latin typeface="思源宋体 CN Heavy" panose="02020900000000000000" pitchFamily="18" charset="-122"/>
              <a:ea typeface="思源宋体 CN Heavy" panose="02020900000000000000" pitchFamily="18" charset="-122"/>
              <a:sym typeface="FZQingKeBenYueSongS-R-GB"/>
            </a:endParaRPr>
          </a:p>
        </p:txBody>
      </p:sp>
      <p:sp>
        <p:nvSpPr>
          <p:cNvPr id="24" name="í$lîḋé"/>
          <p:cNvSpPr txBox="1"/>
          <p:nvPr/>
        </p:nvSpPr>
        <p:spPr>
          <a:xfrm>
            <a:off x="256337" y="2312700"/>
            <a:ext cx="3922986" cy="3367973"/>
          </a:xfrm>
          <a:prstGeom prst="rect">
            <a:avLst/>
          </a:prstGeom>
          <a:noFill/>
        </p:spPr>
        <p:txBody>
          <a:bodyPr wrap="square" rtlCol="0">
            <a:spAutoFit/>
          </a:bodyPr>
          <a:lstStyle/>
          <a:p>
            <a:pPr algn="just">
              <a:lnSpc>
                <a:spcPct val="150000"/>
              </a:lnSpc>
            </a:pPr>
            <a:r>
              <a:rPr lang="zh-CN" altLang="en-US" dirty="0">
                <a:solidFill>
                  <a:schemeClr val="bg1"/>
                </a:solidFill>
                <a:latin typeface="Microsoft YaHei UI" panose="020B0503020204020204" pitchFamily="34" charset="-122"/>
                <a:ea typeface="Microsoft YaHei UI" panose="020B0503020204020204" pitchFamily="34" charset="-122"/>
              </a:rPr>
              <a:t>设计阶段风险评估：</a:t>
            </a:r>
            <a:r>
              <a:rPr lang="zh-CN" altLang="en-US" b="1" dirty="0">
                <a:solidFill>
                  <a:srgbClr val="FFC000"/>
                </a:solidFill>
                <a:latin typeface="Microsoft YaHei UI" panose="020B0503020204020204" pitchFamily="34" charset="-122"/>
                <a:ea typeface="Microsoft YaHei UI" panose="020B0503020204020204" pitchFamily="34" charset="-122"/>
              </a:rPr>
              <a:t>识别两个一致性</a:t>
            </a:r>
            <a:endParaRPr lang="en-US" altLang="zh-CN" b="1" dirty="0">
              <a:solidFill>
                <a:srgbClr val="FFC000"/>
              </a:solidFill>
              <a:latin typeface="Microsoft YaHei UI" panose="020B0503020204020204" pitchFamily="34" charset="-122"/>
              <a:ea typeface="Microsoft YaHei UI" panose="020B0503020204020204" pitchFamily="34" charset="-122"/>
            </a:endParaRPr>
          </a:p>
          <a:p>
            <a:pPr algn="just">
              <a:lnSpc>
                <a:spcPct val="150000"/>
              </a:lnSpc>
            </a:pPr>
            <a:r>
              <a:rPr lang="zh-CN" altLang="en-US" b="1" dirty="0">
                <a:solidFill>
                  <a:srgbClr val="FFC000"/>
                </a:solidFill>
                <a:latin typeface="Microsoft YaHei UI" panose="020B0503020204020204" pitchFamily="34" charset="-122"/>
                <a:ea typeface="Microsoft YaHei UI" panose="020B0503020204020204" pitchFamily="34" charset="-122"/>
              </a:rPr>
              <a:t>“内外不一致”</a:t>
            </a:r>
            <a:r>
              <a:rPr lang="zh-CN" altLang="en-US" dirty="0">
                <a:solidFill>
                  <a:schemeClr val="bg1"/>
                </a:solidFill>
                <a:latin typeface="Microsoft YaHei UI" panose="020B0503020204020204" pitchFamily="34" charset="-122"/>
                <a:ea typeface="Microsoft YaHei UI" panose="020B0503020204020204" pitchFamily="34" charset="-122"/>
              </a:rPr>
              <a:t>和</a:t>
            </a:r>
            <a:r>
              <a:rPr lang="zh-CN" altLang="en-US" b="1" dirty="0">
                <a:solidFill>
                  <a:srgbClr val="FFC000"/>
                </a:solidFill>
                <a:latin typeface="Microsoft YaHei UI" panose="020B0503020204020204" pitchFamily="34" charset="-122"/>
                <a:ea typeface="Microsoft YaHei UI" panose="020B0503020204020204" pitchFamily="34" charset="-122"/>
              </a:rPr>
              <a:t>“内部不一致”</a:t>
            </a:r>
            <a:r>
              <a:rPr lang="zh-CN" altLang="en-US" dirty="0">
                <a:solidFill>
                  <a:schemeClr val="bg1"/>
                </a:solidFill>
                <a:latin typeface="Microsoft YaHei UI" panose="020B0503020204020204" pitchFamily="34" charset="-122"/>
                <a:ea typeface="Microsoft YaHei UI" panose="020B0503020204020204" pitchFamily="34" charset="-122"/>
              </a:rPr>
              <a:t>中的差异点作为风险评估的主要内容。根据全部真实运行的资料，逐项比对单位当期需遵循的各项外部政策要求，对单位内部控制现状进行风险评估，找到差异点，针对差异进行分析，提出单位的内控风险及整改措施建议。</a:t>
            </a:r>
          </a:p>
        </p:txBody>
      </p:sp>
      <p:sp>
        <p:nvSpPr>
          <p:cNvPr id="26" name="箭头: 左右 28"/>
          <p:cNvSpPr/>
          <p:nvPr/>
        </p:nvSpPr>
        <p:spPr>
          <a:xfrm>
            <a:off x="5719793" y="2201168"/>
            <a:ext cx="1213902" cy="352315"/>
          </a:xfrm>
          <a:prstGeom prst="leftRightArrow">
            <a:avLst/>
          </a:prstGeom>
          <a:solidFill>
            <a:schemeClr val="bg1">
              <a:lumMod val="75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1600"/>
          </a:p>
        </p:txBody>
      </p:sp>
      <p:sp>
        <p:nvSpPr>
          <p:cNvPr id="28" name="文本框 29"/>
          <p:cNvSpPr txBox="1"/>
          <p:nvPr/>
        </p:nvSpPr>
        <p:spPr>
          <a:xfrm>
            <a:off x="5946784" y="1617131"/>
            <a:ext cx="745594" cy="646331"/>
          </a:xfrm>
          <a:prstGeom prst="rect">
            <a:avLst/>
          </a:prstGeom>
          <a:noFill/>
        </p:spPr>
        <p:txBody>
          <a:bodyPr wrap="square" rtlCol="0">
            <a:spAutoFit/>
          </a:bodyPr>
          <a:lstStyle/>
          <a:p>
            <a:pPr algn="ctr"/>
            <a:r>
              <a:rPr lang="zh-CN" altLang="en-US" b="1" dirty="0">
                <a:solidFill>
                  <a:srgbClr val="C00000"/>
                </a:solidFill>
                <a:latin typeface="Microsoft YaHei UI" panose="020B0503020204020204" pitchFamily="34" charset="-122"/>
                <a:ea typeface="Microsoft YaHei UI" panose="020B0503020204020204" pitchFamily="34" charset="-122"/>
              </a:rPr>
              <a:t>对标</a:t>
            </a:r>
            <a:endParaRPr lang="en-US" altLang="zh-CN" b="1" dirty="0">
              <a:solidFill>
                <a:srgbClr val="C00000"/>
              </a:solidFill>
              <a:latin typeface="Microsoft YaHei UI" panose="020B0503020204020204" pitchFamily="34" charset="-122"/>
              <a:ea typeface="Microsoft YaHei UI" panose="020B0503020204020204" pitchFamily="34" charset="-122"/>
            </a:endParaRPr>
          </a:p>
          <a:p>
            <a:pPr algn="ctr"/>
            <a:r>
              <a:rPr lang="zh-CN" altLang="en-US" b="1" dirty="0">
                <a:solidFill>
                  <a:srgbClr val="C00000"/>
                </a:solidFill>
                <a:latin typeface="Microsoft YaHei UI" panose="020B0503020204020204" pitchFamily="34" charset="-122"/>
                <a:ea typeface="Microsoft YaHei UI" panose="020B0503020204020204" pitchFamily="34" charset="-122"/>
              </a:rPr>
              <a:t>核差</a:t>
            </a:r>
          </a:p>
        </p:txBody>
      </p:sp>
      <p:sp>
        <p:nvSpPr>
          <p:cNvPr id="30" name="箭头: 下 34"/>
          <p:cNvSpPr/>
          <p:nvPr/>
        </p:nvSpPr>
        <p:spPr>
          <a:xfrm>
            <a:off x="4908858" y="3665251"/>
            <a:ext cx="268595" cy="639193"/>
          </a:xfrm>
          <a:prstGeom prst="downArrow">
            <a:avLst/>
          </a:prstGeom>
          <a:solidFill>
            <a:schemeClr val="bg1">
              <a:lumMod val="75000"/>
            </a:schemeClr>
          </a:solidFill>
          <a:ln>
            <a:noFill/>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p>
        </p:txBody>
      </p:sp>
      <p:sp>
        <p:nvSpPr>
          <p:cNvPr id="32" name="箭头: 下 31"/>
          <p:cNvSpPr/>
          <p:nvPr/>
        </p:nvSpPr>
        <p:spPr>
          <a:xfrm>
            <a:off x="6202776" y="2469334"/>
            <a:ext cx="283559" cy="1842879"/>
          </a:xfrm>
          <a:prstGeom prst="downArrow">
            <a:avLst/>
          </a:prstGeom>
          <a:solidFill>
            <a:schemeClr val="bg1">
              <a:lumMod val="75000"/>
            </a:schemeClr>
          </a:solidFill>
          <a:ln>
            <a:noFill/>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p>
        </p:txBody>
      </p:sp>
      <p:sp>
        <p:nvSpPr>
          <p:cNvPr id="34" name="矩形: 圆角 13"/>
          <p:cNvSpPr/>
          <p:nvPr/>
        </p:nvSpPr>
        <p:spPr>
          <a:xfrm>
            <a:off x="6933814" y="1033511"/>
            <a:ext cx="4970143" cy="2936837"/>
          </a:xfrm>
          <a:prstGeom prst="roundRect">
            <a:avLst/>
          </a:prstGeom>
          <a:noFill/>
          <a:ln w="28575">
            <a:solidFill>
              <a:schemeClr val="tx2"/>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600"/>
          </a:p>
        </p:txBody>
      </p:sp>
      <p:sp>
        <p:nvSpPr>
          <p:cNvPr id="35" name="文本框 14"/>
          <p:cNvSpPr txBox="1"/>
          <p:nvPr/>
        </p:nvSpPr>
        <p:spPr>
          <a:xfrm>
            <a:off x="8737995" y="1363989"/>
            <a:ext cx="1474364" cy="338554"/>
          </a:xfrm>
          <a:prstGeom prst="rect">
            <a:avLst/>
          </a:prstGeom>
          <a:noFill/>
        </p:spPr>
        <p:txBody>
          <a:bodyPr wrap="square" rtlCol="0">
            <a:spAutoFit/>
          </a:bodyPr>
          <a:lstStyle/>
          <a:p>
            <a:pPr algn="ctr"/>
            <a:r>
              <a:rPr lang="zh-CN" altLang="en-US" sz="1600" b="1" dirty="0">
                <a:solidFill>
                  <a:srgbClr val="C00000"/>
                </a:solidFill>
                <a:latin typeface="Microsoft YaHei UI" panose="020B0503020204020204" pitchFamily="34" charset="-122"/>
                <a:ea typeface="Microsoft YaHei UI" panose="020B0503020204020204" pitchFamily="34" charset="-122"/>
              </a:rPr>
              <a:t>单位内部资料</a:t>
            </a:r>
          </a:p>
        </p:txBody>
      </p:sp>
      <p:sp>
        <p:nvSpPr>
          <p:cNvPr id="36" name="爆炸形: 8 pt  16"/>
          <p:cNvSpPr/>
          <p:nvPr/>
        </p:nvSpPr>
        <p:spPr>
          <a:xfrm>
            <a:off x="8232047" y="2062045"/>
            <a:ext cx="2326391" cy="1042992"/>
          </a:xfrm>
          <a:prstGeom prst="irregularSeal1">
            <a:avLst/>
          </a:prstGeom>
          <a:solidFill>
            <a:schemeClr val="accent2"/>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8" name="文本框 17"/>
          <p:cNvSpPr txBox="1"/>
          <p:nvPr/>
        </p:nvSpPr>
        <p:spPr>
          <a:xfrm>
            <a:off x="7728657" y="1837058"/>
            <a:ext cx="935337" cy="307777"/>
          </a:xfrm>
          <a:prstGeom prst="rect">
            <a:avLst/>
          </a:prstGeom>
          <a:noFill/>
        </p:spPr>
        <p:txBody>
          <a:bodyPr wrap="square" rtlCol="0">
            <a:spAutoFit/>
          </a:bodyPr>
          <a:lstStyle/>
          <a:p>
            <a:pPr algn="ctr"/>
            <a:r>
              <a:rPr lang="zh-CN" altLang="en-US" sz="1400" dirty="0">
                <a:latin typeface="Microsoft YaHei UI" panose="020B0503020204020204" pitchFamily="34" charset="-122"/>
                <a:ea typeface="Microsoft YaHei UI" panose="020B0503020204020204" pitchFamily="34" charset="-122"/>
              </a:rPr>
              <a:t>通知函件</a:t>
            </a:r>
          </a:p>
        </p:txBody>
      </p:sp>
      <p:sp>
        <p:nvSpPr>
          <p:cNvPr id="41" name="文本框 18"/>
          <p:cNvSpPr txBox="1"/>
          <p:nvPr/>
        </p:nvSpPr>
        <p:spPr>
          <a:xfrm>
            <a:off x="8609065" y="1874077"/>
            <a:ext cx="967857" cy="307777"/>
          </a:xfrm>
          <a:prstGeom prst="rect">
            <a:avLst/>
          </a:prstGeom>
          <a:noFill/>
        </p:spPr>
        <p:txBody>
          <a:bodyPr wrap="square" rtlCol="0">
            <a:spAutoFit/>
          </a:bodyPr>
          <a:lstStyle/>
          <a:p>
            <a:pPr algn="ctr"/>
            <a:r>
              <a:rPr lang="zh-CN" altLang="en-US" sz="1400" dirty="0">
                <a:latin typeface="Microsoft YaHei UI" panose="020B0503020204020204" pitchFamily="34" charset="-122"/>
                <a:ea typeface="Microsoft YaHei UI" panose="020B0503020204020204" pitchFamily="34" charset="-122"/>
              </a:rPr>
              <a:t>组织架构</a:t>
            </a:r>
          </a:p>
        </p:txBody>
      </p:sp>
      <p:sp>
        <p:nvSpPr>
          <p:cNvPr id="42" name="文本框 19"/>
          <p:cNvSpPr txBox="1"/>
          <p:nvPr/>
        </p:nvSpPr>
        <p:spPr>
          <a:xfrm>
            <a:off x="9400984" y="1777260"/>
            <a:ext cx="1000662" cy="307777"/>
          </a:xfrm>
          <a:prstGeom prst="rect">
            <a:avLst/>
          </a:prstGeom>
          <a:noFill/>
        </p:spPr>
        <p:txBody>
          <a:bodyPr wrap="square" rtlCol="0">
            <a:spAutoFit/>
          </a:bodyPr>
          <a:lstStyle/>
          <a:p>
            <a:pPr algn="ctr"/>
            <a:r>
              <a:rPr lang="zh-CN" altLang="en-US" sz="1400" dirty="0">
                <a:latin typeface="Microsoft YaHei UI" panose="020B0503020204020204" pitchFamily="34" charset="-122"/>
                <a:ea typeface="Microsoft YaHei UI" panose="020B0503020204020204" pitchFamily="34" charset="-122"/>
              </a:rPr>
              <a:t>职权目录</a:t>
            </a:r>
          </a:p>
        </p:txBody>
      </p:sp>
      <p:sp>
        <p:nvSpPr>
          <p:cNvPr id="43" name="文本框 20"/>
          <p:cNvSpPr txBox="1"/>
          <p:nvPr/>
        </p:nvSpPr>
        <p:spPr>
          <a:xfrm>
            <a:off x="9989662" y="1972312"/>
            <a:ext cx="1018532" cy="307777"/>
          </a:xfrm>
          <a:prstGeom prst="rect">
            <a:avLst/>
          </a:prstGeom>
          <a:noFill/>
        </p:spPr>
        <p:txBody>
          <a:bodyPr wrap="square" rtlCol="0">
            <a:spAutoFit/>
          </a:bodyPr>
          <a:lstStyle/>
          <a:p>
            <a:pPr algn="ctr"/>
            <a:r>
              <a:rPr lang="zh-CN" altLang="en-US" sz="1400" dirty="0">
                <a:latin typeface="Microsoft YaHei UI" panose="020B0503020204020204" pitchFamily="34" charset="-122"/>
                <a:ea typeface="Microsoft YaHei UI" panose="020B0503020204020204" pitchFamily="34" charset="-122"/>
              </a:rPr>
              <a:t>三定方案</a:t>
            </a:r>
          </a:p>
        </p:txBody>
      </p:sp>
      <p:sp>
        <p:nvSpPr>
          <p:cNvPr id="44" name="文本框 21"/>
          <p:cNvSpPr txBox="1"/>
          <p:nvPr/>
        </p:nvSpPr>
        <p:spPr>
          <a:xfrm>
            <a:off x="10442009" y="2655834"/>
            <a:ext cx="965883" cy="307777"/>
          </a:xfrm>
          <a:prstGeom prst="rect">
            <a:avLst/>
          </a:prstGeom>
          <a:noFill/>
        </p:spPr>
        <p:txBody>
          <a:bodyPr wrap="square" rtlCol="0">
            <a:spAutoFit/>
          </a:bodyPr>
          <a:lstStyle/>
          <a:p>
            <a:pPr algn="ctr"/>
            <a:r>
              <a:rPr lang="zh-CN" altLang="en-US" sz="1400" dirty="0">
                <a:latin typeface="Microsoft YaHei UI" panose="020B0503020204020204" pitchFamily="34" charset="-122"/>
                <a:ea typeface="Microsoft YaHei UI" panose="020B0503020204020204" pitchFamily="34" charset="-122"/>
              </a:rPr>
              <a:t>部门职责</a:t>
            </a:r>
          </a:p>
        </p:txBody>
      </p:sp>
      <p:sp>
        <p:nvSpPr>
          <p:cNvPr id="45" name="文本框 22"/>
          <p:cNvSpPr txBox="1"/>
          <p:nvPr/>
        </p:nvSpPr>
        <p:spPr>
          <a:xfrm>
            <a:off x="10401646" y="2284959"/>
            <a:ext cx="1372118" cy="307777"/>
          </a:xfrm>
          <a:prstGeom prst="rect">
            <a:avLst/>
          </a:prstGeom>
          <a:noFill/>
        </p:spPr>
        <p:txBody>
          <a:bodyPr wrap="square" rtlCol="0">
            <a:spAutoFit/>
          </a:bodyPr>
          <a:lstStyle/>
          <a:p>
            <a:pPr algn="ctr"/>
            <a:r>
              <a:rPr lang="zh-CN" altLang="en-US" sz="1400" dirty="0">
                <a:latin typeface="Microsoft YaHei UI" panose="020B0503020204020204" pitchFamily="34" charset="-122"/>
                <a:ea typeface="Microsoft YaHei UI" panose="020B0503020204020204" pitchFamily="34" charset="-122"/>
              </a:rPr>
              <a:t>议事决策机制</a:t>
            </a:r>
          </a:p>
        </p:txBody>
      </p:sp>
      <p:sp>
        <p:nvSpPr>
          <p:cNvPr id="46" name="文本框 23"/>
          <p:cNvSpPr txBox="1"/>
          <p:nvPr/>
        </p:nvSpPr>
        <p:spPr>
          <a:xfrm>
            <a:off x="9864699" y="2922772"/>
            <a:ext cx="1018533" cy="307777"/>
          </a:xfrm>
          <a:prstGeom prst="rect">
            <a:avLst/>
          </a:prstGeom>
          <a:noFill/>
        </p:spPr>
        <p:txBody>
          <a:bodyPr wrap="square" rtlCol="0">
            <a:spAutoFit/>
          </a:bodyPr>
          <a:lstStyle/>
          <a:p>
            <a:pPr algn="ctr"/>
            <a:r>
              <a:rPr lang="zh-CN" altLang="en-US" sz="1400" dirty="0">
                <a:latin typeface="Microsoft YaHei UI" panose="020B0503020204020204" pitchFamily="34" charset="-122"/>
                <a:ea typeface="Microsoft YaHei UI" panose="020B0503020204020204" pitchFamily="34" charset="-122"/>
              </a:rPr>
              <a:t>岗位职责</a:t>
            </a:r>
          </a:p>
        </p:txBody>
      </p:sp>
      <p:sp>
        <p:nvSpPr>
          <p:cNvPr id="47" name="文本框 24"/>
          <p:cNvSpPr txBox="1"/>
          <p:nvPr/>
        </p:nvSpPr>
        <p:spPr>
          <a:xfrm>
            <a:off x="7335983" y="2285487"/>
            <a:ext cx="972129" cy="307777"/>
          </a:xfrm>
          <a:prstGeom prst="rect">
            <a:avLst/>
          </a:prstGeom>
          <a:noFill/>
        </p:spPr>
        <p:txBody>
          <a:bodyPr wrap="square" rtlCol="0">
            <a:spAutoFit/>
          </a:bodyPr>
          <a:lstStyle/>
          <a:p>
            <a:pPr algn="ctr"/>
            <a:r>
              <a:rPr lang="zh-CN" altLang="en-US" sz="1400" dirty="0">
                <a:latin typeface="Microsoft YaHei UI" panose="020B0503020204020204" pitchFamily="34" charset="-122"/>
                <a:ea typeface="Microsoft YaHei UI" panose="020B0503020204020204" pitchFamily="34" charset="-122"/>
              </a:rPr>
              <a:t>会议纪要</a:t>
            </a:r>
          </a:p>
        </p:txBody>
      </p:sp>
      <p:sp>
        <p:nvSpPr>
          <p:cNvPr id="48" name="文本框 25"/>
          <p:cNvSpPr txBox="1"/>
          <p:nvPr/>
        </p:nvSpPr>
        <p:spPr>
          <a:xfrm>
            <a:off x="8878168" y="3041310"/>
            <a:ext cx="1111493" cy="307777"/>
          </a:xfrm>
          <a:prstGeom prst="rect">
            <a:avLst/>
          </a:prstGeom>
          <a:noFill/>
        </p:spPr>
        <p:txBody>
          <a:bodyPr wrap="square" rtlCol="0">
            <a:spAutoFit/>
          </a:bodyPr>
          <a:lstStyle/>
          <a:p>
            <a:pPr algn="ctr"/>
            <a:r>
              <a:rPr lang="zh-CN" altLang="en-US" sz="1400" dirty="0">
                <a:latin typeface="Microsoft YaHei UI" panose="020B0503020204020204" pitchFamily="34" charset="-122"/>
                <a:ea typeface="Microsoft YaHei UI" panose="020B0503020204020204" pitchFamily="34" charset="-122"/>
              </a:rPr>
              <a:t>内部单据</a:t>
            </a:r>
          </a:p>
        </p:txBody>
      </p:sp>
      <p:sp>
        <p:nvSpPr>
          <p:cNvPr id="49" name="文本框 26"/>
          <p:cNvSpPr txBox="1"/>
          <p:nvPr/>
        </p:nvSpPr>
        <p:spPr>
          <a:xfrm>
            <a:off x="8956915" y="2312512"/>
            <a:ext cx="745594" cy="369332"/>
          </a:xfrm>
          <a:prstGeom prst="rect">
            <a:avLst/>
          </a:prstGeom>
          <a:noFill/>
        </p:spPr>
        <p:txBody>
          <a:bodyPr wrap="square" rtlCol="0">
            <a:spAutoFit/>
          </a:bodyPr>
          <a:lstStyle/>
          <a:p>
            <a:pPr algn="ctr"/>
            <a:r>
              <a:rPr lang="zh-CN" altLang="en-US" b="1" dirty="0">
                <a:solidFill>
                  <a:schemeClr val="bg1"/>
                </a:solidFill>
                <a:latin typeface="Microsoft YaHei UI" panose="020B0503020204020204" pitchFamily="34" charset="-122"/>
                <a:ea typeface="Microsoft YaHei UI" panose="020B0503020204020204" pitchFamily="34" charset="-122"/>
              </a:rPr>
              <a:t>现 状</a:t>
            </a:r>
          </a:p>
        </p:txBody>
      </p:sp>
      <p:sp>
        <p:nvSpPr>
          <p:cNvPr id="50" name="文本框 35"/>
          <p:cNvSpPr txBox="1"/>
          <p:nvPr/>
        </p:nvSpPr>
        <p:spPr>
          <a:xfrm>
            <a:off x="7114116" y="2748494"/>
            <a:ext cx="1704118" cy="738664"/>
          </a:xfrm>
          <a:prstGeom prst="rect">
            <a:avLst/>
          </a:prstGeom>
          <a:noFill/>
        </p:spPr>
        <p:txBody>
          <a:bodyPr wrap="square" rtlCol="0">
            <a:spAutoFit/>
          </a:bodyPr>
          <a:lstStyle/>
          <a:p>
            <a:pPr algn="ctr"/>
            <a:r>
              <a:rPr lang="zh-CN" altLang="en-US" sz="1400" dirty="0">
                <a:solidFill>
                  <a:schemeClr val="accent2"/>
                </a:solidFill>
                <a:latin typeface="Microsoft YaHei UI" panose="020B0503020204020204" pitchFamily="34" charset="-122"/>
                <a:ea typeface="Microsoft YaHei UI" panose="020B0503020204020204" pitchFamily="34" charset="-122"/>
              </a:rPr>
              <a:t>单位内部制度</a:t>
            </a:r>
            <a:endParaRPr lang="en-US" altLang="zh-CN" sz="1400" dirty="0">
              <a:solidFill>
                <a:schemeClr val="accent2"/>
              </a:solidFill>
              <a:latin typeface="Microsoft YaHei UI" panose="020B0503020204020204" pitchFamily="34" charset="-122"/>
              <a:ea typeface="Microsoft YaHei UI" panose="020B0503020204020204" pitchFamily="34" charset="-122"/>
            </a:endParaRPr>
          </a:p>
          <a:p>
            <a:pPr algn="ctr"/>
            <a:r>
              <a:rPr lang="zh-CN" altLang="en-US" sz="1400" dirty="0">
                <a:solidFill>
                  <a:schemeClr val="accent2"/>
                </a:solidFill>
                <a:latin typeface="Microsoft YaHei UI" panose="020B0503020204020204" pitchFamily="34" charset="-122"/>
                <a:ea typeface="Microsoft YaHei UI" panose="020B0503020204020204" pitchFamily="34" charset="-122"/>
              </a:rPr>
              <a:t>（规章、规定、办法、细则、程序等）</a:t>
            </a:r>
          </a:p>
        </p:txBody>
      </p:sp>
      <p:sp>
        <p:nvSpPr>
          <p:cNvPr id="51" name="内控体系建立">
            <a:hlinkClick r:id="" action="ppaction://noaction"/>
          </p:cNvPr>
          <p:cNvSpPr/>
          <p:nvPr/>
        </p:nvSpPr>
        <p:spPr>
          <a:xfrm>
            <a:off x="4420725" y="1286292"/>
            <a:ext cx="1299683" cy="2371191"/>
          </a:xfrm>
          <a:prstGeom prst="roundRect">
            <a:avLst>
              <a:gd name="adj" fmla="val 7186"/>
            </a:avLst>
          </a:prstGeom>
          <a:solidFill>
            <a:schemeClr val="accent2"/>
          </a:solidFill>
          <a:ln w="38100">
            <a:noFill/>
            <a:prstDash val="dashDot"/>
          </a:ln>
        </p:spPr>
        <p:style>
          <a:lnRef idx="0">
            <a:schemeClr val="accent5"/>
          </a:lnRef>
          <a:fillRef idx="3">
            <a:schemeClr val="accent5"/>
          </a:fillRef>
          <a:effectRef idx="3">
            <a:schemeClr val="accent5"/>
          </a:effectRef>
          <a:fontRef idx="minor">
            <a:schemeClr val="lt1"/>
          </a:fontRef>
        </p:style>
        <p:txBody>
          <a:bodyPr lIns="25400" tIns="25400" rIns="25400" bIns="25400"/>
          <a:lstStyle>
            <a:lvl1pPr>
              <a:defRPr sz="3600" b="0">
                <a:solidFill>
                  <a:srgbClr val="AA7942"/>
                </a:solidFill>
                <a:latin typeface="FZQingKeBenYueSongS-R-GB"/>
                <a:ea typeface="FZQingKeBenYueSongS-R-GB"/>
                <a:cs typeface="FZQingKeBenYueSongS-R-GB"/>
                <a:sym typeface="FZQingKeBenYueSongS-R-GB"/>
              </a:defRPr>
            </a:lvl1pPr>
          </a:lstStyle>
          <a:p>
            <a:pPr algn="ctr"/>
            <a:endParaRPr lang="en-US" altLang="zh-CN" sz="1600" dirty="0">
              <a:solidFill>
                <a:schemeClr val="bg1"/>
              </a:solidFill>
              <a:latin typeface="Microsoft YaHei UI" panose="020B0503020204020204" pitchFamily="34" charset="-122"/>
              <a:ea typeface="Microsoft YaHei UI" panose="020B0503020204020204" pitchFamily="34" charset="-122"/>
            </a:endParaRPr>
          </a:p>
          <a:p>
            <a:pPr algn="ctr"/>
            <a:r>
              <a:rPr lang="zh-CN" altLang="en-US" sz="1600" b="1" dirty="0">
                <a:solidFill>
                  <a:schemeClr val="bg1"/>
                </a:solidFill>
                <a:latin typeface="Microsoft YaHei UI" panose="020B0503020204020204" pitchFamily="34" charset="-122"/>
                <a:ea typeface="Microsoft YaHei UI" panose="020B0503020204020204" pitchFamily="34" charset="-122"/>
              </a:rPr>
              <a:t>外部标准</a:t>
            </a:r>
            <a:endParaRPr lang="zh-CN" altLang="en-US" sz="1600" b="1" dirty="0">
              <a:solidFill>
                <a:schemeClr val="tx1"/>
              </a:solidFill>
              <a:latin typeface="Microsoft YaHei UI" panose="020B0503020204020204" pitchFamily="34" charset="-122"/>
              <a:ea typeface="Microsoft YaHei UI" panose="020B0503020204020204" pitchFamily="34" charset="-122"/>
            </a:endParaRPr>
          </a:p>
        </p:txBody>
      </p:sp>
      <p:sp>
        <p:nvSpPr>
          <p:cNvPr id="52" name="有效性建设"/>
          <p:cNvSpPr/>
          <p:nvPr/>
        </p:nvSpPr>
        <p:spPr>
          <a:xfrm>
            <a:off x="4510398" y="2045674"/>
            <a:ext cx="1101407" cy="1377742"/>
          </a:xfrm>
          <a:prstGeom prst="roundRect">
            <a:avLst>
              <a:gd name="adj" fmla="val 20230"/>
            </a:avLst>
          </a:prstGeom>
          <a:solidFill>
            <a:schemeClr val="accent2">
              <a:lumMod val="40000"/>
              <a:lumOff val="60000"/>
            </a:schemeClr>
          </a:solidFill>
          <a:ln>
            <a:noFill/>
          </a:ln>
          <a:effectLst/>
        </p:spPr>
        <p:txBody>
          <a:bodyPr wrap="square" lIns="25400" tIns="25400" rIns="25400" bIns="25400" numCol="1" anchor="ctr">
            <a:noAutofit/>
          </a:bodyPr>
          <a:lstStyle>
            <a:lvl1pPr>
              <a:defRPr sz="3200" b="0">
                <a:solidFill>
                  <a:srgbClr val="0433FF"/>
                </a:solidFill>
                <a:latin typeface="FZQingKeBenYueSongS-R-GB"/>
                <a:ea typeface="FZQingKeBenYueSongS-R-GB"/>
                <a:cs typeface="FZQingKeBenYueSongS-R-GB"/>
                <a:sym typeface="FZQingKeBenYueSongS-R-GB"/>
              </a:defRPr>
            </a:lvl1pPr>
          </a:lstStyle>
          <a:p>
            <a:pPr algn="just">
              <a:lnSpc>
                <a:spcPct val="150000"/>
              </a:lnSpc>
            </a:pPr>
            <a:r>
              <a:rPr lang="zh-CN" altLang="en-US" sz="1400" dirty="0">
                <a:solidFill>
                  <a:srgbClr val="C00000"/>
                </a:solidFill>
                <a:latin typeface="Microsoft YaHei UI" panose="020B0503020204020204" pitchFamily="34" charset="-122"/>
                <a:ea typeface="Microsoft YaHei UI" panose="020B0503020204020204" pitchFamily="34" charset="-122"/>
              </a:rPr>
              <a:t>根据国家及地方政策、法规文件解构形成外标</a:t>
            </a:r>
            <a:endParaRPr sz="1400" dirty="0">
              <a:solidFill>
                <a:srgbClr val="C00000"/>
              </a:solidFill>
              <a:latin typeface="Microsoft YaHei UI" panose="020B0503020204020204" pitchFamily="34" charset="-122"/>
              <a:ea typeface="Microsoft YaHei UI" panose="020B0503020204020204" pitchFamily="34" charset="-122"/>
            </a:endParaRPr>
          </a:p>
        </p:txBody>
      </p:sp>
      <p:sp>
        <p:nvSpPr>
          <p:cNvPr id="53" name="TextBox 1"/>
          <p:cNvSpPr txBox="1"/>
          <p:nvPr/>
        </p:nvSpPr>
        <p:spPr>
          <a:xfrm>
            <a:off x="4420725" y="5160553"/>
            <a:ext cx="756661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825500" rtl="0" fontAlgn="auto" hangingPunct="0">
              <a:lnSpc>
                <a:spcPct val="150000"/>
              </a:lnSpc>
              <a:spcBef>
                <a:spcPts val="0"/>
              </a:spcBef>
              <a:spcAft>
                <a:spcPts val="0"/>
              </a:spcAft>
              <a:buClrTx/>
              <a:buSzTx/>
              <a:buFontTx/>
              <a:buNone/>
            </a:pPr>
            <a:r>
              <a:rPr kumimoji="0" lang="en-US" altLang="zh-CN" b="1" i="0" u="none" strike="noStrike" cap="none" spc="0" normalizeH="0" baseline="0" dirty="0">
                <a:ln>
                  <a:noFill/>
                </a:ln>
                <a:solidFill>
                  <a:schemeClr val="tx1">
                    <a:lumMod val="75000"/>
                    <a:lumOff val="25000"/>
                  </a:schemeClr>
                </a:solidFill>
                <a:effectLst/>
                <a:uFillTx/>
                <a:latin typeface="Microsoft YaHei UI" panose="020B0503020204020204" pitchFamily="34" charset="-122"/>
                <a:ea typeface="Microsoft YaHei UI" panose="020B0503020204020204" pitchFamily="34" charset="-122"/>
                <a:cs typeface="Helvetica Light"/>
                <a:sym typeface="Helvetica Light"/>
              </a:rPr>
              <a:t>1</a:t>
            </a:r>
            <a:r>
              <a:rPr kumimoji="0" lang="zh-CN" altLang="en-US" b="1" i="0" u="none" strike="noStrike" cap="none" spc="0" normalizeH="0" baseline="0" dirty="0">
                <a:ln>
                  <a:noFill/>
                </a:ln>
                <a:solidFill>
                  <a:schemeClr val="tx1">
                    <a:lumMod val="75000"/>
                    <a:lumOff val="25000"/>
                  </a:schemeClr>
                </a:solidFill>
                <a:effectLst/>
                <a:uFillTx/>
                <a:latin typeface="Microsoft YaHei UI" panose="020B0503020204020204" pitchFamily="34" charset="-122"/>
                <a:ea typeface="Microsoft YaHei UI" panose="020B0503020204020204" pitchFamily="34" charset="-122"/>
                <a:cs typeface="Helvetica Light"/>
                <a:sym typeface="Helvetica Light"/>
              </a:rPr>
              <a:t>、比对的结果是客观、准确的。</a:t>
            </a:r>
          </a:p>
          <a:p>
            <a:pPr marL="0" marR="0" indent="0" algn="just" defTabSz="825500" rtl="0" fontAlgn="auto" hangingPunct="0">
              <a:lnSpc>
                <a:spcPct val="150000"/>
              </a:lnSpc>
              <a:spcBef>
                <a:spcPts val="0"/>
              </a:spcBef>
              <a:spcAft>
                <a:spcPts val="0"/>
              </a:spcAft>
              <a:buClrTx/>
              <a:buSzTx/>
              <a:buFontTx/>
              <a:buNone/>
            </a:pPr>
            <a:r>
              <a:rPr kumimoji="0" lang="en-US" altLang="zh-CN" b="1" i="0" u="none" strike="noStrike" cap="none" spc="0" normalizeH="0" baseline="0" dirty="0">
                <a:ln>
                  <a:noFill/>
                </a:ln>
                <a:solidFill>
                  <a:schemeClr val="tx1">
                    <a:lumMod val="75000"/>
                    <a:lumOff val="25000"/>
                  </a:schemeClr>
                </a:solidFill>
                <a:effectLst/>
                <a:uFillTx/>
                <a:latin typeface="Microsoft YaHei UI" panose="020B0503020204020204" pitchFamily="34" charset="-122"/>
                <a:ea typeface="Microsoft YaHei UI" panose="020B0503020204020204" pitchFamily="34" charset="-122"/>
                <a:cs typeface="Helvetica Light"/>
                <a:sym typeface="Helvetica Light"/>
              </a:rPr>
              <a:t>2</a:t>
            </a:r>
            <a:r>
              <a:rPr kumimoji="0" lang="zh-CN" altLang="en-US" b="1" i="0" u="none" strike="noStrike" cap="none" spc="0" normalizeH="0" baseline="0" dirty="0">
                <a:ln>
                  <a:noFill/>
                </a:ln>
                <a:solidFill>
                  <a:schemeClr val="tx1">
                    <a:lumMod val="75000"/>
                    <a:lumOff val="25000"/>
                  </a:schemeClr>
                </a:solidFill>
                <a:effectLst/>
                <a:uFillTx/>
                <a:latin typeface="Microsoft YaHei UI" panose="020B0503020204020204" pitchFamily="34" charset="-122"/>
                <a:ea typeface="Microsoft YaHei UI" panose="020B0503020204020204" pitchFamily="34" charset="-122"/>
                <a:cs typeface="Helvetica Light"/>
                <a:sym typeface="Helvetica Light"/>
              </a:rPr>
              <a:t>、能告诉我们哪些问题需要改进，同时也能告诉我们改进依据是什么。</a:t>
            </a:r>
          </a:p>
        </p:txBody>
      </p:sp>
      <p:sp>
        <p:nvSpPr>
          <p:cNvPr id="54" name="矩形 53"/>
          <p:cNvSpPr/>
          <p:nvPr/>
        </p:nvSpPr>
        <p:spPr>
          <a:xfrm>
            <a:off x="4420725" y="4312213"/>
            <a:ext cx="7483232" cy="639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6523008" y="4478110"/>
            <a:ext cx="3570208" cy="369332"/>
          </a:xfrm>
          <a:prstGeom prst="rect">
            <a:avLst/>
          </a:prstGeom>
          <a:noFill/>
        </p:spPr>
        <p:txBody>
          <a:bodyPr wrap="none" rtlCol="0">
            <a:spAutoFit/>
          </a:bodyPr>
          <a:lstStyle/>
          <a:p>
            <a:r>
              <a:rPr lang="en-US" altLang="zh-CN" dirty="0">
                <a:solidFill>
                  <a:schemeClr val="bg1"/>
                </a:solidFill>
                <a:latin typeface="Microsoft YaHei UI" panose="020B0503020204020204" pitchFamily="34" charset="-122"/>
                <a:ea typeface="Microsoft YaHei UI" panose="020B0503020204020204" pitchFamily="34" charset="-122"/>
              </a:rPr>
              <a:t>《</a:t>
            </a:r>
            <a:r>
              <a:rPr lang="zh-CN" altLang="en-US" dirty="0">
                <a:solidFill>
                  <a:schemeClr val="bg1"/>
                </a:solidFill>
                <a:latin typeface="Microsoft YaHei UI" panose="020B0503020204020204" pitchFamily="34" charset="-122"/>
                <a:ea typeface="Microsoft YaHei UI" panose="020B0503020204020204" pitchFamily="34" charset="-122"/>
              </a:rPr>
              <a:t>风险清单</a:t>
            </a:r>
            <a:r>
              <a:rPr lang="en-US" altLang="zh-CN" dirty="0">
                <a:solidFill>
                  <a:schemeClr val="bg1"/>
                </a:solidFill>
                <a:latin typeface="Microsoft YaHei UI" panose="020B0503020204020204" pitchFamily="34" charset="-122"/>
                <a:ea typeface="Microsoft YaHei UI" panose="020B0503020204020204" pitchFamily="34" charset="-122"/>
              </a:rPr>
              <a:t>》+《</a:t>
            </a:r>
            <a:r>
              <a:rPr lang="zh-CN" altLang="en-US" dirty="0">
                <a:solidFill>
                  <a:schemeClr val="bg1"/>
                </a:solidFill>
                <a:latin typeface="Microsoft YaHei UI" panose="020B0503020204020204" pitchFamily="34" charset="-122"/>
                <a:ea typeface="Microsoft YaHei UI" panose="020B0503020204020204" pitchFamily="34" charset="-122"/>
              </a:rPr>
              <a:t>风险评估报告</a:t>
            </a:r>
            <a:r>
              <a:rPr lang="en-US" altLang="zh-CN" dirty="0">
                <a:solidFill>
                  <a:schemeClr val="bg1"/>
                </a:solidFill>
                <a:latin typeface="Microsoft YaHei UI" panose="020B0503020204020204" pitchFamily="34" charset="-122"/>
                <a:ea typeface="Microsoft YaHei UI" panose="020B0503020204020204" pitchFamily="34" charset="-122"/>
              </a:rPr>
              <a:t>》</a:t>
            </a:r>
            <a:endParaRPr lang="zh-CN" altLang="en-US" dirty="0">
              <a:solidFill>
                <a:schemeClr val="bg1"/>
              </a:solidFill>
              <a:latin typeface="Microsoft YaHei UI" panose="020B0503020204020204" pitchFamily="34" charset="-122"/>
              <a:ea typeface="Microsoft YaHei UI" panose="020B0503020204020204" pitchFamily="34" charset="-122"/>
            </a:endParaRPr>
          </a:p>
        </p:txBody>
      </p:sp>
      <p:sp>
        <p:nvSpPr>
          <p:cNvPr id="56" name="箭头: 下 34"/>
          <p:cNvSpPr/>
          <p:nvPr/>
        </p:nvSpPr>
        <p:spPr>
          <a:xfrm>
            <a:off x="9322307" y="3966079"/>
            <a:ext cx="237303" cy="369333"/>
          </a:xfrm>
          <a:prstGeom prst="downArrow">
            <a:avLst/>
          </a:prstGeom>
          <a:solidFill>
            <a:schemeClr val="bg1">
              <a:lumMod val="75000"/>
            </a:schemeClr>
          </a:solidFill>
          <a:ln>
            <a:noFill/>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00"/>
                                        <p:tgtEl>
                                          <p:spTgt spid="42"/>
                                        </p:tgtEl>
                                      </p:cBhvr>
                                    </p:animEffect>
                                    <p:anim calcmode="lin" valueType="num">
                                      <p:cBhvr>
                                        <p:cTn id="33" dur="1000" fill="hold"/>
                                        <p:tgtEl>
                                          <p:spTgt spid="42"/>
                                        </p:tgtEl>
                                        <p:attrNameLst>
                                          <p:attrName>ppt_x</p:attrName>
                                        </p:attrNameLst>
                                      </p:cBhvr>
                                      <p:tavLst>
                                        <p:tav tm="0">
                                          <p:val>
                                            <p:strVal val="#ppt_x"/>
                                          </p:val>
                                        </p:tav>
                                        <p:tav tm="100000">
                                          <p:val>
                                            <p:strVal val="#ppt_x"/>
                                          </p:val>
                                        </p:tav>
                                      </p:tavLst>
                                    </p:anim>
                                    <p:anim calcmode="lin" valueType="num">
                                      <p:cBhvr>
                                        <p:cTn id="34" dur="1000" fill="hold"/>
                                        <p:tgtEl>
                                          <p:spTgt spid="4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1000"/>
                                        <p:tgtEl>
                                          <p:spTgt spid="43"/>
                                        </p:tgtEl>
                                      </p:cBhvr>
                                    </p:animEffect>
                                    <p:anim calcmode="lin" valueType="num">
                                      <p:cBhvr>
                                        <p:cTn id="38" dur="1000" fill="hold"/>
                                        <p:tgtEl>
                                          <p:spTgt spid="43"/>
                                        </p:tgtEl>
                                        <p:attrNameLst>
                                          <p:attrName>ppt_x</p:attrName>
                                        </p:attrNameLst>
                                      </p:cBhvr>
                                      <p:tavLst>
                                        <p:tav tm="0">
                                          <p:val>
                                            <p:strVal val="#ppt_x"/>
                                          </p:val>
                                        </p:tav>
                                        <p:tav tm="100000">
                                          <p:val>
                                            <p:strVal val="#ppt_x"/>
                                          </p:val>
                                        </p:tav>
                                      </p:tavLst>
                                    </p:anim>
                                    <p:anim calcmode="lin" valueType="num">
                                      <p:cBhvr>
                                        <p:cTn id="39" dur="1000" fill="hold"/>
                                        <p:tgtEl>
                                          <p:spTgt spid="4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1000"/>
                                        <p:tgtEl>
                                          <p:spTgt spid="47"/>
                                        </p:tgtEl>
                                      </p:cBhvr>
                                    </p:animEffect>
                                    <p:anim calcmode="lin" valueType="num">
                                      <p:cBhvr>
                                        <p:cTn id="58" dur="1000" fill="hold"/>
                                        <p:tgtEl>
                                          <p:spTgt spid="47"/>
                                        </p:tgtEl>
                                        <p:attrNameLst>
                                          <p:attrName>ppt_x</p:attrName>
                                        </p:attrNameLst>
                                      </p:cBhvr>
                                      <p:tavLst>
                                        <p:tav tm="0">
                                          <p:val>
                                            <p:strVal val="#ppt_x"/>
                                          </p:val>
                                        </p:tav>
                                        <p:tav tm="100000">
                                          <p:val>
                                            <p:strVal val="#ppt_x"/>
                                          </p:val>
                                        </p:tav>
                                      </p:tavLst>
                                    </p:anim>
                                    <p:anim calcmode="lin" valueType="num">
                                      <p:cBhvr>
                                        <p:cTn id="59" dur="1000" fill="hold"/>
                                        <p:tgtEl>
                                          <p:spTgt spid="4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1000"/>
                                        <p:tgtEl>
                                          <p:spTgt spid="48"/>
                                        </p:tgtEl>
                                      </p:cBhvr>
                                    </p:animEffect>
                                    <p:anim calcmode="lin" valueType="num">
                                      <p:cBhvr>
                                        <p:cTn id="63" dur="1000" fill="hold"/>
                                        <p:tgtEl>
                                          <p:spTgt spid="48"/>
                                        </p:tgtEl>
                                        <p:attrNameLst>
                                          <p:attrName>ppt_x</p:attrName>
                                        </p:attrNameLst>
                                      </p:cBhvr>
                                      <p:tavLst>
                                        <p:tav tm="0">
                                          <p:val>
                                            <p:strVal val="#ppt_x"/>
                                          </p:val>
                                        </p:tav>
                                        <p:tav tm="100000">
                                          <p:val>
                                            <p:strVal val="#ppt_x"/>
                                          </p:val>
                                        </p:tav>
                                      </p:tavLst>
                                    </p:anim>
                                    <p:anim calcmode="lin" valueType="num">
                                      <p:cBhvr>
                                        <p:cTn id="64" dur="1000" fill="hold"/>
                                        <p:tgtEl>
                                          <p:spTgt spid="4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1000"/>
                                        <p:tgtEl>
                                          <p:spTgt spid="49"/>
                                        </p:tgtEl>
                                      </p:cBhvr>
                                    </p:animEffect>
                                    <p:anim calcmode="lin" valueType="num">
                                      <p:cBhvr>
                                        <p:cTn id="68" dur="1000" fill="hold"/>
                                        <p:tgtEl>
                                          <p:spTgt spid="49"/>
                                        </p:tgtEl>
                                        <p:attrNameLst>
                                          <p:attrName>ppt_x</p:attrName>
                                        </p:attrNameLst>
                                      </p:cBhvr>
                                      <p:tavLst>
                                        <p:tav tm="0">
                                          <p:val>
                                            <p:strVal val="#ppt_x"/>
                                          </p:val>
                                        </p:tav>
                                        <p:tav tm="100000">
                                          <p:val>
                                            <p:strVal val="#ppt_x"/>
                                          </p:val>
                                        </p:tav>
                                      </p:tavLst>
                                    </p:anim>
                                    <p:anim calcmode="lin" valueType="num">
                                      <p:cBhvr>
                                        <p:cTn id="69" dur="1000" fill="hold"/>
                                        <p:tgtEl>
                                          <p:spTgt spid="4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1000"/>
                                        <p:tgtEl>
                                          <p:spTgt spid="50"/>
                                        </p:tgtEl>
                                      </p:cBhvr>
                                    </p:animEffect>
                                    <p:anim calcmode="lin" valueType="num">
                                      <p:cBhvr>
                                        <p:cTn id="73" dur="1000" fill="hold"/>
                                        <p:tgtEl>
                                          <p:spTgt spid="50"/>
                                        </p:tgtEl>
                                        <p:attrNameLst>
                                          <p:attrName>ppt_x</p:attrName>
                                        </p:attrNameLst>
                                      </p:cBhvr>
                                      <p:tavLst>
                                        <p:tav tm="0">
                                          <p:val>
                                            <p:strVal val="#ppt_x"/>
                                          </p:val>
                                        </p:tav>
                                        <p:tav tm="100000">
                                          <p:val>
                                            <p:strVal val="#ppt_x"/>
                                          </p:val>
                                        </p:tav>
                                      </p:tavLst>
                                    </p:anim>
                                    <p:anim calcmode="lin" valueType="num">
                                      <p:cBhvr>
                                        <p:cTn id="7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0"/>
                                        <p:tgtEl>
                                          <p:spTgt spid="30"/>
                                        </p:tgtEl>
                                      </p:cBhvr>
                                    </p:animEffect>
                                    <p:anim calcmode="lin" valueType="num">
                                      <p:cBhvr>
                                        <p:cTn id="92" dur="1000" fill="hold"/>
                                        <p:tgtEl>
                                          <p:spTgt spid="30"/>
                                        </p:tgtEl>
                                        <p:attrNameLst>
                                          <p:attrName>ppt_x</p:attrName>
                                        </p:attrNameLst>
                                      </p:cBhvr>
                                      <p:tavLst>
                                        <p:tav tm="0">
                                          <p:val>
                                            <p:strVal val="#ppt_x"/>
                                          </p:val>
                                        </p:tav>
                                        <p:tav tm="100000">
                                          <p:val>
                                            <p:strVal val="#ppt_x"/>
                                          </p:val>
                                        </p:tav>
                                      </p:tavLst>
                                    </p:anim>
                                    <p:anim calcmode="lin" valueType="num">
                                      <p:cBhvr>
                                        <p:cTn id="93" dur="1000" fill="hold"/>
                                        <p:tgtEl>
                                          <p:spTgt spid="3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1000"/>
                                        <p:tgtEl>
                                          <p:spTgt spid="32"/>
                                        </p:tgtEl>
                                      </p:cBhvr>
                                    </p:animEffect>
                                    <p:anim calcmode="lin" valueType="num">
                                      <p:cBhvr>
                                        <p:cTn id="97" dur="1000" fill="hold"/>
                                        <p:tgtEl>
                                          <p:spTgt spid="32"/>
                                        </p:tgtEl>
                                        <p:attrNameLst>
                                          <p:attrName>ppt_x</p:attrName>
                                        </p:attrNameLst>
                                      </p:cBhvr>
                                      <p:tavLst>
                                        <p:tav tm="0">
                                          <p:val>
                                            <p:strVal val="#ppt_x"/>
                                          </p:val>
                                        </p:tav>
                                        <p:tav tm="100000">
                                          <p:val>
                                            <p:strVal val="#ppt_x"/>
                                          </p:val>
                                        </p:tav>
                                      </p:tavLst>
                                    </p:anim>
                                    <p:anim calcmode="lin" valueType="num">
                                      <p:cBhvr>
                                        <p:cTn id="98" dur="1000" fill="hold"/>
                                        <p:tgtEl>
                                          <p:spTgt spid="3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1000"/>
                                        <p:tgtEl>
                                          <p:spTgt spid="56"/>
                                        </p:tgtEl>
                                      </p:cBhvr>
                                    </p:animEffect>
                                    <p:anim calcmode="lin" valueType="num">
                                      <p:cBhvr>
                                        <p:cTn id="102" dur="1000" fill="hold"/>
                                        <p:tgtEl>
                                          <p:spTgt spid="56"/>
                                        </p:tgtEl>
                                        <p:attrNameLst>
                                          <p:attrName>ppt_x</p:attrName>
                                        </p:attrNameLst>
                                      </p:cBhvr>
                                      <p:tavLst>
                                        <p:tav tm="0">
                                          <p:val>
                                            <p:strVal val="#ppt_x"/>
                                          </p:val>
                                        </p:tav>
                                        <p:tav tm="100000">
                                          <p:val>
                                            <p:strVal val="#ppt_x"/>
                                          </p:val>
                                        </p:tav>
                                      </p:tavLst>
                                    </p:anim>
                                    <p:anim calcmode="lin" valueType="num">
                                      <p:cBhvr>
                                        <p:cTn id="10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1" presetClass="entr" presetSubtype="1" fill="hold" grpId="0" nodeType="click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wheel(1)">
                                      <p:cBhvr>
                                        <p:cTn id="108" dur="2000"/>
                                        <p:tgtEl>
                                          <p:spTgt spid="54"/>
                                        </p:tgtEl>
                                      </p:cBhvr>
                                    </p:animEffect>
                                  </p:childTnLst>
                                </p:cTn>
                              </p:par>
                              <p:par>
                                <p:cTn id="109" presetID="21" presetClass="entr" presetSubtype="1"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wheel(1)">
                                      <p:cBhvr>
                                        <p:cTn id="111" dur="2000"/>
                                        <p:tgtEl>
                                          <p:spTgt spid="55"/>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Effect transition="in" filter="barn(inVertical)">
                                      <p:cBhvr>
                                        <p:cTn id="116" dur="500"/>
                                        <p:tgtEl>
                                          <p:spTgt spid="53"/>
                                        </p:tgtEl>
                                      </p:cBhvr>
                                    </p:animEffect>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grpId="0" nodeType="click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wipe(down)">
                                      <p:cBhvr>
                                        <p:cTn id="121" dur="580">
                                          <p:stCondLst>
                                            <p:cond delay="0"/>
                                          </p:stCondLst>
                                        </p:cTn>
                                        <p:tgtEl>
                                          <p:spTgt spid="13"/>
                                        </p:tgtEl>
                                      </p:cBhvr>
                                    </p:animEffect>
                                    <p:anim calcmode="lin" valueType="num">
                                      <p:cBhvr>
                                        <p:cTn id="1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7" dur="26">
                                          <p:stCondLst>
                                            <p:cond delay="650"/>
                                          </p:stCondLst>
                                        </p:cTn>
                                        <p:tgtEl>
                                          <p:spTgt spid="13"/>
                                        </p:tgtEl>
                                      </p:cBhvr>
                                      <p:to x="100000" y="60000"/>
                                    </p:animScale>
                                    <p:animScale>
                                      <p:cBhvr>
                                        <p:cTn id="128" dur="166" decel="50000">
                                          <p:stCondLst>
                                            <p:cond delay="676"/>
                                          </p:stCondLst>
                                        </p:cTn>
                                        <p:tgtEl>
                                          <p:spTgt spid="13"/>
                                        </p:tgtEl>
                                      </p:cBhvr>
                                      <p:to x="100000" y="100000"/>
                                    </p:animScale>
                                    <p:animScale>
                                      <p:cBhvr>
                                        <p:cTn id="129" dur="26">
                                          <p:stCondLst>
                                            <p:cond delay="1312"/>
                                          </p:stCondLst>
                                        </p:cTn>
                                        <p:tgtEl>
                                          <p:spTgt spid="13"/>
                                        </p:tgtEl>
                                      </p:cBhvr>
                                      <p:to x="100000" y="80000"/>
                                    </p:animScale>
                                    <p:animScale>
                                      <p:cBhvr>
                                        <p:cTn id="130" dur="166" decel="50000">
                                          <p:stCondLst>
                                            <p:cond delay="1338"/>
                                          </p:stCondLst>
                                        </p:cTn>
                                        <p:tgtEl>
                                          <p:spTgt spid="13"/>
                                        </p:tgtEl>
                                      </p:cBhvr>
                                      <p:to x="100000" y="100000"/>
                                    </p:animScale>
                                    <p:animScale>
                                      <p:cBhvr>
                                        <p:cTn id="131" dur="26">
                                          <p:stCondLst>
                                            <p:cond delay="1642"/>
                                          </p:stCondLst>
                                        </p:cTn>
                                        <p:tgtEl>
                                          <p:spTgt spid="13"/>
                                        </p:tgtEl>
                                      </p:cBhvr>
                                      <p:to x="100000" y="90000"/>
                                    </p:animScale>
                                    <p:animScale>
                                      <p:cBhvr>
                                        <p:cTn id="132" dur="166" decel="50000">
                                          <p:stCondLst>
                                            <p:cond delay="1668"/>
                                          </p:stCondLst>
                                        </p:cTn>
                                        <p:tgtEl>
                                          <p:spTgt spid="13"/>
                                        </p:tgtEl>
                                      </p:cBhvr>
                                      <p:to x="100000" y="100000"/>
                                    </p:animScale>
                                    <p:animScale>
                                      <p:cBhvr>
                                        <p:cTn id="133" dur="26">
                                          <p:stCondLst>
                                            <p:cond delay="1808"/>
                                          </p:stCondLst>
                                        </p:cTn>
                                        <p:tgtEl>
                                          <p:spTgt spid="13"/>
                                        </p:tgtEl>
                                      </p:cBhvr>
                                      <p:to x="100000" y="95000"/>
                                    </p:animScale>
                                    <p:animScale>
                                      <p:cBhvr>
                                        <p:cTn id="134" dur="166" decel="50000">
                                          <p:stCondLst>
                                            <p:cond delay="1834"/>
                                          </p:stCondLst>
                                        </p:cTn>
                                        <p:tgtEl>
                                          <p:spTgt spid="13"/>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8"/>
                                        </p:tgtEl>
                                        <p:attrNameLst>
                                          <p:attrName>style.visibility</p:attrName>
                                        </p:attrNameLst>
                                      </p:cBhvr>
                                      <p:to>
                                        <p:strVal val="visible"/>
                                      </p:to>
                                    </p:set>
                                    <p:animEffect transition="in" filter="wipe(down)">
                                      <p:cBhvr>
                                        <p:cTn id="137" dur="580">
                                          <p:stCondLst>
                                            <p:cond delay="0"/>
                                          </p:stCondLst>
                                        </p:cTn>
                                        <p:tgtEl>
                                          <p:spTgt spid="18"/>
                                        </p:tgtEl>
                                      </p:cBhvr>
                                    </p:animEffect>
                                    <p:anim calcmode="lin" valueType="num">
                                      <p:cBhvr>
                                        <p:cTn id="13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43" dur="26">
                                          <p:stCondLst>
                                            <p:cond delay="650"/>
                                          </p:stCondLst>
                                        </p:cTn>
                                        <p:tgtEl>
                                          <p:spTgt spid="18"/>
                                        </p:tgtEl>
                                      </p:cBhvr>
                                      <p:to x="100000" y="60000"/>
                                    </p:animScale>
                                    <p:animScale>
                                      <p:cBhvr>
                                        <p:cTn id="144" dur="166" decel="50000">
                                          <p:stCondLst>
                                            <p:cond delay="676"/>
                                          </p:stCondLst>
                                        </p:cTn>
                                        <p:tgtEl>
                                          <p:spTgt spid="18"/>
                                        </p:tgtEl>
                                      </p:cBhvr>
                                      <p:to x="100000" y="100000"/>
                                    </p:animScale>
                                    <p:animScale>
                                      <p:cBhvr>
                                        <p:cTn id="145" dur="26">
                                          <p:stCondLst>
                                            <p:cond delay="1312"/>
                                          </p:stCondLst>
                                        </p:cTn>
                                        <p:tgtEl>
                                          <p:spTgt spid="18"/>
                                        </p:tgtEl>
                                      </p:cBhvr>
                                      <p:to x="100000" y="80000"/>
                                    </p:animScale>
                                    <p:animScale>
                                      <p:cBhvr>
                                        <p:cTn id="146" dur="166" decel="50000">
                                          <p:stCondLst>
                                            <p:cond delay="1338"/>
                                          </p:stCondLst>
                                        </p:cTn>
                                        <p:tgtEl>
                                          <p:spTgt spid="18"/>
                                        </p:tgtEl>
                                      </p:cBhvr>
                                      <p:to x="100000" y="100000"/>
                                    </p:animScale>
                                    <p:animScale>
                                      <p:cBhvr>
                                        <p:cTn id="147" dur="26">
                                          <p:stCondLst>
                                            <p:cond delay="1642"/>
                                          </p:stCondLst>
                                        </p:cTn>
                                        <p:tgtEl>
                                          <p:spTgt spid="18"/>
                                        </p:tgtEl>
                                      </p:cBhvr>
                                      <p:to x="100000" y="90000"/>
                                    </p:animScale>
                                    <p:animScale>
                                      <p:cBhvr>
                                        <p:cTn id="148" dur="166" decel="50000">
                                          <p:stCondLst>
                                            <p:cond delay="1668"/>
                                          </p:stCondLst>
                                        </p:cTn>
                                        <p:tgtEl>
                                          <p:spTgt spid="18"/>
                                        </p:tgtEl>
                                      </p:cBhvr>
                                      <p:to x="100000" y="100000"/>
                                    </p:animScale>
                                    <p:animScale>
                                      <p:cBhvr>
                                        <p:cTn id="149" dur="26">
                                          <p:stCondLst>
                                            <p:cond delay="1808"/>
                                          </p:stCondLst>
                                        </p:cTn>
                                        <p:tgtEl>
                                          <p:spTgt spid="18"/>
                                        </p:tgtEl>
                                      </p:cBhvr>
                                      <p:to x="100000" y="95000"/>
                                    </p:animScale>
                                    <p:animScale>
                                      <p:cBhvr>
                                        <p:cTn id="150" dur="166" decel="50000">
                                          <p:stCondLst>
                                            <p:cond delay="1834"/>
                                          </p:stCondLst>
                                        </p:cTn>
                                        <p:tgtEl>
                                          <p:spTgt spid="18"/>
                                        </p:tgtEl>
                                      </p:cBhvr>
                                      <p:to x="100000" y="100000"/>
                                    </p:animScale>
                                  </p:childTnLst>
                                </p:cTn>
                              </p:par>
                              <p:par>
                                <p:cTn id="151" presetID="26" presetClass="entr" presetSubtype="0" fill="hold" grpId="0" nodeType="withEffect">
                                  <p:stCondLst>
                                    <p:cond delay="0"/>
                                  </p:stCondLst>
                                  <p:childTnLst>
                                    <p:set>
                                      <p:cBhvr>
                                        <p:cTn id="152" dur="1" fill="hold">
                                          <p:stCondLst>
                                            <p:cond delay="0"/>
                                          </p:stCondLst>
                                        </p:cTn>
                                        <p:tgtEl>
                                          <p:spTgt spid="19"/>
                                        </p:tgtEl>
                                        <p:attrNameLst>
                                          <p:attrName>style.visibility</p:attrName>
                                        </p:attrNameLst>
                                      </p:cBhvr>
                                      <p:to>
                                        <p:strVal val="visible"/>
                                      </p:to>
                                    </p:set>
                                    <p:animEffect transition="in" filter="wipe(down)">
                                      <p:cBhvr>
                                        <p:cTn id="153" dur="580">
                                          <p:stCondLst>
                                            <p:cond delay="0"/>
                                          </p:stCondLst>
                                        </p:cTn>
                                        <p:tgtEl>
                                          <p:spTgt spid="19"/>
                                        </p:tgtEl>
                                      </p:cBhvr>
                                    </p:animEffect>
                                    <p:anim calcmode="lin" valueType="num">
                                      <p:cBhvr>
                                        <p:cTn id="15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59" dur="26">
                                          <p:stCondLst>
                                            <p:cond delay="650"/>
                                          </p:stCondLst>
                                        </p:cTn>
                                        <p:tgtEl>
                                          <p:spTgt spid="19"/>
                                        </p:tgtEl>
                                      </p:cBhvr>
                                      <p:to x="100000" y="60000"/>
                                    </p:animScale>
                                    <p:animScale>
                                      <p:cBhvr>
                                        <p:cTn id="160" dur="166" decel="50000">
                                          <p:stCondLst>
                                            <p:cond delay="676"/>
                                          </p:stCondLst>
                                        </p:cTn>
                                        <p:tgtEl>
                                          <p:spTgt spid="19"/>
                                        </p:tgtEl>
                                      </p:cBhvr>
                                      <p:to x="100000" y="100000"/>
                                    </p:animScale>
                                    <p:animScale>
                                      <p:cBhvr>
                                        <p:cTn id="161" dur="26">
                                          <p:stCondLst>
                                            <p:cond delay="1312"/>
                                          </p:stCondLst>
                                        </p:cTn>
                                        <p:tgtEl>
                                          <p:spTgt spid="19"/>
                                        </p:tgtEl>
                                      </p:cBhvr>
                                      <p:to x="100000" y="80000"/>
                                    </p:animScale>
                                    <p:animScale>
                                      <p:cBhvr>
                                        <p:cTn id="162" dur="166" decel="50000">
                                          <p:stCondLst>
                                            <p:cond delay="1338"/>
                                          </p:stCondLst>
                                        </p:cTn>
                                        <p:tgtEl>
                                          <p:spTgt spid="19"/>
                                        </p:tgtEl>
                                      </p:cBhvr>
                                      <p:to x="100000" y="100000"/>
                                    </p:animScale>
                                    <p:animScale>
                                      <p:cBhvr>
                                        <p:cTn id="163" dur="26">
                                          <p:stCondLst>
                                            <p:cond delay="1642"/>
                                          </p:stCondLst>
                                        </p:cTn>
                                        <p:tgtEl>
                                          <p:spTgt spid="19"/>
                                        </p:tgtEl>
                                      </p:cBhvr>
                                      <p:to x="100000" y="90000"/>
                                    </p:animScale>
                                    <p:animScale>
                                      <p:cBhvr>
                                        <p:cTn id="164" dur="166" decel="50000">
                                          <p:stCondLst>
                                            <p:cond delay="1668"/>
                                          </p:stCondLst>
                                        </p:cTn>
                                        <p:tgtEl>
                                          <p:spTgt spid="19"/>
                                        </p:tgtEl>
                                      </p:cBhvr>
                                      <p:to x="100000" y="100000"/>
                                    </p:animScale>
                                    <p:animScale>
                                      <p:cBhvr>
                                        <p:cTn id="165" dur="26">
                                          <p:stCondLst>
                                            <p:cond delay="1808"/>
                                          </p:stCondLst>
                                        </p:cTn>
                                        <p:tgtEl>
                                          <p:spTgt spid="19"/>
                                        </p:tgtEl>
                                      </p:cBhvr>
                                      <p:to x="100000" y="95000"/>
                                    </p:animScale>
                                    <p:animScale>
                                      <p:cBhvr>
                                        <p:cTn id="166" dur="166" decel="50000">
                                          <p:stCondLst>
                                            <p:cond delay="1834"/>
                                          </p:stCondLst>
                                        </p:cTn>
                                        <p:tgtEl>
                                          <p:spTgt spid="19"/>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20"/>
                                        </p:tgtEl>
                                        <p:attrNameLst>
                                          <p:attrName>style.visibility</p:attrName>
                                        </p:attrNameLst>
                                      </p:cBhvr>
                                      <p:to>
                                        <p:strVal val="visible"/>
                                      </p:to>
                                    </p:set>
                                    <p:animEffect transition="in" filter="wipe(down)">
                                      <p:cBhvr>
                                        <p:cTn id="169" dur="580">
                                          <p:stCondLst>
                                            <p:cond delay="0"/>
                                          </p:stCondLst>
                                        </p:cTn>
                                        <p:tgtEl>
                                          <p:spTgt spid="20"/>
                                        </p:tgtEl>
                                      </p:cBhvr>
                                    </p:animEffect>
                                    <p:anim calcmode="lin" valueType="num">
                                      <p:cBhvr>
                                        <p:cTn id="17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75" dur="26">
                                          <p:stCondLst>
                                            <p:cond delay="650"/>
                                          </p:stCondLst>
                                        </p:cTn>
                                        <p:tgtEl>
                                          <p:spTgt spid="20"/>
                                        </p:tgtEl>
                                      </p:cBhvr>
                                      <p:to x="100000" y="60000"/>
                                    </p:animScale>
                                    <p:animScale>
                                      <p:cBhvr>
                                        <p:cTn id="176" dur="166" decel="50000">
                                          <p:stCondLst>
                                            <p:cond delay="676"/>
                                          </p:stCondLst>
                                        </p:cTn>
                                        <p:tgtEl>
                                          <p:spTgt spid="20"/>
                                        </p:tgtEl>
                                      </p:cBhvr>
                                      <p:to x="100000" y="100000"/>
                                    </p:animScale>
                                    <p:animScale>
                                      <p:cBhvr>
                                        <p:cTn id="177" dur="26">
                                          <p:stCondLst>
                                            <p:cond delay="1312"/>
                                          </p:stCondLst>
                                        </p:cTn>
                                        <p:tgtEl>
                                          <p:spTgt spid="20"/>
                                        </p:tgtEl>
                                      </p:cBhvr>
                                      <p:to x="100000" y="80000"/>
                                    </p:animScale>
                                    <p:animScale>
                                      <p:cBhvr>
                                        <p:cTn id="178" dur="166" decel="50000">
                                          <p:stCondLst>
                                            <p:cond delay="1338"/>
                                          </p:stCondLst>
                                        </p:cTn>
                                        <p:tgtEl>
                                          <p:spTgt spid="20"/>
                                        </p:tgtEl>
                                      </p:cBhvr>
                                      <p:to x="100000" y="100000"/>
                                    </p:animScale>
                                    <p:animScale>
                                      <p:cBhvr>
                                        <p:cTn id="179" dur="26">
                                          <p:stCondLst>
                                            <p:cond delay="1642"/>
                                          </p:stCondLst>
                                        </p:cTn>
                                        <p:tgtEl>
                                          <p:spTgt spid="20"/>
                                        </p:tgtEl>
                                      </p:cBhvr>
                                      <p:to x="100000" y="90000"/>
                                    </p:animScale>
                                    <p:animScale>
                                      <p:cBhvr>
                                        <p:cTn id="180" dur="166" decel="50000">
                                          <p:stCondLst>
                                            <p:cond delay="1668"/>
                                          </p:stCondLst>
                                        </p:cTn>
                                        <p:tgtEl>
                                          <p:spTgt spid="20"/>
                                        </p:tgtEl>
                                      </p:cBhvr>
                                      <p:to x="100000" y="100000"/>
                                    </p:animScale>
                                    <p:animScale>
                                      <p:cBhvr>
                                        <p:cTn id="181" dur="26">
                                          <p:stCondLst>
                                            <p:cond delay="1808"/>
                                          </p:stCondLst>
                                        </p:cTn>
                                        <p:tgtEl>
                                          <p:spTgt spid="20"/>
                                        </p:tgtEl>
                                      </p:cBhvr>
                                      <p:to x="100000" y="95000"/>
                                    </p:animScale>
                                    <p:animScale>
                                      <p:cBhvr>
                                        <p:cTn id="182" dur="166" decel="50000">
                                          <p:stCondLst>
                                            <p:cond delay="1834"/>
                                          </p:stCondLst>
                                        </p:cTn>
                                        <p:tgtEl>
                                          <p:spTgt spid="20"/>
                                        </p:tgtEl>
                                      </p:cBhvr>
                                      <p:to x="100000" y="100000"/>
                                    </p:animScale>
                                  </p:childTnLst>
                                </p:cTn>
                              </p:par>
                              <p:par>
                                <p:cTn id="183" presetID="26" presetClass="entr" presetSubtype="0" fill="hold" grpId="0" nodeType="withEffect">
                                  <p:stCondLst>
                                    <p:cond delay="0"/>
                                  </p:stCondLst>
                                  <p:childTnLst>
                                    <p:set>
                                      <p:cBhvr>
                                        <p:cTn id="184" dur="1" fill="hold">
                                          <p:stCondLst>
                                            <p:cond delay="0"/>
                                          </p:stCondLst>
                                        </p:cTn>
                                        <p:tgtEl>
                                          <p:spTgt spid="24"/>
                                        </p:tgtEl>
                                        <p:attrNameLst>
                                          <p:attrName>style.visibility</p:attrName>
                                        </p:attrNameLst>
                                      </p:cBhvr>
                                      <p:to>
                                        <p:strVal val="visible"/>
                                      </p:to>
                                    </p:set>
                                    <p:animEffect transition="in" filter="wipe(down)">
                                      <p:cBhvr>
                                        <p:cTn id="185" dur="580">
                                          <p:stCondLst>
                                            <p:cond delay="0"/>
                                          </p:stCondLst>
                                        </p:cTn>
                                        <p:tgtEl>
                                          <p:spTgt spid="24"/>
                                        </p:tgtEl>
                                      </p:cBhvr>
                                    </p:animEffect>
                                    <p:anim calcmode="lin" valueType="num">
                                      <p:cBhvr>
                                        <p:cTn id="18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8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8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8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9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91" dur="26">
                                          <p:stCondLst>
                                            <p:cond delay="650"/>
                                          </p:stCondLst>
                                        </p:cTn>
                                        <p:tgtEl>
                                          <p:spTgt spid="24"/>
                                        </p:tgtEl>
                                      </p:cBhvr>
                                      <p:to x="100000" y="60000"/>
                                    </p:animScale>
                                    <p:animScale>
                                      <p:cBhvr>
                                        <p:cTn id="192" dur="166" decel="50000">
                                          <p:stCondLst>
                                            <p:cond delay="676"/>
                                          </p:stCondLst>
                                        </p:cTn>
                                        <p:tgtEl>
                                          <p:spTgt spid="24"/>
                                        </p:tgtEl>
                                      </p:cBhvr>
                                      <p:to x="100000" y="100000"/>
                                    </p:animScale>
                                    <p:animScale>
                                      <p:cBhvr>
                                        <p:cTn id="193" dur="26">
                                          <p:stCondLst>
                                            <p:cond delay="1312"/>
                                          </p:stCondLst>
                                        </p:cTn>
                                        <p:tgtEl>
                                          <p:spTgt spid="24"/>
                                        </p:tgtEl>
                                      </p:cBhvr>
                                      <p:to x="100000" y="80000"/>
                                    </p:animScale>
                                    <p:animScale>
                                      <p:cBhvr>
                                        <p:cTn id="194" dur="166" decel="50000">
                                          <p:stCondLst>
                                            <p:cond delay="1338"/>
                                          </p:stCondLst>
                                        </p:cTn>
                                        <p:tgtEl>
                                          <p:spTgt spid="24"/>
                                        </p:tgtEl>
                                      </p:cBhvr>
                                      <p:to x="100000" y="100000"/>
                                    </p:animScale>
                                    <p:animScale>
                                      <p:cBhvr>
                                        <p:cTn id="195" dur="26">
                                          <p:stCondLst>
                                            <p:cond delay="1642"/>
                                          </p:stCondLst>
                                        </p:cTn>
                                        <p:tgtEl>
                                          <p:spTgt spid="24"/>
                                        </p:tgtEl>
                                      </p:cBhvr>
                                      <p:to x="100000" y="90000"/>
                                    </p:animScale>
                                    <p:animScale>
                                      <p:cBhvr>
                                        <p:cTn id="196" dur="166" decel="50000">
                                          <p:stCondLst>
                                            <p:cond delay="1668"/>
                                          </p:stCondLst>
                                        </p:cTn>
                                        <p:tgtEl>
                                          <p:spTgt spid="24"/>
                                        </p:tgtEl>
                                      </p:cBhvr>
                                      <p:to x="100000" y="100000"/>
                                    </p:animScale>
                                    <p:animScale>
                                      <p:cBhvr>
                                        <p:cTn id="197" dur="26">
                                          <p:stCondLst>
                                            <p:cond delay="1808"/>
                                          </p:stCondLst>
                                        </p:cTn>
                                        <p:tgtEl>
                                          <p:spTgt spid="24"/>
                                        </p:tgtEl>
                                      </p:cBhvr>
                                      <p:to x="100000" y="95000"/>
                                    </p:animScale>
                                    <p:animScale>
                                      <p:cBhvr>
                                        <p:cTn id="198"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0" grpId="0"/>
      <p:bldP spid="24" grpId="0"/>
      <p:bldP spid="26" grpId="0" animBg="1"/>
      <p:bldP spid="28" grpId="0"/>
      <p:bldP spid="30" grpId="0" animBg="1"/>
      <p:bldP spid="32" grpId="0" animBg="1"/>
      <p:bldP spid="34" grpId="0" animBg="1"/>
      <p:bldP spid="35" grpId="0"/>
      <p:bldP spid="36" grpId="0" animBg="1"/>
      <p:bldP spid="38" grpId="0"/>
      <p:bldP spid="41" grpId="0"/>
      <p:bldP spid="42" grpId="0"/>
      <p:bldP spid="43" grpId="0"/>
      <p:bldP spid="44" grpId="0"/>
      <p:bldP spid="45" grpId="0"/>
      <p:bldP spid="46" grpId="0"/>
      <p:bldP spid="47" grpId="0"/>
      <p:bldP spid="48" grpId="0"/>
      <p:bldP spid="49" grpId="0"/>
      <p:bldP spid="50" grpId="0"/>
      <p:bldP spid="53" grpId="0"/>
      <p:bldP spid="54" grpId="0" animBg="1"/>
      <p:bldP spid="55" grpId="0"/>
      <p:bldP spid="5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328088" y="6451289"/>
            <a:ext cx="1938278" cy="28049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六边形 3"/>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8" name="平行四边形 7"/>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0"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平行四边形 11"/>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4" name="平行四边形 13"/>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1" name="平行四边形 20"/>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2" name="平行四边形 21"/>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3" name="平行四边形 22"/>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5" name="文本框 24"/>
          <p:cNvSpPr txBox="1"/>
          <p:nvPr/>
        </p:nvSpPr>
        <p:spPr>
          <a:xfrm>
            <a:off x="613473" y="156079"/>
            <a:ext cx="1411605"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建设方法</a:t>
            </a:r>
          </a:p>
        </p:txBody>
      </p:sp>
      <p:grpSp>
        <p:nvGrpSpPr>
          <p:cNvPr id="27" name="组合 26"/>
          <p:cNvGrpSpPr/>
          <p:nvPr/>
        </p:nvGrpSpPr>
        <p:grpSpPr>
          <a:xfrm>
            <a:off x="11127364" y="379584"/>
            <a:ext cx="409027" cy="134134"/>
            <a:chOff x="11369042" y="568879"/>
            <a:chExt cx="568324" cy="148001"/>
          </a:xfrm>
        </p:grpSpPr>
        <p:sp>
          <p:nvSpPr>
            <p:cNvPr id="29" name="平行四边形 2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1" name="平行四边形 30"/>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33" name="直接连接符 32"/>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1389343" y="115156"/>
            <a:ext cx="682197" cy="206038"/>
            <a:chOff x="11369042" y="568879"/>
            <a:chExt cx="568324" cy="148001"/>
          </a:xfrm>
        </p:grpSpPr>
        <p:sp>
          <p:nvSpPr>
            <p:cNvPr id="39" name="平行四边形 3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0" name="平行四边形 39"/>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pic>
        <p:nvPicPr>
          <p:cNvPr id="42" name="图片 41"/>
          <p:cNvPicPr>
            <a:picLocks noChangeAspect="1"/>
          </p:cNvPicPr>
          <p:nvPr/>
        </p:nvPicPr>
        <p:blipFill>
          <a:blip r:embed="rId3"/>
          <a:stretch>
            <a:fillRect/>
          </a:stretch>
        </p:blipFill>
        <p:spPr>
          <a:xfrm>
            <a:off x="91369" y="555249"/>
            <a:ext cx="11980172" cy="6302751"/>
          </a:xfrm>
          <a:prstGeom prst="rect">
            <a:avLst/>
          </a:prstGeom>
        </p:spPr>
      </p:pic>
      <p:sp>
        <p:nvSpPr>
          <p:cNvPr id="45" name="文本框 44"/>
          <p:cNvSpPr txBox="1"/>
          <p:nvPr/>
        </p:nvSpPr>
        <p:spPr>
          <a:xfrm>
            <a:off x="120459" y="828237"/>
            <a:ext cx="1503439" cy="461665"/>
          </a:xfrm>
          <a:prstGeom prst="rect">
            <a:avLst/>
          </a:prstGeom>
          <a:noFill/>
        </p:spPr>
        <p:txBody>
          <a:bodyPr wrap="square" rtlCol="0">
            <a:spAutoFit/>
          </a:bodyPr>
          <a:lstStyle/>
          <a:p>
            <a:r>
              <a:rPr lang="zh-CN" altLang="en-US" sz="2400" b="1" dirty="0">
                <a:solidFill>
                  <a:schemeClr val="accent1">
                    <a:lumMod val="75000"/>
                  </a:schemeClr>
                </a:solidFill>
              </a:rPr>
              <a:t>风险清单：</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3"/>
          <a:stretch>
            <a:fillRect/>
          </a:stretch>
        </p:blipFill>
        <p:spPr>
          <a:xfrm>
            <a:off x="248929" y="5504438"/>
            <a:ext cx="1966927" cy="1285884"/>
          </a:xfrm>
          <a:prstGeom prst="rect">
            <a:avLst/>
          </a:prstGeom>
        </p:spPr>
      </p:pic>
      <p:sp>
        <p:nvSpPr>
          <p:cNvPr id="12" name="平行四边形 11"/>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7"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0" name="平行四边形 19"/>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2" name="平行四边形 21"/>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3" name="平行四边形 22"/>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4" name="平行四边形 23"/>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5" name="平行四边形 24"/>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6" name="文本框 25"/>
          <p:cNvSpPr txBox="1"/>
          <p:nvPr/>
        </p:nvSpPr>
        <p:spPr>
          <a:xfrm>
            <a:off x="566736" y="156079"/>
            <a:ext cx="1269297"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建设方法</a:t>
            </a:r>
          </a:p>
        </p:txBody>
      </p:sp>
      <p:grpSp>
        <p:nvGrpSpPr>
          <p:cNvPr id="27" name="组合 26"/>
          <p:cNvGrpSpPr/>
          <p:nvPr/>
        </p:nvGrpSpPr>
        <p:grpSpPr>
          <a:xfrm>
            <a:off x="11127364" y="379584"/>
            <a:ext cx="409027" cy="134134"/>
            <a:chOff x="11369042" y="568879"/>
            <a:chExt cx="568324" cy="148001"/>
          </a:xfrm>
        </p:grpSpPr>
        <p:sp>
          <p:nvSpPr>
            <p:cNvPr id="28" name="平行四边形 27"/>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2" name="平行四边形 31"/>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33" name="直接连接符 32"/>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11389343" y="115156"/>
            <a:ext cx="682197" cy="206038"/>
            <a:chOff x="11369042" y="568879"/>
            <a:chExt cx="568324" cy="148001"/>
          </a:xfrm>
        </p:grpSpPr>
        <p:sp>
          <p:nvSpPr>
            <p:cNvPr id="35" name="平行四边形 34"/>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6" name="平行四边形 35"/>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grpSp>
        <p:nvGrpSpPr>
          <p:cNvPr id="3" name="组合 2"/>
          <p:cNvGrpSpPr/>
          <p:nvPr/>
        </p:nvGrpSpPr>
        <p:grpSpPr>
          <a:xfrm>
            <a:off x="450334" y="1291271"/>
            <a:ext cx="2742798" cy="1061882"/>
            <a:chOff x="265038" y="542797"/>
            <a:chExt cx="5653088" cy="501650"/>
          </a:xfrm>
          <a:solidFill>
            <a:schemeClr val="bg2"/>
          </a:solidFill>
        </p:grpSpPr>
        <p:sp>
          <p:nvSpPr>
            <p:cNvPr id="7" name="AutoShape 31"/>
            <p:cNvSpPr>
              <a:spLocks noChangeArrowheads="1"/>
            </p:cNvSpPr>
            <p:nvPr/>
          </p:nvSpPr>
          <p:spPr bwMode="auto">
            <a:xfrm>
              <a:off x="265038" y="542797"/>
              <a:ext cx="5653088" cy="501650"/>
            </a:xfrm>
            <a:prstGeom prst="roundRect">
              <a:avLst>
                <a:gd name="adj" fmla="val 50000"/>
              </a:avLst>
            </a:prstGeom>
            <a:grpFill/>
            <a:ln>
              <a:noFill/>
            </a:ln>
            <a:effectLst>
              <a:prstShdw prst="shdw17" dist="17961" dir="2700000">
                <a:srgbClr val="737373"/>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p>
          </p:txBody>
        </p:sp>
        <p:sp>
          <p:nvSpPr>
            <p:cNvPr id="8" name="AutoShape 32"/>
            <p:cNvSpPr>
              <a:spLocks noChangeArrowheads="1"/>
            </p:cNvSpPr>
            <p:nvPr/>
          </p:nvSpPr>
          <p:spPr bwMode="auto">
            <a:xfrm>
              <a:off x="371401" y="542797"/>
              <a:ext cx="5438774" cy="452437"/>
            </a:xfrm>
            <a:prstGeom prst="roundRect">
              <a:avLst>
                <a:gd name="adj" fmla="val 50000"/>
              </a:avLst>
            </a:prstGeom>
            <a:grpFill/>
            <a:ln>
              <a:noFill/>
            </a:ln>
            <a:effectLst>
              <a:prstShdw prst="shdw17" dist="17961" dir="2700000">
                <a:srgbClr val="136C59"/>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zh-CN" altLang="en-US" sz="2800" b="1" dirty="0">
                  <a:latin typeface="华文中宋" panose="02010600040101010101" pitchFamily="2" charset="-122"/>
                  <a:ea typeface="华文中宋" panose="02010600040101010101" pitchFamily="2" charset="-122"/>
                  <a:sym typeface="+mn-ea"/>
                </a:rPr>
                <a:t>先定事 后定人</a:t>
              </a:r>
              <a:endParaRPr lang="zh-CN" altLang="en-US" sz="2800" b="1" dirty="0">
                <a:latin typeface="华文中宋" panose="02010600040101010101" pitchFamily="2" charset="-122"/>
                <a:ea typeface="华文中宋" panose="02010600040101010101" pitchFamily="2" charset="-122"/>
              </a:endParaRPr>
            </a:p>
          </p:txBody>
        </p:sp>
      </p:grpSp>
      <p:sp>
        <p:nvSpPr>
          <p:cNvPr id="9" name="文本框 8"/>
          <p:cNvSpPr txBox="1"/>
          <p:nvPr/>
        </p:nvSpPr>
        <p:spPr>
          <a:xfrm>
            <a:off x="624098" y="3327275"/>
            <a:ext cx="2584731" cy="9621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zh-CN" altLang="en-US" sz="2000" b="1" dirty="0">
                <a:solidFill>
                  <a:schemeClr val="tx1"/>
                </a:solidFill>
                <a:latin typeface="仿宋" panose="02010609060101010101" charset="-122"/>
                <a:ea typeface="仿宋" panose="02010609060101010101" charset="-122"/>
              </a:rPr>
              <a:t>   </a:t>
            </a:r>
            <a:r>
              <a:rPr lang="zh-CN" altLang="en-US" sz="2000" b="1" dirty="0">
                <a:latin typeface="Wide Latin" panose="020A0A07050505020404" pitchFamily="18" charset="0"/>
                <a:ea typeface="仿宋" panose="02010609060101010101" charset="-122"/>
              </a:rPr>
              <a:t>岗位职责清晰</a:t>
            </a:r>
            <a:endParaRPr lang="en-US" altLang="zh-CN" sz="2000" b="1" dirty="0">
              <a:latin typeface="Wide Latin" panose="020A0A07050505020404" pitchFamily="18" charset="0"/>
              <a:ea typeface="仿宋" panose="02010609060101010101" charset="-122"/>
            </a:endParaRPr>
          </a:p>
          <a:p>
            <a:pPr algn="l">
              <a:lnSpc>
                <a:spcPct val="150000"/>
              </a:lnSpc>
            </a:pPr>
            <a:r>
              <a:rPr lang="zh-CN" altLang="en-US" sz="2000" b="1" dirty="0">
                <a:latin typeface="Wide Latin" panose="020A0A07050505020404" pitchFamily="18" charset="0"/>
                <a:ea typeface="仿宋" panose="02010609060101010101" charset="-122"/>
              </a:rPr>
              <a:t>部门职责自然清晰</a:t>
            </a:r>
            <a:endParaRPr lang="en-US" altLang="zh-CN" sz="2000" b="1" dirty="0">
              <a:latin typeface="Wide Latin" panose="020A0A07050505020404" pitchFamily="18" charset="0"/>
              <a:ea typeface="仿宋" panose="02010609060101010101" charset="-122"/>
            </a:endParaRPr>
          </a:p>
        </p:txBody>
      </p:sp>
      <p:grpSp>
        <p:nvGrpSpPr>
          <p:cNvPr id="18" name="组合 17"/>
          <p:cNvGrpSpPr/>
          <p:nvPr/>
        </p:nvGrpSpPr>
        <p:grpSpPr>
          <a:xfrm>
            <a:off x="3508075" y="2488002"/>
            <a:ext cx="8051817" cy="4169434"/>
            <a:chOff x="2939144" y="706955"/>
            <a:chExt cx="6128016" cy="4414196"/>
          </a:xfrm>
        </p:grpSpPr>
        <p:pic>
          <p:nvPicPr>
            <p:cNvPr id="21" name="图片 20"/>
            <p:cNvPicPr>
              <a:picLocks noChangeAspect="1"/>
            </p:cNvPicPr>
            <p:nvPr/>
          </p:nvPicPr>
          <p:blipFill>
            <a:blip r:embed="rId4"/>
            <a:stretch>
              <a:fillRect/>
            </a:stretch>
          </p:blipFill>
          <p:spPr>
            <a:xfrm>
              <a:off x="2939144" y="706955"/>
              <a:ext cx="6128016" cy="4414196"/>
            </a:xfrm>
            <a:prstGeom prst="rect">
              <a:avLst/>
            </a:prstGeom>
          </p:spPr>
        </p:pic>
        <p:sp>
          <p:nvSpPr>
            <p:cNvPr id="29" name="矩形 28"/>
            <p:cNvSpPr/>
            <p:nvPr/>
          </p:nvSpPr>
          <p:spPr>
            <a:xfrm>
              <a:off x="3044690" y="980417"/>
              <a:ext cx="665143" cy="4046573"/>
            </a:xfrm>
            <a:prstGeom prst="rect">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l">
                <a:lnSpc>
                  <a:spcPct val="150000"/>
                </a:lnSpc>
              </a:pPr>
              <a:endParaRPr lang="zh-CN" altLang="en-US" sz="1800" b="1" dirty="0">
                <a:solidFill>
                  <a:srgbClr val="C00000"/>
                </a:solidFill>
                <a:latin typeface="宋体" panose="02010600030101010101" pitchFamily="2" charset="-122"/>
                <a:ea typeface="宋体" panose="02010600030101010101" pitchFamily="2" charset="-122"/>
              </a:endParaRPr>
            </a:p>
          </p:txBody>
        </p:sp>
        <p:sp>
          <p:nvSpPr>
            <p:cNvPr id="30" name="矩形 29"/>
            <p:cNvSpPr/>
            <p:nvPr/>
          </p:nvSpPr>
          <p:spPr>
            <a:xfrm>
              <a:off x="4797632" y="980417"/>
              <a:ext cx="1740459" cy="4046573"/>
            </a:xfrm>
            <a:prstGeom prst="rect">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l">
                <a:lnSpc>
                  <a:spcPct val="150000"/>
                </a:lnSpc>
              </a:pPr>
              <a:endParaRPr lang="zh-CN" altLang="en-US" sz="1800" b="1" dirty="0">
                <a:solidFill>
                  <a:srgbClr val="C00000"/>
                </a:solidFill>
                <a:latin typeface="宋体" panose="02010600030101010101" pitchFamily="2" charset="-122"/>
                <a:ea typeface="宋体" panose="02010600030101010101" pitchFamily="2" charset="-122"/>
              </a:endParaRPr>
            </a:p>
          </p:txBody>
        </p:sp>
        <p:sp>
          <p:nvSpPr>
            <p:cNvPr id="31" name="矩形 30"/>
            <p:cNvSpPr/>
            <p:nvPr/>
          </p:nvSpPr>
          <p:spPr>
            <a:xfrm>
              <a:off x="3745679" y="980417"/>
              <a:ext cx="1016106" cy="4046573"/>
            </a:xfrm>
            <a:prstGeom prst="rect">
              <a:avLst/>
            </a:prstGeom>
            <a:noFill/>
            <a:ln w="76200">
              <a:solidFill>
                <a:srgbClr val="00B0F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l">
                <a:lnSpc>
                  <a:spcPct val="150000"/>
                </a:lnSpc>
              </a:pPr>
              <a:endParaRPr lang="zh-CN" altLang="en-US" sz="1800" b="1" dirty="0">
                <a:solidFill>
                  <a:srgbClr val="C00000"/>
                </a:solidFill>
                <a:latin typeface="宋体" panose="02010600030101010101" pitchFamily="2" charset="-122"/>
                <a:ea typeface="宋体" panose="02010600030101010101" pitchFamily="2" charset="-122"/>
              </a:endParaRPr>
            </a:p>
          </p:txBody>
        </p:sp>
      </p:grpSp>
      <p:sp>
        <p:nvSpPr>
          <p:cNvPr id="52" name="AutoShape 32"/>
          <p:cNvSpPr>
            <a:spLocks noChangeArrowheads="1"/>
          </p:cNvSpPr>
          <p:nvPr/>
        </p:nvSpPr>
        <p:spPr bwMode="auto">
          <a:xfrm>
            <a:off x="4327285" y="1023269"/>
            <a:ext cx="1868065" cy="476735"/>
          </a:xfrm>
          <a:prstGeom prst="roundRect">
            <a:avLst>
              <a:gd name="adj" fmla="val 50000"/>
            </a:avLst>
          </a:prstGeom>
          <a:solidFill>
            <a:srgbClr val="C00000"/>
          </a:solidFill>
          <a:ln>
            <a:noFill/>
          </a:ln>
          <a:effectLst>
            <a:prstShdw prst="shdw17" dist="17961" dir="2700000">
              <a:srgbClr val="136C59"/>
            </a:prst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zh-CN" altLang="en-US" sz="2400" b="1" dirty="0">
                <a:latin typeface="华文中宋" panose="02010600040101010101" pitchFamily="2" charset="-122"/>
                <a:ea typeface="华文中宋" panose="02010600040101010101" pitchFamily="2" charset="-122"/>
                <a:sym typeface="+mn-ea"/>
              </a:rPr>
              <a:t> </a:t>
            </a:r>
            <a:r>
              <a:rPr lang="zh-CN" altLang="en-US" sz="2400" b="1" dirty="0">
                <a:solidFill>
                  <a:schemeClr val="bg1"/>
                </a:solidFill>
                <a:latin typeface="华文中宋" panose="02010600040101010101" pitchFamily="2" charset="-122"/>
                <a:ea typeface="华文中宋" panose="02010600040101010101" pitchFamily="2" charset="-122"/>
                <a:sym typeface="+mn-ea"/>
              </a:rPr>
              <a:t>先看“事”</a:t>
            </a:r>
            <a:endParaRPr lang="zh-CN" altLang="en-US" sz="2400" b="1" dirty="0">
              <a:solidFill>
                <a:schemeClr val="bg1"/>
              </a:solidFill>
              <a:latin typeface="华文中宋" panose="02010600040101010101" pitchFamily="2" charset="-122"/>
              <a:ea typeface="华文中宋" panose="02010600040101010101" pitchFamily="2" charset="-122"/>
            </a:endParaRPr>
          </a:p>
        </p:txBody>
      </p:sp>
      <p:sp>
        <p:nvSpPr>
          <p:cNvPr id="53" name="AutoShape 32"/>
          <p:cNvSpPr>
            <a:spLocks noChangeArrowheads="1"/>
          </p:cNvSpPr>
          <p:nvPr/>
        </p:nvSpPr>
        <p:spPr bwMode="auto">
          <a:xfrm>
            <a:off x="4301326" y="1989588"/>
            <a:ext cx="1868066" cy="476735"/>
          </a:xfrm>
          <a:prstGeom prst="roundRect">
            <a:avLst>
              <a:gd name="adj" fmla="val 50000"/>
            </a:avLst>
          </a:prstGeom>
          <a:solidFill>
            <a:srgbClr val="00B0F0"/>
          </a:solidFill>
          <a:ln>
            <a:noFill/>
          </a:ln>
          <a:effectLst>
            <a:prstShdw prst="shdw17" dist="17961" dir="2700000">
              <a:srgbClr val="136C59"/>
            </a:prst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zh-CN" altLang="en-US" sz="2400" b="1" dirty="0">
                <a:solidFill>
                  <a:schemeClr val="bg1"/>
                </a:solidFill>
                <a:latin typeface="华文中宋" panose="02010600040101010101" pitchFamily="2" charset="-122"/>
                <a:ea typeface="华文中宋" panose="02010600040101010101" pitchFamily="2" charset="-122"/>
                <a:sym typeface="+mn-ea"/>
              </a:rPr>
              <a:t> 后看“人”</a:t>
            </a:r>
            <a:endParaRPr lang="zh-CN" altLang="en-US" sz="2400" b="1" dirty="0">
              <a:solidFill>
                <a:schemeClr val="bg1"/>
              </a:solidFill>
              <a:latin typeface="华文中宋" panose="02010600040101010101" pitchFamily="2" charset="-122"/>
              <a:ea typeface="华文中宋" panose="02010600040101010101" pitchFamily="2" charset="-122"/>
            </a:endParaRPr>
          </a:p>
        </p:txBody>
      </p:sp>
      <p:cxnSp>
        <p:nvCxnSpPr>
          <p:cNvPr id="55" name="直接箭头连接符 54"/>
          <p:cNvCxnSpPr>
            <a:endCxn id="30" idx="0"/>
          </p:cNvCxnSpPr>
          <p:nvPr/>
        </p:nvCxnSpPr>
        <p:spPr>
          <a:xfrm>
            <a:off x="5820539" y="1518249"/>
            <a:ext cx="1272895" cy="1228052"/>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flipH="1">
            <a:off x="3597067" y="1500004"/>
            <a:ext cx="1199220" cy="1246297"/>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434" name="直接箭头连接符 18433"/>
          <p:cNvCxnSpPr>
            <a:stCxn id="53" idx="2"/>
            <a:endCxn id="31" idx="0"/>
          </p:cNvCxnSpPr>
          <p:nvPr/>
        </p:nvCxnSpPr>
        <p:spPr>
          <a:xfrm>
            <a:off x="5235359" y="2466323"/>
            <a:ext cx="0" cy="279978"/>
          </a:xfrm>
          <a:prstGeom prst="straightConnector1">
            <a:avLst/>
          </a:prstGeom>
          <a:ln w="38100">
            <a:solidFill>
              <a:srgbClr val="0099FF"/>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ppt_x"/>
                                          </p:val>
                                        </p:tav>
                                        <p:tav tm="100000">
                                          <p:val>
                                            <p:strVal val="#ppt_x"/>
                                          </p:val>
                                        </p:tav>
                                      </p:tavLst>
                                    </p:anim>
                                    <p:anim calcmode="lin" valueType="num">
                                      <p:cBhvr additive="base">
                                        <p:cTn id="15" dur="500" fill="hold"/>
                                        <p:tgtEl>
                                          <p:spTgt spid="5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additive="base">
                                        <p:cTn id="18" dur="500" fill="hold"/>
                                        <p:tgtEl>
                                          <p:spTgt spid="55"/>
                                        </p:tgtEl>
                                        <p:attrNameLst>
                                          <p:attrName>ppt_x</p:attrName>
                                        </p:attrNameLst>
                                      </p:cBhvr>
                                      <p:tavLst>
                                        <p:tav tm="0">
                                          <p:val>
                                            <p:strVal val="#ppt_x"/>
                                          </p:val>
                                        </p:tav>
                                        <p:tav tm="100000">
                                          <p:val>
                                            <p:strVal val="#ppt_x"/>
                                          </p:val>
                                        </p:tav>
                                      </p:tavLst>
                                    </p:anim>
                                    <p:anim calcmode="lin" valueType="num">
                                      <p:cBhvr additive="base">
                                        <p:cTn id="19" dur="500" fill="hold"/>
                                        <p:tgtEl>
                                          <p:spTgt spid="5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ppt_x"/>
                                          </p:val>
                                        </p:tav>
                                        <p:tav tm="100000">
                                          <p:val>
                                            <p:strVal val="#ppt_x"/>
                                          </p:val>
                                        </p:tav>
                                      </p:tavLst>
                                    </p:anim>
                                    <p:anim calcmode="lin" valueType="num">
                                      <p:cBhvr additive="base">
                                        <p:cTn id="2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ppt_x"/>
                                          </p:val>
                                        </p:tav>
                                        <p:tav tm="100000">
                                          <p:val>
                                            <p:strVal val="#ppt_x"/>
                                          </p:val>
                                        </p:tav>
                                      </p:tavLst>
                                    </p:anim>
                                    <p:anim calcmode="lin" valueType="num">
                                      <p:cBhvr additive="base">
                                        <p:cTn id="29" dur="500" fill="hold"/>
                                        <p:tgtEl>
                                          <p:spTgt spid="5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8434"/>
                                        </p:tgtEl>
                                        <p:attrNameLst>
                                          <p:attrName>style.visibility</p:attrName>
                                        </p:attrNameLst>
                                      </p:cBhvr>
                                      <p:to>
                                        <p:strVal val="visible"/>
                                      </p:to>
                                    </p:set>
                                    <p:anim calcmode="lin" valueType="num">
                                      <p:cBhvr additive="base">
                                        <p:cTn id="32" dur="500" fill="hold"/>
                                        <p:tgtEl>
                                          <p:spTgt spid="18434"/>
                                        </p:tgtEl>
                                        <p:attrNameLst>
                                          <p:attrName>ppt_x</p:attrName>
                                        </p:attrNameLst>
                                      </p:cBhvr>
                                      <p:tavLst>
                                        <p:tav tm="0">
                                          <p:val>
                                            <p:strVal val="#ppt_x"/>
                                          </p:val>
                                        </p:tav>
                                        <p:tav tm="100000">
                                          <p:val>
                                            <p:strVal val="#ppt_x"/>
                                          </p:val>
                                        </p:tav>
                                      </p:tavLst>
                                    </p:anim>
                                    <p:anim calcmode="lin" valueType="num">
                                      <p:cBhvr additive="base">
                                        <p:cTn id="33"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custDataLst>
              <p:tags r:id="rId2"/>
            </p:custDataLst>
          </p:nvPr>
        </p:nvGrpSpPr>
        <p:grpSpPr>
          <a:xfrm rot="10800000">
            <a:off x="2734416" y="1247023"/>
            <a:ext cx="720000" cy="415819"/>
            <a:chOff x="1160829" y="2656459"/>
            <a:chExt cx="720000" cy="415819"/>
          </a:xfrm>
          <a:solidFill>
            <a:srgbClr val="5B9BD5">
              <a:lumMod val="20000"/>
              <a:lumOff val="80000"/>
            </a:srgbClr>
          </a:solidFill>
        </p:grpSpPr>
        <p:sp>
          <p:nvSpPr>
            <p:cNvPr id="22" name="任意多边形: 形状 21"/>
            <p:cNvSpPr/>
            <p:nvPr>
              <p:custDataLst>
                <p:tags r:id="rId11"/>
              </p:custDataLst>
            </p:nvPr>
          </p:nvSpPr>
          <p:spPr>
            <a:xfrm>
              <a:off x="1160829" y="2656459"/>
              <a:ext cx="340237" cy="415819"/>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grp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23" name="任意多边形: 形状 22"/>
            <p:cNvSpPr/>
            <p:nvPr>
              <p:custDataLst>
                <p:tags r:id="rId12"/>
              </p:custDataLst>
            </p:nvPr>
          </p:nvSpPr>
          <p:spPr>
            <a:xfrm>
              <a:off x="1540592" y="2656459"/>
              <a:ext cx="340237" cy="415819"/>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grp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grpSp>
      <p:grpSp>
        <p:nvGrpSpPr>
          <p:cNvPr id="24" name="组合 23"/>
          <p:cNvGrpSpPr/>
          <p:nvPr>
            <p:custDataLst>
              <p:tags r:id="rId3"/>
            </p:custDataLst>
          </p:nvPr>
        </p:nvGrpSpPr>
        <p:grpSpPr>
          <a:xfrm rot="10800000">
            <a:off x="8757348" y="1247022"/>
            <a:ext cx="720000" cy="415819"/>
            <a:chOff x="1160829" y="2656459"/>
            <a:chExt cx="720000" cy="415819"/>
          </a:xfrm>
          <a:solidFill>
            <a:srgbClr val="5B9BD5">
              <a:lumMod val="20000"/>
              <a:lumOff val="80000"/>
            </a:srgbClr>
          </a:solidFill>
        </p:grpSpPr>
        <p:sp>
          <p:nvSpPr>
            <p:cNvPr id="25" name="任意多边形: 形状 24"/>
            <p:cNvSpPr/>
            <p:nvPr>
              <p:custDataLst>
                <p:tags r:id="rId9"/>
              </p:custDataLst>
            </p:nvPr>
          </p:nvSpPr>
          <p:spPr>
            <a:xfrm>
              <a:off x="1160829" y="2656459"/>
              <a:ext cx="340237" cy="415819"/>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grp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26" name="任意多边形: 形状 25"/>
            <p:cNvSpPr/>
            <p:nvPr>
              <p:custDataLst>
                <p:tags r:id="rId10"/>
              </p:custDataLst>
            </p:nvPr>
          </p:nvSpPr>
          <p:spPr>
            <a:xfrm>
              <a:off x="1540592" y="2656459"/>
              <a:ext cx="340237" cy="415819"/>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grp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grpSp>
      <p:sp>
        <p:nvSpPr>
          <p:cNvPr id="27" name="文本框 15"/>
          <p:cNvSpPr txBox="1"/>
          <p:nvPr>
            <p:custDataLst>
              <p:tags r:id="rId4"/>
            </p:custDataLst>
          </p:nvPr>
        </p:nvSpPr>
        <p:spPr>
          <a:xfrm>
            <a:off x="2240280" y="1247140"/>
            <a:ext cx="7462520" cy="527685"/>
          </a:xfrm>
          <a:prstGeom prst="rect">
            <a:avLst/>
          </a:prstGeom>
          <a:noFill/>
          <a:ln>
            <a:noFill/>
          </a:ln>
        </p:spPr>
        <p:txBody>
          <a:bodyPr wrap="square" lIns="101600" tIns="38100" rIns="63500" bIns="38100" rtlCol="0" anchor="b" anchorCtr="0">
            <a:noAutofit/>
          </a:bodyPr>
          <a:lstStyle>
            <a:defPPr>
              <a:defRPr lang="zh-CN"/>
            </a:defPPr>
            <a:lvl1pPr marL="0" algn="l" defTabSz="914400" rtl="0" eaLnBrk="1" latinLnBrk="0" hangingPunct="1">
              <a:defRPr sz="1800" kern="1200">
                <a:solidFill>
                  <a:sysClr val="windowText" lastClr="000000"/>
                </a:solidFill>
                <a:latin typeface="Calibri" panose="020F0502020204030204"/>
                <a:ea typeface="+mn-ea"/>
                <a:cs typeface="+mn-ea"/>
              </a:defRPr>
            </a:lvl1pPr>
            <a:lvl2pPr marL="457200" algn="l" defTabSz="914400" rtl="0" eaLnBrk="1" latinLnBrk="0" hangingPunct="1">
              <a:defRPr sz="1800" kern="1200">
                <a:solidFill>
                  <a:sysClr val="windowText" lastClr="000000"/>
                </a:solidFill>
                <a:latin typeface="Calibri" panose="020F0502020204030204"/>
                <a:ea typeface="+mn-ea"/>
                <a:cs typeface="+mn-ea"/>
              </a:defRPr>
            </a:lvl2pPr>
            <a:lvl3pPr marL="914400" algn="l" defTabSz="914400" rtl="0" eaLnBrk="1" latinLnBrk="0" hangingPunct="1">
              <a:defRPr sz="1800" kern="1200">
                <a:solidFill>
                  <a:sysClr val="windowText" lastClr="000000"/>
                </a:solidFill>
                <a:latin typeface="Calibri" panose="020F0502020204030204"/>
                <a:ea typeface="+mn-ea"/>
                <a:cs typeface="+mn-ea"/>
              </a:defRPr>
            </a:lvl3pPr>
            <a:lvl4pPr marL="1371600" algn="l" defTabSz="914400" rtl="0" eaLnBrk="1" latinLnBrk="0" hangingPunct="1">
              <a:defRPr sz="1800" kern="1200">
                <a:solidFill>
                  <a:sysClr val="windowText" lastClr="000000"/>
                </a:solidFill>
                <a:latin typeface="Calibri" panose="020F0502020204030204"/>
                <a:ea typeface="+mn-ea"/>
                <a:cs typeface="+mn-ea"/>
              </a:defRPr>
            </a:lvl4pPr>
            <a:lvl5pPr marL="1828800" algn="l" defTabSz="914400" rtl="0" eaLnBrk="1" latinLnBrk="0" hangingPunct="1">
              <a:defRPr sz="1800" kern="1200">
                <a:solidFill>
                  <a:sysClr val="windowText" lastClr="000000"/>
                </a:solidFill>
                <a:latin typeface="Calibri" panose="020F0502020204030204"/>
                <a:ea typeface="+mn-ea"/>
                <a:cs typeface="+mn-ea"/>
              </a:defRPr>
            </a:lvl5pPr>
            <a:lvl6pPr marL="2286000" algn="l" defTabSz="914400" rtl="0" eaLnBrk="1" latinLnBrk="0" hangingPunct="1">
              <a:defRPr sz="1800" kern="1200">
                <a:solidFill>
                  <a:sysClr val="windowText" lastClr="000000"/>
                </a:solidFill>
                <a:latin typeface="Calibri" panose="020F0502020204030204"/>
                <a:ea typeface="+mn-ea"/>
                <a:cs typeface="+mn-ea"/>
              </a:defRPr>
            </a:lvl6pPr>
            <a:lvl7pPr marL="2743200" algn="l" defTabSz="914400" rtl="0" eaLnBrk="1" latinLnBrk="0" hangingPunct="1">
              <a:defRPr sz="1800" kern="1200">
                <a:solidFill>
                  <a:sysClr val="windowText" lastClr="000000"/>
                </a:solidFill>
                <a:latin typeface="Calibri" panose="020F0502020204030204"/>
                <a:ea typeface="+mn-ea"/>
                <a:cs typeface="+mn-ea"/>
              </a:defRPr>
            </a:lvl7pPr>
            <a:lvl8pPr marL="3200400" algn="l" defTabSz="914400" rtl="0" eaLnBrk="1" latinLnBrk="0" hangingPunct="1">
              <a:defRPr sz="1800" kern="1200">
                <a:solidFill>
                  <a:sysClr val="windowText" lastClr="000000"/>
                </a:solidFill>
                <a:latin typeface="Calibri" panose="020F0502020204030204"/>
                <a:ea typeface="+mn-ea"/>
                <a:cs typeface="+mn-ea"/>
              </a:defRPr>
            </a:lvl8pPr>
            <a:lvl9pPr marL="3657600" algn="l" defTabSz="914400" rtl="0" eaLnBrk="1" latinLnBrk="0" hangingPunct="1">
              <a:defRPr sz="1800" kern="1200">
                <a:solidFill>
                  <a:sysClr val="windowText" lastClr="000000"/>
                </a:solidFill>
                <a:latin typeface="Calibri" panose="020F0502020204030204"/>
                <a:ea typeface="+mn-ea"/>
                <a:cs typeface="+mn-ea"/>
              </a:defRPr>
            </a:lvl9pPr>
          </a:lstStyle>
          <a:p>
            <a:pPr algn="ctr" fontAlgn="auto">
              <a:lnSpc>
                <a:spcPct val="100000"/>
              </a:lnSpc>
            </a:pPr>
            <a:r>
              <a:rPr lang="zh-CN" altLang="en-US" sz="2800" b="1" spc="300" dirty="0">
                <a:solidFill>
                  <a:sysClr val="windowText" lastClr="000000">
                    <a:lumMod val="75000"/>
                    <a:lumOff val="25000"/>
                  </a:sysClr>
                </a:solidFill>
                <a:latin typeface="Arial" panose="020B0604020202020204" pitchFamily="34" charset="0"/>
                <a:ea typeface="微软雅黑" panose="020B0503020204020204" pitchFamily="34" charset="-122"/>
              </a:rPr>
              <a:t>内控管理的趋势变化</a:t>
            </a:r>
            <a:r>
              <a:rPr lang="en-US" altLang="zh-CN" sz="2800" b="1" spc="300" dirty="0">
                <a:solidFill>
                  <a:sysClr val="windowText" lastClr="000000">
                    <a:lumMod val="75000"/>
                    <a:lumOff val="25000"/>
                  </a:sysClr>
                </a:solidFill>
                <a:latin typeface="Arial" panose="020B0604020202020204" pitchFamily="34" charset="0"/>
                <a:ea typeface="微软雅黑" panose="020B0503020204020204" pitchFamily="34" charset="-122"/>
              </a:rPr>
              <a:t>-</a:t>
            </a:r>
            <a:r>
              <a:rPr lang="zh-CN" altLang="en-US" sz="2800" b="1" spc="300" dirty="0">
                <a:solidFill>
                  <a:sysClr val="windowText" lastClr="000000">
                    <a:lumMod val="75000"/>
                    <a:lumOff val="25000"/>
                  </a:sysClr>
                </a:solidFill>
                <a:latin typeface="Arial" panose="020B0604020202020204" pitchFamily="34" charset="0"/>
                <a:ea typeface="微软雅黑" panose="020B0503020204020204" pitchFamily="34" charset="-122"/>
              </a:rPr>
              <a:t>总体要求</a:t>
            </a:r>
          </a:p>
        </p:txBody>
      </p:sp>
      <p:sp>
        <p:nvSpPr>
          <p:cNvPr id="4" name="灯片编号占位符 3"/>
          <p:cNvSpPr>
            <a:spLocks noGrp="1"/>
          </p:cNvSpPr>
          <p:nvPr>
            <p:ph type="sldNum" sz="quarter" idx="12"/>
          </p:nvPr>
        </p:nvSpPr>
        <p:spPr/>
        <p:txBody>
          <a:bodyPr/>
          <a:lstStyle/>
          <a:p>
            <a:fld id="{565CE74E-AB26-4998-AD42-012C4C1AD076}" type="slidenum">
              <a:rPr lang="zh-CN" altLang="en-US" smtClean="0"/>
              <a:t>5</a:t>
            </a:fld>
            <a:endParaRPr lang="zh-CN" altLang="en-US"/>
          </a:p>
        </p:txBody>
      </p:sp>
      <p:sp>
        <p:nvSpPr>
          <p:cNvPr id="2" name="矩形 1"/>
          <p:cNvSpPr/>
          <p:nvPr/>
        </p:nvSpPr>
        <p:spPr>
          <a:xfrm>
            <a:off x="0" y="2044700"/>
            <a:ext cx="5048885" cy="10648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rPr>
              <a:t>（二）强化对虚假披露内控信息的处罚力度</a:t>
            </a:r>
          </a:p>
        </p:txBody>
      </p:sp>
      <p:pic>
        <p:nvPicPr>
          <p:cNvPr id="30" name="图片 29"/>
          <p:cNvPicPr>
            <a:picLocks noChangeAspect="1"/>
          </p:cNvPicPr>
          <p:nvPr>
            <p:custDataLst>
              <p:tags r:id="rId5"/>
            </p:custDataLst>
          </p:nvPr>
        </p:nvPicPr>
        <p:blipFill>
          <a:blip r:embed="rId15"/>
          <a:stretch>
            <a:fillRect/>
          </a:stretch>
        </p:blipFill>
        <p:spPr>
          <a:xfrm>
            <a:off x="5421630" y="2462530"/>
            <a:ext cx="6770370" cy="2076450"/>
          </a:xfrm>
          <a:prstGeom prst="rect">
            <a:avLst/>
          </a:prstGeom>
        </p:spPr>
      </p:pic>
      <p:sp>
        <p:nvSpPr>
          <p:cNvPr id="31" name="矩形 30"/>
          <p:cNvSpPr/>
          <p:nvPr>
            <p:custDataLst>
              <p:tags r:id="rId6"/>
            </p:custDataLst>
          </p:nvPr>
        </p:nvSpPr>
        <p:spPr>
          <a:xfrm>
            <a:off x="5361305" y="4538980"/>
            <a:ext cx="6769100" cy="14712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None/>
            </a:pPr>
            <a:r>
              <a:rPr lang="zh-CN" altLang="en-US" sz="1600"/>
              <a:t>“十四五”期间，</a:t>
            </a:r>
            <a:r>
              <a:rPr lang="zh-CN" altLang="en-US" sz="1600">
                <a:solidFill>
                  <a:srgbClr val="FFFF00"/>
                </a:solidFill>
              </a:rPr>
              <a:t>财政部将加强内部控制相关法治建设，明确相关单位建立健全内部控制体系的要求，</a:t>
            </a:r>
            <a:r>
              <a:rPr lang="zh-CN" altLang="en-US" sz="1600" b="1">
                <a:solidFill>
                  <a:srgbClr val="FFFF00"/>
                </a:solidFill>
              </a:rPr>
              <a:t>压实单位负责人的责任，强化对虚假披露内部控制信息的处罚力度</a:t>
            </a:r>
          </a:p>
        </p:txBody>
      </p:sp>
      <p:grpSp>
        <p:nvGrpSpPr>
          <p:cNvPr id="17" name="组合 16"/>
          <p:cNvGrpSpPr/>
          <p:nvPr/>
        </p:nvGrpSpPr>
        <p:grpSpPr>
          <a:xfrm>
            <a:off x="0" y="3109595"/>
            <a:ext cx="5123180" cy="3053715"/>
            <a:chOff x="-10297" y="9638"/>
            <a:chExt cx="8068" cy="4809"/>
          </a:xfrm>
        </p:grpSpPr>
        <p:sp>
          <p:nvSpPr>
            <p:cNvPr id="15" name="矩形 14"/>
            <p:cNvSpPr/>
            <p:nvPr>
              <p:custDataLst>
                <p:tags r:id="rId7"/>
              </p:custDataLst>
            </p:nvPr>
          </p:nvSpPr>
          <p:spPr>
            <a:xfrm>
              <a:off x="-10297" y="11889"/>
              <a:ext cx="8068" cy="25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pc="100">
                  <a:solidFill>
                    <a:schemeClr val="bg1"/>
                  </a:solidFill>
                  <a:uFillTx/>
                </a:rPr>
                <a:t>2017</a:t>
              </a:r>
              <a:r>
                <a:rPr lang="zh-CN" altLang="en-US" spc="100">
                  <a:solidFill>
                    <a:schemeClr val="bg1"/>
                  </a:solidFill>
                  <a:uFillTx/>
                  <a:ea typeface="宋体" panose="02010600030101010101" pitchFamily="2" charset="-122"/>
                </a:rPr>
                <a:t>年</a:t>
              </a:r>
              <a:r>
                <a:rPr lang="en-US" altLang="zh-CN" spc="100">
                  <a:solidFill>
                    <a:schemeClr val="bg1"/>
                  </a:solidFill>
                  <a:uFillTx/>
                  <a:ea typeface="宋体" panose="02010600030101010101" pitchFamily="2" charset="-122"/>
                </a:rPr>
                <a:t>-</a:t>
              </a:r>
              <a:r>
                <a:rPr lang="zh-CN" altLang="en-US" spc="100">
                  <a:solidFill>
                    <a:schemeClr val="bg1"/>
                  </a:solidFill>
                  <a:uFillTx/>
                  <a:ea typeface="宋体" panose="02010600030101010101" pitchFamily="2" charset="-122"/>
                </a:rPr>
                <a:t>年度报告机制建立</a:t>
              </a:r>
            </a:p>
            <a:p>
              <a:pPr algn="ctr"/>
              <a:r>
                <a:rPr lang="zh-CN" altLang="en-US" spc="100">
                  <a:solidFill>
                    <a:schemeClr val="bg1"/>
                  </a:solidFill>
                  <a:uFillTx/>
                  <a:ea typeface="宋体" panose="02010600030101010101" pitchFamily="2" charset="-122"/>
                </a:rPr>
                <a:t>促进内控信息公开</a:t>
              </a:r>
            </a:p>
            <a:p>
              <a:pPr algn="ctr"/>
              <a:endParaRPr lang="zh-CN" altLang="en-US" spc="100">
                <a:solidFill>
                  <a:schemeClr val="bg1"/>
                </a:solidFill>
                <a:uFillTx/>
                <a:ea typeface="宋体" panose="02010600030101010101" pitchFamily="2" charset="-122"/>
              </a:endParaRPr>
            </a:p>
            <a:p>
              <a:pPr algn="ctr"/>
              <a:r>
                <a:rPr lang="en-US" altLang="zh-CN" sz="1000" spc="100">
                  <a:solidFill>
                    <a:schemeClr val="bg1"/>
                  </a:solidFill>
                  <a:uFillTx/>
                  <a:ea typeface="宋体" panose="02010600030101010101" pitchFamily="2" charset="-122"/>
                </a:rPr>
                <a:t>2017</a:t>
              </a:r>
              <a:r>
                <a:rPr lang="zh-CN" altLang="en-US" sz="1000" spc="100">
                  <a:solidFill>
                    <a:schemeClr val="bg1"/>
                  </a:solidFill>
                  <a:uFillTx/>
                  <a:ea typeface="宋体" panose="02010600030101010101" pitchFamily="2" charset="-122"/>
                </a:rPr>
                <a:t>、</a:t>
              </a:r>
              <a:r>
                <a:rPr lang="en-US" altLang="zh-CN" sz="1000" spc="100">
                  <a:solidFill>
                    <a:schemeClr val="bg1"/>
                  </a:solidFill>
                  <a:uFillTx/>
                  <a:ea typeface="宋体" panose="02010600030101010101" pitchFamily="2" charset="-122"/>
                </a:rPr>
                <a:t>2018</a:t>
              </a:r>
              <a:r>
                <a:rPr lang="zh-CN" altLang="en-US" sz="1000" spc="100">
                  <a:solidFill>
                    <a:schemeClr val="bg1"/>
                  </a:solidFill>
                  <a:uFillTx/>
                  <a:ea typeface="宋体" panose="02010600030101010101" pitchFamily="2" charset="-122"/>
                </a:rPr>
                <a:t>年报为单机版</a:t>
              </a:r>
              <a:r>
                <a:rPr lang="en-US" altLang="zh-CN" sz="1000" spc="100">
                  <a:solidFill>
                    <a:schemeClr val="bg1"/>
                  </a:solidFill>
                  <a:uFillTx/>
                  <a:ea typeface="宋体" panose="02010600030101010101" pitchFamily="2" charset="-122"/>
                </a:rPr>
                <a:t>-</a:t>
              </a:r>
              <a:r>
                <a:rPr lang="zh-CN" altLang="en-US" sz="1000" spc="100">
                  <a:solidFill>
                    <a:schemeClr val="bg1"/>
                  </a:solidFill>
                  <a:uFillTx/>
                  <a:ea typeface="宋体" panose="02010600030101010101" pitchFamily="2" charset="-122"/>
                </a:rPr>
                <a:t>仅四川省可以看；</a:t>
              </a:r>
            </a:p>
            <a:p>
              <a:pPr algn="ctr"/>
              <a:r>
                <a:rPr lang="en-US" altLang="zh-CN" sz="1000" spc="100">
                  <a:solidFill>
                    <a:schemeClr val="bg1"/>
                  </a:solidFill>
                  <a:uFillTx/>
                  <a:ea typeface="宋体" panose="02010600030101010101" pitchFamily="2" charset="-122"/>
                </a:rPr>
                <a:t>2019</a:t>
              </a:r>
              <a:r>
                <a:rPr lang="zh-CN" altLang="en-US" sz="1000" spc="100">
                  <a:solidFill>
                    <a:schemeClr val="bg1"/>
                  </a:solidFill>
                  <a:uFillTx/>
                  <a:ea typeface="宋体" panose="02010600030101010101" pitchFamily="2" charset="-122"/>
                </a:rPr>
                <a:t>年报</a:t>
              </a:r>
              <a:r>
                <a:rPr lang="zh-CN" sz="1000" spc="100">
                  <a:solidFill>
                    <a:schemeClr val="bg1"/>
                  </a:solidFill>
                  <a:uFillTx/>
                  <a:ea typeface="宋体" panose="02010600030101010101" pitchFamily="2" charset="-122"/>
                </a:rPr>
                <a:t>启动</a:t>
              </a:r>
              <a:r>
                <a:rPr lang="zh-CN" altLang="en-US" sz="1000" spc="100">
                  <a:solidFill>
                    <a:schemeClr val="bg1"/>
                  </a:solidFill>
                  <a:uFillTx/>
                  <a:ea typeface="宋体" panose="02010600030101010101" pitchFamily="2" charset="-122"/>
                </a:rPr>
                <a:t>网络版</a:t>
              </a:r>
              <a:r>
                <a:rPr lang="en-US" altLang="zh-CN" sz="1000" spc="100">
                  <a:solidFill>
                    <a:schemeClr val="bg1"/>
                  </a:solidFill>
                  <a:uFillTx/>
                  <a:ea typeface="宋体" panose="02010600030101010101" pitchFamily="2" charset="-122"/>
                </a:rPr>
                <a:t>-</a:t>
              </a:r>
              <a:r>
                <a:rPr lang="zh-CN" altLang="en-US" sz="1000" spc="100">
                  <a:solidFill>
                    <a:schemeClr val="bg1"/>
                  </a:solidFill>
                  <a:uFillTx/>
                  <a:ea typeface="宋体" panose="02010600030101010101" pitchFamily="2" charset="-122"/>
                </a:rPr>
                <a:t>财政部可查看任一单位的内控情况</a:t>
              </a:r>
            </a:p>
          </p:txBody>
        </p:sp>
        <p:pic>
          <p:nvPicPr>
            <p:cNvPr id="16" name="图片 15"/>
            <p:cNvPicPr>
              <a:picLocks noChangeAspect="1"/>
            </p:cNvPicPr>
            <p:nvPr>
              <p:custDataLst>
                <p:tags r:id="rId8"/>
              </p:custDataLst>
            </p:nvPr>
          </p:nvPicPr>
          <p:blipFill>
            <a:blip r:embed="rId16"/>
            <a:stretch>
              <a:fillRect/>
            </a:stretch>
          </p:blipFill>
          <p:spPr>
            <a:xfrm>
              <a:off x="-10297" y="9638"/>
              <a:ext cx="8068" cy="2251"/>
            </a:xfrm>
            <a:prstGeom prst="rect">
              <a:avLst/>
            </a:prstGeom>
          </p:spPr>
        </p:pic>
      </p:grpSp>
      <p:sp>
        <p:nvSpPr>
          <p:cNvPr id="6" name="右箭头 5"/>
          <p:cNvSpPr/>
          <p:nvPr/>
        </p:nvSpPr>
        <p:spPr>
          <a:xfrm>
            <a:off x="4205605" y="4069715"/>
            <a:ext cx="2013585" cy="5207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p:cNvPicPr>
            <a:picLocks noChangeAspect="1"/>
          </p:cNvPicPr>
          <p:nvPr/>
        </p:nvPicPr>
        <p:blipFill>
          <a:blip r:embed="rId3"/>
          <a:stretch>
            <a:fillRect/>
          </a:stretch>
        </p:blipFill>
        <p:spPr>
          <a:xfrm>
            <a:off x="248929" y="5504438"/>
            <a:ext cx="1966927" cy="1285884"/>
          </a:xfrm>
          <a:prstGeom prst="rect">
            <a:avLst/>
          </a:prstGeom>
        </p:spPr>
      </p:pic>
      <p:grpSp>
        <p:nvGrpSpPr>
          <p:cNvPr id="20" name="组合 19"/>
          <p:cNvGrpSpPr/>
          <p:nvPr/>
        </p:nvGrpSpPr>
        <p:grpSpPr>
          <a:xfrm>
            <a:off x="749353" y="1289417"/>
            <a:ext cx="5039971" cy="5018440"/>
            <a:chOff x="826488" y="923083"/>
            <a:chExt cx="5039971" cy="5018440"/>
          </a:xfrm>
        </p:grpSpPr>
        <p:sp>
          <p:nvSpPr>
            <p:cNvPr id="7" name="箭头: 燕尾形 6"/>
            <p:cNvSpPr/>
            <p:nvPr/>
          </p:nvSpPr>
          <p:spPr>
            <a:xfrm>
              <a:off x="3433371" y="4279191"/>
              <a:ext cx="403563" cy="460102"/>
            </a:xfrm>
            <a:prstGeom prst="notchedRightArrow">
              <a:avLst/>
            </a:prstGeom>
            <a:solidFill>
              <a:srgbClr val="99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sz="5000"/>
            </a:p>
          </p:txBody>
        </p:sp>
        <p:grpSp>
          <p:nvGrpSpPr>
            <p:cNvPr id="22" name="组合 21"/>
            <p:cNvGrpSpPr/>
            <p:nvPr/>
          </p:nvGrpSpPr>
          <p:grpSpPr>
            <a:xfrm>
              <a:off x="826488" y="2871341"/>
              <a:ext cx="2495181" cy="2716240"/>
              <a:chOff x="165657" y="1451254"/>
              <a:chExt cx="1770875" cy="1549913"/>
            </a:xfrm>
          </p:grpSpPr>
          <p:grpSp>
            <p:nvGrpSpPr>
              <p:cNvPr id="21" name="组合 20"/>
              <p:cNvGrpSpPr/>
              <p:nvPr/>
            </p:nvGrpSpPr>
            <p:grpSpPr>
              <a:xfrm>
                <a:off x="302996" y="1664373"/>
                <a:ext cx="1633536" cy="1336794"/>
                <a:chOff x="323442" y="1673816"/>
                <a:chExt cx="1633536" cy="1336794"/>
              </a:xfrm>
            </p:grpSpPr>
            <p:sp>
              <p:nvSpPr>
                <p:cNvPr id="17" name="矩形 16"/>
                <p:cNvSpPr/>
                <p:nvPr/>
              </p:nvSpPr>
              <p:spPr>
                <a:xfrm>
                  <a:off x="323442" y="1673816"/>
                  <a:ext cx="1633536" cy="1336794"/>
                </a:xfrm>
                <a:prstGeom prst="rect">
                  <a:avLst/>
                </a:prstGeom>
                <a:ln>
                  <a:solidFill>
                    <a:schemeClr val="accent6">
                      <a:lumMod val="40000"/>
                      <a:lumOff val="60000"/>
                    </a:schemeClr>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solidFill>
                        <a:srgbClr val="C00000"/>
                      </a:solidFill>
                      <a:latin typeface="黑体" panose="02010609060101010101" charset="-122"/>
                      <a:ea typeface="黑体" panose="02010609060101010101" charset="-122"/>
                    </a:rPr>
                    <a:t>外标</a:t>
                  </a:r>
                  <a:endParaRPr lang="en-US" altLang="zh-CN" sz="2000" dirty="0">
                    <a:solidFill>
                      <a:srgbClr val="C00000"/>
                    </a:solidFill>
                    <a:latin typeface="黑体" panose="02010609060101010101" charset="-122"/>
                    <a:ea typeface="黑体" panose="02010609060101010101" charset="-122"/>
                  </a:endParaRPr>
                </a:p>
                <a:p>
                  <a:pPr algn="ctr"/>
                  <a:r>
                    <a:rPr lang="zh-CN" altLang="en-US" sz="1600" dirty="0">
                      <a:latin typeface="黑体" panose="02010609060101010101" charset="-122"/>
                      <a:ea typeface="黑体" panose="02010609060101010101" charset="-122"/>
                    </a:rPr>
                    <a:t>（外部政策文件要求）</a:t>
                  </a:r>
                  <a:endParaRPr lang="en-US" altLang="zh-CN" sz="1200" dirty="0">
                    <a:latin typeface="黑体" panose="02010609060101010101" charset="-122"/>
                    <a:ea typeface="黑体" panose="02010609060101010101" charset="-122"/>
                  </a:endParaRPr>
                </a:p>
                <a:p>
                  <a:pPr algn="ctr"/>
                  <a:endParaRPr lang="en-US" altLang="zh-CN" sz="1200" dirty="0">
                    <a:latin typeface="黑体" panose="02010609060101010101" charset="-122"/>
                    <a:ea typeface="黑体" panose="02010609060101010101" charset="-122"/>
                  </a:endParaRPr>
                </a:p>
                <a:p>
                  <a:pPr algn="ctr"/>
                  <a:endParaRPr lang="en-US" altLang="zh-CN" sz="1200" dirty="0">
                    <a:latin typeface="黑体" panose="02010609060101010101" charset="-122"/>
                    <a:ea typeface="黑体" panose="02010609060101010101" charset="-122"/>
                  </a:endParaRPr>
                </a:p>
                <a:p>
                  <a:pPr algn="ctr"/>
                  <a:endParaRPr lang="en-US" altLang="zh-CN" sz="1600" dirty="0">
                    <a:solidFill>
                      <a:srgbClr val="C00000"/>
                    </a:solidFill>
                    <a:latin typeface="黑体" panose="02010609060101010101" charset="-122"/>
                    <a:ea typeface="黑体" panose="02010609060101010101" charset="-122"/>
                  </a:endParaRPr>
                </a:p>
                <a:p>
                  <a:pPr algn="ctr"/>
                  <a:r>
                    <a:rPr lang="zh-CN" altLang="en-US" sz="2000" dirty="0">
                      <a:solidFill>
                        <a:srgbClr val="C00000"/>
                      </a:solidFill>
                      <a:latin typeface="黑体" panose="02010609060101010101" charset="-122"/>
                      <a:ea typeface="黑体" panose="02010609060101010101" charset="-122"/>
                    </a:rPr>
                    <a:t>内标</a:t>
                  </a:r>
                  <a:endParaRPr lang="en-US" altLang="zh-CN" sz="2000" dirty="0">
                    <a:solidFill>
                      <a:srgbClr val="C00000"/>
                    </a:solidFill>
                    <a:latin typeface="黑体" panose="02010609060101010101" charset="-122"/>
                    <a:ea typeface="黑体" panose="02010609060101010101" charset="-122"/>
                  </a:endParaRPr>
                </a:p>
                <a:p>
                  <a:pPr algn="ctr"/>
                  <a:r>
                    <a:rPr lang="zh-CN" altLang="en-US" sz="1600" dirty="0">
                      <a:latin typeface="黑体" panose="02010609060101010101" charset="-122"/>
                      <a:ea typeface="黑体" panose="02010609060101010101" charset="-122"/>
                    </a:rPr>
                    <a:t>（单位内部资料规定）</a:t>
                  </a:r>
                </a:p>
              </p:txBody>
            </p:sp>
            <p:sp>
              <p:nvSpPr>
                <p:cNvPr id="5" name="加号 4"/>
                <p:cNvSpPr/>
                <p:nvPr/>
              </p:nvSpPr>
              <p:spPr>
                <a:xfrm>
                  <a:off x="895418" y="2181889"/>
                  <a:ext cx="452613" cy="325506"/>
                </a:xfrm>
                <a:prstGeom prst="mathPl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sz="5000"/>
                </a:p>
              </p:txBody>
            </p:sp>
          </p:grpSp>
          <p:pic>
            <p:nvPicPr>
              <p:cNvPr id="84" name="Picture 2" descr="E:\PPT素材\图片素材\PNG\3dicon_01.png"/>
              <p:cNvPicPr>
                <a:picLocks noChangeAspect="1" noChangeArrowheads="1"/>
              </p:cNvPicPr>
              <p:nvPr/>
            </p:nvPicPr>
            <p:blipFill>
              <a:blip r:embed="rId4"/>
              <a:srcRect/>
              <a:stretch>
                <a:fillRect/>
              </a:stretch>
            </p:blipFill>
            <p:spPr bwMode="auto">
              <a:xfrm>
                <a:off x="165657" y="1451254"/>
                <a:ext cx="511102" cy="511103"/>
              </a:xfrm>
              <a:prstGeom prst="rect">
                <a:avLst/>
              </a:prstGeom>
              <a:noFill/>
              <a:ln w="9525">
                <a:noFill/>
                <a:miter lim="800000"/>
                <a:headEnd/>
                <a:tailEnd/>
              </a:ln>
            </p:spPr>
          </p:pic>
        </p:grpSp>
        <p:grpSp>
          <p:nvGrpSpPr>
            <p:cNvPr id="9" name="组合 8"/>
            <p:cNvGrpSpPr/>
            <p:nvPr/>
          </p:nvGrpSpPr>
          <p:grpSpPr>
            <a:xfrm>
              <a:off x="3937870" y="3244835"/>
              <a:ext cx="1856208" cy="1919250"/>
              <a:chOff x="3749627" y="2615386"/>
              <a:chExt cx="1551106" cy="2092235"/>
            </a:xfrm>
          </p:grpSpPr>
          <p:grpSp>
            <p:nvGrpSpPr>
              <p:cNvPr id="13" name="组合 12"/>
              <p:cNvGrpSpPr/>
              <p:nvPr/>
            </p:nvGrpSpPr>
            <p:grpSpPr>
              <a:xfrm>
                <a:off x="3749627" y="2615386"/>
                <a:ext cx="1551106" cy="2092235"/>
                <a:chOff x="7449815" y="2559092"/>
                <a:chExt cx="1451179" cy="3083083"/>
              </a:xfrm>
            </p:grpSpPr>
            <p:sp>
              <p:nvSpPr>
                <p:cNvPr id="15" name="矩形: 折角 14">
                  <a:hlinkClick r:id="" action="ppaction://noaction"/>
                </p:cNvPr>
                <p:cNvSpPr/>
                <p:nvPr/>
              </p:nvSpPr>
              <p:spPr>
                <a:xfrm>
                  <a:off x="7449815" y="2559092"/>
                  <a:ext cx="1451179" cy="3083083"/>
                </a:xfrm>
                <a:prstGeom prst="foldedCorner">
                  <a:avLst/>
                </a:prstGeom>
                <a:ln>
                  <a:solidFill>
                    <a:schemeClr val="accent6">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5000"/>
                </a:p>
              </p:txBody>
            </p:sp>
            <p:sp>
              <p:nvSpPr>
                <p:cNvPr id="16" name="文本框 15"/>
                <p:cNvSpPr txBox="1"/>
                <p:nvPr/>
              </p:nvSpPr>
              <p:spPr>
                <a:xfrm>
                  <a:off x="7544266" y="3166472"/>
                  <a:ext cx="1218263" cy="1631561"/>
                </a:xfrm>
                <a:prstGeom prst="rect">
                  <a:avLst/>
                </a:prstGeom>
                <a:noFill/>
              </p:spPr>
              <p:txBody>
                <a:bodyPr wrap="square" rtlCol="0">
                  <a:spAutoFit/>
                </a:bodyPr>
                <a:lstStyle/>
                <a:p>
                  <a:pPr algn="ctr"/>
                  <a:r>
                    <a:rPr lang="zh-CN" altLang="en-US" sz="2000" b="1" dirty="0">
                      <a:latin typeface="微软雅黑" panose="020B0503020204020204" pitchFamily="34" charset="-122"/>
                      <a:ea typeface="微软雅黑" panose="020B0503020204020204" pitchFamily="34" charset="-122"/>
                    </a:rPr>
                    <a:t>流程</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设计稿</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solidFill>
                        <a:srgbClr val="FF0000"/>
                      </a:solidFill>
                      <a:latin typeface="微软雅黑" panose="020B0503020204020204" pitchFamily="34" charset="-122"/>
                      <a:ea typeface="微软雅黑" panose="020B0503020204020204" pitchFamily="34" charset="-122"/>
                    </a:rPr>
                    <a:t>（初稿）</a:t>
                  </a:r>
                </a:p>
              </p:txBody>
            </p:sp>
          </p:grpSp>
          <p:pic>
            <p:nvPicPr>
              <p:cNvPr id="110" name="Picture 23" descr="修改"/>
              <p:cNvPicPr>
                <a:picLocks noChangeAspect="1" noChangeArrowheads="1"/>
              </p:cNvPicPr>
              <p:nvPr/>
            </p:nvPicPr>
            <p:blipFill>
              <a:blip r:embed="rId5"/>
              <a:srcRect/>
              <a:stretch>
                <a:fillRect/>
              </a:stretch>
            </p:blipFill>
            <p:spPr bwMode="auto">
              <a:xfrm>
                <a:off x="4866300" y="2619229"/>
                <a:ext cx="408336" cy="408336"/>
              </a:xfrm>
              <a:prstGeom prst="rect">
                <a:avLst/>
              </a:prstGeom>
              <a:noFill/>
              <a:ln w="9525">
                <a:noFill/>
                <a:miter lim="800000"/>
                <a:headEnd/>
                <a:tailEnd/>
              </a:ln>
            </p:spPr>
          </p:pic>
        </p:grpSp>
        <p:sp>
          <p:nvSpPr>
            <p:cNvPr id="12" name="矩形 11"/>
            <p:cNvSpPr/>
            <p:nvPr/>
          </p:nvSpPr>
          <p:spPr>
            <a:xfrm>
              <a:off x="3745659" y="5233637"/>
              <a:ext cx="2120800" cy="707886"/>
            </a:xfrm>
            <a:prstGeom prst="rect">
              <a:avLst/>
            </a:prstGeom>
            <a:noFill/>
          </p:spPr>
          <p:txBody>
            <a:bodyPr wrap="square" lIns="91440" tIns="45720" rIns="91440" bIns="45720">
              <a:spAutoFit/>
            </a:bodyPr>
            <a:lstStyle/>
            <a:p>
              <a:pPr algn="ctr"/>
              <a:r>
                <a:rPr lang="zh-CN" altLang="en-US" sz="2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一项工作</a:t>
              </a:r>
              <a:endParaRPr lang="en-US" altLang="zh-CN" sz="2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a:p>
              <a:pPr algn="ctr"/>
              <a:r>
                <a:rPr lang="zh-CN" altLang="en-US" sz="2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a:t>
              </a:r>
              <a:r>
                <a:rPr lang="zh-CN" altLang="en-US" sz="2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应当</a:t>
              </a:r>
              <a:r>
                <a:rPr lang="zh-CN" altLang="en-US" sz="2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如何做”</a:t>
              </a:r>
            </a:p>
          </p:txBody>
        </p:sp>
        <p:grpSp>
          <p:nvGrpSpPr>
            <p:cNvPr id="101" name="组合 100"/>
            <p:cNvGrpSpPr/>
            <p:nvPr/>
          </p:nvGrpSpPr>
          <p:grpSpPr>
            <a:xfrm>
              <a:off x="983152" y="923083"/>
              <a:ext cx="4040987" cy="2524180"/>
              <a:chOff x="863466" y="713574"/>
              <a:chExt cx="4040987" cy="2524180"/>
            </a:xfrm>
          </p:grpSpPr>
          <p:sp>
            <p:nvSpPr>
              <p:cNvPr id="102" name="矩形: 圆角 101"/>
              <p:cNvSpPr/>
              <p:nvPr/>
            </p:nvSpPr>
            <p:spPr>
              <a:xfrm>
                <a:off x="863466" y="713574"/>
                <a:ext cx="4040987" cy="1852115"/>
              </a:xfrm>
              <a:prstGeom prst="roundRect">
                <a:avLst/>
              </a:prstGeom>
              <a:solidFill>
                <a:schemeClr val="accent1">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ltLang="zh-CN" dirty="0">
                  <a:solidFill>
                    <a:schemeClr val="tx1"/>
                  </a:solidFill>
                  <a:latin typeface="宋体" panose="02010600030101010101" pitchFamily="2" charset="-122"/>
                  <a:ea typeface="宋体" panose="02010600030101010101" pitchFamily="2" charset="-122"/>
                </a:endParaRPr>
              </a:p>
              <a:p>
                <a:pPr algn="l"/>
                <a:r>
                  <a:rPr lang="zh-CN" altLang="en-US" dirty="0">
                    <a:solidFill>
                      <a:schemeClr val="tx1"/>
                    </a:solidFill>
                    <a:latin typeface="宋体" panose="02010600030101010101" pitchFamily="2" charset="-122"/>
                    <a:ea typeface="宋体" panose="02010600030101010101" pitchFamily="2" charset="-122"/>
                  </a:rPr>
                  <a:t>内部控制流程设计稿，不是参照其他单位如何做，不是凭借顾问经验评判如何做，也不是征询某个人的想法，而是严格依据内外部明文规定梳理推导形成的，按照文件要求一项工作</a:t>
                </a:r>
                <a:r>
                  <a:rPr lang="zh-CN" altLang="en-US" sz="2000" b="1" dirty="0">
                    <a:solidFill>
                      <a:srgbClr val="FF0000"/>
                    </a:solidFill>
                    <a:latin typeface="宋体" panose="02010600030101010101" pitchFamily="2" charset="-122"/>
                    <a:ea typeface="宋体" panose="02010600030101010101" pitchFamily="2" charset="-122"/>
                  </a:rPr>
                  <a:t>“应当</a:t>
                </a:r>
                <a:r>
                  <a:rPr lang="zh-CN" altLang="en-US" sz="2000" b="1" dirty="0">
                    <a:solidFill>
                      <a:schemeClr val="tx1"/>
                    </a:solidFill>
                    <a:latin typeface="宋体" panose="02010600030101010101" pitchFamily="2" charset="-122"/>
                    <a:ea typeface="宋体" panose="02010600030101010101" pitchFamily="2" charset="-122"/>
                  </a:rPr>
                  <a:t>如何做</a:t>
                </a:r>
                <a:r>
                  <a:rPr lang="zh-CN" altLang="en-US" sz="2000" b="1" dirty="0">
                    <a:solidFill>
                      <a:srgbClr val="FF0000"/>
                    </a:solidFill>
                    <a:latin typeface="宋体" panose="02010600030101010101" pitchFamily="2" charset="-122"/>
                    <a:ea typeface="宋体" panose="02010600030101010101" pitchFamily="2" charset="-122"/>
                  </a:rPr>
                  <a:t>”</a:t>
                </a:r>
                <a:r>
                  <a:rPr lang="zh-CN" altLang="en-US" sz="2000" b="1" dirty="0">
                    <a:solidFill>
                      <a:schemeClr val="tx1"/>
                    </a:solidFill>
                    <a:latin typeface="宋体" panose="02010600030101010101" pitchFamily="2" charset="-122"/>
                    <a:ea typeface="宋体" panose="02010600030101010101" pitchFamily="2" charset="-122"/>
                  </a:rPr>
                  <a:t>。</a:t>
                </a:r>
                <a:endParaRPr lang="en-US" altLang="zh-CN" sz="2000" b="1" dirty="0">
                  <a:solidFill>
                    <a:schemeClr val="tx1"/>
                  </a:solidFill>
                  <a:latin typeface="宋体" panose="02010600030101010101" pitchFamily="2" charset="-122"/>
                  <a:ea typeface="宋体" panose="02010600030101010101" pitchFamily="2" charset="-122"/>
                </a:endParaRPr>
              </a:p>
              <a:p>
                <a:pPr algn="ctr"/>
                <a:endParaRPr lang="zh-CN" altLang="en-US" sz="1875" dirty="0"/>
              </a:p>
            </p:txBody>
          </p:sp>
          <p:sp>
            <p:nvSpPr>
              <p:cNvPr id="104" name="椭圆 103"/>
              <p:cNvSpPr/>
              <p:nvPr/>
            </p:nvSpPr>
            <p:spPr>
              <a:xfrm>
                <a:off x="4568512" y="3071757"/>
                <a:ext cx="161910" cy="165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08" name="椭圆 107"/>
              <p:cNvSpPr/>
              <p:nvPr/>
            </p:nvSpPr>
            <p:spPr>
              <a:xfrm>
                <a:off x="4441882" y="2819670"/>
                <a:ext cx="233162" cy="205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109" name="椭圆 108"/>
              <p:cNvSpPr/>
              <p:nvPr/>
            </p:nvSpPr>
            <p:spPr>
              <a:xfrm>
                <a:off x="4178285" y="2480365"/>
                <a:ext cx="366631" cy="2945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grpSp>
      </p:grpSp>
      <p:sp>
        <p:nvSpPr>
          <p:cNvPr id="4" name="箭头: 左右 3"/>
          <p:cNvSpPr/>
          <p:nvPr/>
        </p:nvSpPr>
        <p:spPr>
          <a:xfrm>
            <a:off x="5853898" y="4126403"/>
            <a:ext cx="2696257" cy="802893"/>
          </a:xfrm>
          <a:prstGeom prst="leftRightArrow">
            <a:avLst/>
          </a:prstGeom>
          <a:solidFill>
            <a:srgbClr val="99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确认过程</a:t>
            </a:r>
          </a:p>
        </p:txBody>
      </p:sp>
      <p:grpSp>
        <p:nvGrpSpPr>
          <p:cNvPr id="2" name="组合 1"/>
          <p:cNvGrpSpPr/>
          <p:nvPr/>
        </p:nvGrpSpPr>
        <p:grpSpPr>
          <a:xfrm>
            <a:off x="8616813" y="3044829"/>
            <a:ext cx="2445567" cy="2974491"/>
            <a:chOff x="8616810" y="3044828"/>
            <a:chExt cx="2445567" cy="2974490"/>
          </a:xfrm>
        </p:grpSpPr>
        <p:sp>
          <p:nvSpPr>
            <p:cNvPr id="14" name="矩形 13"/>
            <p:cNvSpPr/>
            <p:nvPr/>
          </p:nvSpPr>
          <p:spPr>
            <a:xfrm>
              <a:off x="8616810" y="3044828"/>
              <a:ext cx="2445567" cy="297449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sz="5000"/>
            </a:p>
          </p:txBody>
        </p:sp>
        <p:grpSp>
          <p:nvGrpSpPr>
            <p:cNvPr id="8" name="组合 7"/>
            <p:cNvGrpSpPr/>
            <p:nvPr/>
          </p:nvGrpSpPr>
          <p:grpSpPr>
            <a:xfrm>
              <a:off x="8910336" y="3556413"/>
              <a:ext cx="1851089" cy="1139849"/>
              <a:chOff x="9510484" y="1955300"/>
              <a:chExt cx="1516168" cy="1139849"/>
            </a:xfrm>
          </p:grpSpPr>
          <p:sp>
            <p:nvSpPr>
              <p:cNvPr id="86" name="矩形 85"/>
              <p:cNvSpPr/>
              <p:nvPr/>
            </p:nvSpPr>
            <p:spPr>
              <a:xfrm>
                <a:off x="9518621" y="1955300"/>
                <a:ext cx="1440413" cy="113984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dirty="0">
                  <a:latin typeface="宋体" panose="02010600030101010101" pitchFamily="2" charset="-122"/>
                  <a:ea typeface="宋体" panose="02010600030101010101" pitchFamily="2" charset="-122"/>
                </a:endParaRPr>
              </a:p>
            </p:txBody>
          </p:sp>
          <p:grpSp>
            <p:nvGrpSpPr>
              <p:cNvPr id="26" name="组合 25"/>
              <p:cNvGrpSpPr/>
              <p:nvPr/>
            </p:nvGrpSpPr>
            <p:grpSpPr>
              <a:xfrm>
                <a:off x="9510484" y="2349618"/>
                <a:ext cx="702207" cy="720860"/>
                <a:chOff x="6746875" y="5251450"/>
                <a:chExt cx="990601" cy="1066800"/>
              </a:xfrm>
            </p:grpSpPr>
            <p:sp>
              <p:nvSpPr>
                <p:cNvPr id="27" name="Freeform 17"/>
                <p:cNvSpPr/>
                <p:nvPr/>
              </p:nvSpPr>
              <p:spPr bwMode="auto">
                <a:xfrm>
                  <a:off x="7542213" y="5499100"/>
                  <a:ext cx="195263" cy="61912"/>
                </a:xfrm>
                <a:custGeom>
                  <a:avLst/>
                  <a:gdLst>
                    <a:gd name="T0" fmla="*/ 122 w 123"/>
                    <a:gd name="T1" fmla="*/ 4 h 39"/>
                    <a:gd name="T2" fmla="*/ 120 w 123"/>
                    <a:gd name="T3" fmla="*/ 0 h 39"/>
                    <a:gd name="T4" fmla="*/ 0 w 123"/>
                    <a:gd name="T5" fmla="*/ 34 h 39"/>
                    <a:gd name="T6" fmla="*/ 0 w 123"/>
                    <a:gd name="T7" fmla="*/ 38 h 39"/>
                    <a:gd name="T8" fmla="*/ 122 w 123"/>
                    <a:gd name="T9" fmla="*/ 4 h 39"/>
                    <a:gd name="T10" fmla="*/ 0 60000 65536"/>
                    <a:gd name="T11" fmla="*/ 0 60000 65536"/>
                    <a:gd name="T12" fmla="*/ 0 60000 65536"/>
                    <a:gd name="T13" fmla="*/ 0 60000 65536"/>
                    <a:gd name="T14" fmla="*/ 0 60000 65536"/>
                    <a:gd name="T15" fmla="*/ 0 w 123"/>
                    <a:gd name="T16" fmla="*/ 0 h 39"/>
                    <a:gd name="T17" fmla="*/ 123 w 123"/>
                    <a:gd name="T18" fmla="*/ 39 h 39"/>
                  </a:gdLst>
                  <a:ahLst/>
                  <a:cxnLst>
                    <a:cxn ang="T10">
                      <a:pos x="T0" y="T1"/>
                    </a:cxn>
                    <a:cxn ang="T11">
                      <a:pos x="T2" y="T3"/>
                    </a:cxn>
                    <a:cxn ang="T12">
                      <a:pos x="T4" y="T5"/>
                    </a:cxn>
                    <a:cxn ang="T13">
                      <a:pos x="T6" y="T7"/>
                    </a:cxn>
                    <a:cxn ang="T14">
                      <a:pos x="T8" y="T9"/>
                    </a:cxn>
                  </a:cxnLst>
                  <a:rect l="T15" t="T16" r="T17" b="T18"/>
                  <a:pathLst>
                    <a:path w="123" h="39">
                      <a:moveTo>
                        <a:pt x="122" y="4"/>
                      </a:moveTo>
                      <a:lnTo>
                        <a:pt x="120" y="0"/>
                      </a:lnTo>
                      <a:lnTo>
                        <a:pt x="0" y="34"/>
                      </a:lnTo>
                      <a:lnTo>
                        <a:pt x="0" y="38"/>
                      </a:lnTo>
                      <a:lnTo>
                        <a:pt x="122" y="4"/>
                      </a:lnTo>
                    </a:path>
                  </a:pathLst>
                </a:custGeom>
                <a:solidFill>
                  <a:srgbClr val="CCCCCC"/>
                </a:solidFill>
                <a:ln w="9525" cap="rnd">
                  <a:noFill/>
                  <a:round/>
                </a:ln>
              </p:spPr>
              <p:txBody>
                <a:bodyPr/>
                <a:lstStyle/>
                <a:p>
                  <a:endParaRPr lang="zh-CN" altLang="en-US" sz="5000"/>
                </a:p>
              </p:txBody>
            </p:sp>
            <p:sp>
              <p:nvSpPr>
                <p:cNvPr id="28" name="Freeform 73"/>
                <p:cNvSpPr/>
                <p:nvPr/>
              </p:nvSpPr>
              <p:spPr bwMode="auto">
                <a:xfrm>
                  <a:off x="6848475" y="5251450"/>
                  <a:ext cx="469900" cy="825500"/>
                </a:xfrm>
                <a:custGeom>
                  <a:avLst/>
                  <a:gdLst>
                    <a:gd name="T0" fmla="*/ 1 w 433"/>
                    <a:gd name="T1" fmla="*/ 1 h 813"/>
                    <a:gd name="T2" fmla="*/ 1 w 433"/>
                    <a:gd name="T3" fmla="*/ 1 h 813"/>
                    <a:gd name="T4" fmla="*/ 1 w 433"/>
                    <a:gd name="T5" fmla="*/ 1 h 813"/>
                    <a:gd name="T6" fmla="*/ 1 w 433"/>
                    <a:gd name="T7" fmla="*/ 1 h 813"/>
                    <a:gd name="T8" fmla="*/ 1 w 433"/>
                    <a:gd name="T9" fmla="*/ 1 h 813"/>
                    <a:gd name="T10" fmla="*/ 1 w 433"/>
                    <a:gd name="T11" fmla="*/ 1 h 813"/>
                    <a:gd name="T12" fmla="*/ 1 w 433"/>
                    <a:gd name="T13" fmla="*/ 1 h 813"/>
                    <a:gd name="T14" fmla="*/ 1 w 433"/>
                    <a:gd name="T15" fmla="*/ 1 h 813"/>
                    <a:gd name="T16" fmla="*/ 1 w 433"/>
                    <a:gd name="T17" fmla="*/ 1 h 813"/>
                    <a:gd name="T18" fmla="*/ 1 w 433"/>
                    <a:gd name="T19" fmla="*/ 1 h 813"/>
                    <a:gd name="T20" fmla="*/ 1 w 433"/>
                    <a:gd name="T21" fmla="*/ 1 h 813"/>
                    <a:gd name="T22" fmla="*/ 1 w 433"/>
                    <a:gd name="T23" fmla="*/ 1 h 813"/>
                    <a:gd name="T24" fmla="*/ 1 w 433"/>
                    <a:gd name="T25" fmla="*/ 1 h 813"/>
                    <a:gd name="T26" fmla="*/ 1 w 433"/>
                    <a:gd name="T27" fmla="*/ 1 h 813"/>
                    <a:gd name="T28" fmla="*/ 1 w 433"/>
                    <a:gd name="T29" fmla="*/ 1 h 813"/>
                    <a:gd name="T30" fmla="*/ 1 w 433"/>
                    <a:gd name="T31" fmla="*/ 1 h 813"/>
                    <a:gd name="T32" fmla="*/ 1 w 433"/>
                    <a:gd name="T33" fmla="*/ 1 h 813"/>
                    <a:gd name="T34" fmla="*/ 1 w 433"/>
                    <a:gd name="T35" fmla="*/ 1 h 813"/>
                    <a:gd name="T36" fmla="*/ 1 w 433"/>
                    <a:gd name="T37" fmla="*/ 1 h 813"/>
                    <a:gd name="T38" fmla="*/ 1 w 433"/>
                    <a:gd name="T39" fmla="*/ 1 h 813"/>
                    <a:gd name="T40" fmla="*/ 1 w 433"/>
                    <a:gd name="T41" fmla="*/ 1 h 813"/>
                    <a:gd name="T42" fmla="*/ 0 w 433"/>
                    <a:gd name="T43" fmla="*/ 1 h 813"/>
                    <a:gd name="T44" fmla="*/ 1 w 433"/>
                    <a:gd name="T45" fmla="*/ 1 h 813"/>
                    <a:gd name="T46" fmla="*/ 1 w 433"/>
                    <a:gd name="T47" fmla="*/ 1 h 813"/>
                    <a:gd name="T48" fmla="*/ 1 w 433"/>
                    <a:gd name="T49" fmla="*/ 1 h 813"/>
                    <a:gd name="T50" fmla="*/ 1 w 433"/>
                    <a:gd name="T51" fmla="*/ 1 h 813"/>
                    <a:gd name="T52" fmla="*/ 1 w 433"/>
                    <a:gd name="T53" fmla="*/ 1 h 813"/>
                    <a:gd name="T54" fmla="*/ 1 w 433"/>
                    <a:gd name="T55" fmla="*/ 1 h 813"/>
                    <a:gd name="T56" fmla="*/ 1 w 433"/>
                    <a:gd name="T57" fmla="*/ 1 h 813"/>
                    <a:gd name="T58" fmla="*/ 1 w 433"/>
                    <a:gd name="T59" fmla="*/ 1 h 813"/>
                    <a:gd name="T60" fmla="*/ 1 w 433"/>
                    <a:gd name="T61" fmla="*/ 1 h 813"/>
                    <a:gd name="T62" fmla="*/ 1 w 433"/>
                    <a:gd name="T63" fmla="*/ 1 h 813"/>
                    <a:gd name="T64" fmla="*/ 1 w 433"/>
                    <a:gd name="T65" fmla="*/ 1 h 813"/>
                    <a:gd name="T66" fmla="*/ 1 w 433"/>
                    <a:gd name="T67" fmla="*/ 1 h 813"/>
                    <a:gd name="T68" fmla="*/ 1 w 433"/>
                    <a:gd name="T69" fmla="*/ 1 h 813"/>
                    <a:gd name="T70" fmla="*/ 1 w 433"/>
                    <a:gd name="T71" fmla="*/ 1 h 813"/>
                    <a:gd name="T72" fmla="*/ 1 w 433"/>
                    <a:gd name="T73" fmla="*/ 1 h 813"/>
                    <a:gd name="T74" fmla="*/ 1 w 433"/>
                    <a:gd name="T75" fmla="*/ 1 h 813"/>
                    <a:gd name="T76" fmla="*/ 1 w 433"/>
                    <a:gd name="T77" fmla="*/ 1 h 813"/>
                    <a:gd name="T78" fmla="*/ 1 w 433"/>
                    <a:gd name="T79" fmla="*/ 1 h 813"/>
                    <a:gd name="T80" fmla="*/ 1 w 433"/>
                    <a:gd name="T81" fmla="*/ 1 h 813"/>
                    <a:gd name="T82" fmla="*/ 1 w 433"/>
                    <a:gd name="T83" fmla="*/ 1 h 813"/>
                    <a:gd name="T84" fmla="*/ 1 w 433"/>
                    <a:gd name="T85" fmla="*/ 1 h 813"/>
                    <a:gd name="T86" fmla="*/ 1 w 433"/>
                    <a:gd name="T87" fmla="*/ 1 h 813"/>
                    <a:gd name="T88" fmla="*/ 1 w 433"/>
                    <a:gd name="T89" fmla="*/ 1 h 813"/>
                    <a:gd name="T90" fmla="*/ 1 w 433"/>
                    <a:gd name="T91" fmla="*/ 1 h 813"/>
                    <a:gd name="T92" fmla="*/ 1 w 433"/>
                    <a:gd name="T93" fmla="*/ 1 h 813"/>
                    <a:gd name="T94" fmla="*/ 1 w 433"/>
                    <a:gd name="T95" fmla="*/ 1 h 813"/>
                    <a:gd name="T96" fmla="*/ 1 w 433"/>
                    <a:gd name="T97" fmla="*/ 1 h 813"/>
                    <a:gd name="T98" fmla="*/ 1 w 433"/>
                    <a:gd name="T99" fmla="*/ 1 h 813"/>
                    <a:gd name="T100" fmla="*/ 1 w 433"/>
                    <a:gd name="T101" fmla="*/ 1 h 8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813"/>
                    <a:gd name="T155" fmla="*/ 433 w 433"/>
                    <a:gd name="T156" fmla="*/ 813 h 81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813">
                      <a:moveTo>
                        <a:pt x="185" y="302"/>
                      </a:moveTo>
                      <a:lnTo>
                        <a:pt x="187" y="299"/>
                      </a:lnTo>
                      <a:lnTo>
                        <a:pt x="188" y="288"/>
                      </a:lnTo>
                      <a:lnTo>
                        <a:pt x="190" y="271"/>
                      </a:lnTo>
                      <a:lnTo>
                        <a:pt x="192" y="252"/>
                      </a:lnTo>
                      <a:lnTo>
                        <a:pt x="193" y="233"/>
                      </a:lnTo>
                      <a:lnTo>
                        <a:pt x="193" y="216"/>
                      </a:lnTo>
                      <a:lnTo>
                        <a:pt x="192" y="200"/>
                      </a:lnTo>
                      <a:lnTo>
                        <a:pt x="189" y="191"/>
                      </a:lnTo>
                      <a:lnTo>
                        <a:pt x="182" y="186"/>
                      </a:lnTo>
                      <a:lnTo>
                        <a:pt x="174" y="180"/>
                      </a:lnTo>
                      <a:lnTo>
                        <a:pt x="167" y="175"/>
                      </a:lnTo>
                      <a:lnTo>
                        <a:pt x="158" y="171"/>
                      </a:lnTo>
                      <a:lnTo>
                        <a:pt x="150" y="168"/>
                      </a:lnTo>
                      <a:lnTo>
                        <a:pt x="143" y="164"/>
                      </a:lnTo>
                      <a:lnTo>
                        <a:pt x="140" y="161"/>
                      </a:lnTo>
                      <a:lnTo>
                        <a:pt x="139" y="159"/>
                      </a:lnTo>
                      <a:lnTo>
                        <a:pt x="140" y="157"/>
                      </a:lnTo>
                      <a:lnTo>
                        <a:pt x="141" y="154"/>
                      </a:lnTo>
                      <a:lnTo>
                        <a:pt x="142" y="153"/>
                      </a:lnTo>
                      <a:lnTo>
                        <a:pt x="143" y="152"/>
                      </a:lnTo>
                      <a:lnTo>
                        <a:pt x="143" y="151"/>
                      </a:lnTo>
                      <a:lnTo>
                        <a:pt x="143" y="150"/>
                      </a:lnTo>
                      <a:lnTo>
                        <a:pt x="143" y="149"/>
                      </a:lnTo>
                      <a:lnTo>
                        <a:pt x="144" y="150"/>
                      </a:lnTo>
                      <a:lnTo>
                        <a:pt x="145" y="150"/>
                      </a:lnTo>
                      <a:lnTo>
                        <a:pt x="149" y="150"/>
                      </a:lnTo>
                      <a:lnTo>
                        <a:pt x="151" y="150"/>
                      </a:lnTo>
                      <a:lnTo>
                        <a:pt x="154" y="150"/>
                      </a:lnTo>
                      <a:lnTo>
                        <a:pt x="158" y="150"/>
                      </a:lnTo>
                      <a:lnTo>
                        <a:pt x="160" y="148"/>
                      </a:lnTo>
                      <a:lnTo>
                        <a:pt x="162" y="147"/>
                      </a:lnTo>
                      <a:lnTo>
                        <a:pt x="164" y="141"/>
                      </a:lnTo>
                      <a:lnTo>
                        <a:pt x="167" y="135"/>
                      </a:lnTo>
                      <a:lnTo>
                        <a:pt x="168" y="130"/>
                      </a:lnTo>
                      <a:lnTo>
                        <a:pt x="169" y="124"/>
                      </a:lnTo>
                      <a:lnTo>
                        <a:pt x="170" y="120"/>
                      </a:lnTo>
                      <a:lnTo>
                        <a:pt x="171" y="115"/>
                      </a:lnTo>
                      <a:lnTo>
                        <a:pt x="171" y="113"/>
                      </a:lnTo>
                      <a:lnTo>
                        <a:pt x="171" y="112"/>
                      </a:lnTo>
                      <a:lnTo>
                        <a:pt x="172" y="112"/>
                      </a:lnTo>
                      <a:lnTo>
                        <a:pt x="173" y="112"/>
                      </a:lnTo>
                      <a:lnTo>
                        <a:pt x="175" y="112"/>
                      </a:lnTo>
                      <a:lnTo>
                        <a:pt x="177" y="112"/>
                      </a:lnTo>
                      <a:lnTo>
                        <a:pt x="178" y="111"/>
                      </a:lnTo>
                      <a:lnTo>
                        <a:pt x="179" y="110"/>
                      </a:lnTo>
                      <a:lnTo>
                        <a:pt x="180" y="109"/>
                      </a:lnTo>
                      <a:lnTo>
                        <a:pt x="180" y="105"/>
                      </a:lnTo>
                      <a:lnTo>
                        <a:pt x="179" y="101"/>
                      </a:lnTo>
                      <a:lnTo>
                        <a:pt x="178" y="96"/>
                      </a:lnTo>
                      <a:lnTo>
                        <a:pt x="175" y="91"/>
                      </a:lnTo>
                      <a:lnTo>
                        <a:pt x="173" y="85"/>
                      </a:lnTo>
                      <a:lnTo>
                        <a:pt x="171" y="80"/>
                      </a:lnTo>
                      <a:lnTo>
                        <a:pt x="170" y="75"/>
                      </a:lnTo>
                      <a:lnTo>
                        <a:pt x="169" y="72"/>
                      </a:lnTo>
                      <a:lnTo>
                        <a:pt x="168" y="67"/>
                      </a:lnTo>
                      <a:lnTo>
                        <a:pt x="167" y="62"/>
                      </a:lnTo>
                      <a:lnTo>
                        <a:pt x="164" y="55"/>
                      </a:lnTo>
                      <a:lnTo>
                        <a:pt x="162" y="47"/>
                      </a:lnTo>
                      <a:lnTo>
                        <a:pt x="159" y="40"/>
                      </a:lnTo>
                      <a:lnTo>
                        <a:pt x="155" y="32"/>
                      </a:lnTo>
                      <a:lnTo>
                        <a:pt x="151" y="25"/>
                      </a:lnTo>
                      <a:lnTo>
                        <a:pt x="145" y="21"/>
                      </a:lnTo>
                      <a:lnTo>
                        <a:pt x="140" y="16"/>
                      </a:lnTo>
                      <a:lnTo>
                        <a:pt x="133" y="12"/>
                      </a:lnTo>
                      <a:lnTo>
                        <a:pt x="128" y="7"/>
                      </a:lnTo>
                      <a:lnTo>
                        <a:pt x="121" y="4"/>
                      </a:lnTo>
                      <a:lnTo>
                        <a:pt x="114" y="1"/>
                      </a:lnTo>
                      <a:lnTo>
                        <a:pt x="106" y="0"/>
                      </a:lnTo>
                      <a:lnTo>
                        <a:pt x="99" y="0"/>
                      </a:lnTo>
                      <a:lnTo>
                        <a:pt x="91" y="2"/>
                      </a:lnTo>
                      <a:lnTo>
                        <a:pt x="82" y="5"/>
                      </a:lnTo>
                      <a:lnTo>
                        <a:pt x="75" y="7"/>
                      </a:lnTo>
                      <a:lnTo>
                        <a:pt x="69" y="10"/>
                      </a:lnTo>
                      <a:lnTo>
                        <a:pt x="64" y="13"/>
                      </a:lnTo>
                      <a:lnTo>
                        <a:pt x="60" y="16"/>
                      </a:lnTo>
                      <a:lnTo>
                        <a:pt x="56" y="21"/>
                      </a:lnTo>
                      <a:lnTo>
                        <a:pt x="54" y="26"/>
                      </a:lnTo>
                      <a:lnTo>
                        <a:pt x="53" y="34"/>
                      </a:lnTo>
                      <a:lnTo>
                        <a:pt x="53" y="42"/>
                      </a:lnTo>
                      <a:lnTo>
                        <a:pt x="52" y="50"/>
                      </a:lnTo>
                      <a:lnTo>
                        <a:pt x="52" y="57"/>
                      </a:lnTo>
                      <a:lnTo>
                        <a:pt x="52" y="65"/>
                      </a:lnTo>
                      <a:lnTo>
                        <a:pt x="52" y="72"/>
                      </a:lnTo>
                      <a:lnTo>
                        <a:pt x="53" y="79"/>
                      </a:lnTo>
                      <a:lnTo>
                        <a:pt x="55" y="84"/>
                      </a:lnTo>
                      <a:lnTo>
                        <a:pt x="57" y="89"/>
                      </a:lnTo>
                      <a:lnTo>
                        <a:pt x="60" y="93"/>
                      </a:lnTo>
                      <a:lnTo>
                        <a:pt x="62" y="100"/>
                      </a:lnTo>
                      <a:lnTo>
                        <a:pt x="64" y="106"/>
                      </a:lnTo>
                      <a:lnTo>
                        <a:pt x="66" y="114"/>
                      </a:lnTo>
                      <a:lnTo>
                        <a:pt x="67" y="123"/>
                      </a:lnTo>
                      <a:lnTo>
                        <a:pt x="69" y="130"/>
                      </a:lnTo>
                      <a:lnTo>
                        <a:pt x="70" y="137"/>
                      </a:lnTo>
                      <a:lnTo>
                        <a:pt x="71" y="141"/>
                      </a:lnTo>
                      <a:lnTo>
                        <a:pt x="69" y="145"/>
                      </a:lnTo>
                      <a:lnTo>
                        <a:pt x="62" y="151"/>
                      </a:lnTo>
                      <a:lnTo>
                        <a:pt x="52" y="157"/>
                      </a:lnTo>
                      <a:lnTo>
                        <a:pt x="41" y="162"/>
                      </a:lnTo>
                      <a:lnTo>
                        <a:pt x="30" y="169"/>
                      </a:lnTo>
                      <a:lnTo>
                        <a:pt x="20" y="174"/>
                      </a:lnTo>
                      <a:lnTo>
                        <a:pt x="12" y="180"/>
                      </a:lnTo>
                      <a:lnTo>
                        <a:pt x="10" y="186"/>
                      </a:lnTo>
                      <a:lnTo>
                        <a:pt x="7" y="190"/>
                      </a:lnTo>
                      <a:lnTo>
                        <a:pt x="5" y="194"/>
                      </a:lnTo>
                      <a:lnTo>
                        <a:pt x="3" y="200"/>
                      </a:lnTo>
                      <a:lnTo>
                        <a:pt x="1" y="206"/>
                      </a:lnTo>
                      <a:lnTo>
                        <a:pt x="0" y="213"/>
                      </a:lnTo>
                      <a:lnTo>
                        <a:pt x="0" y="223"/>
                      </a:lnTo>
                      <a:lnTo>
                        <a:pt x="2" y="236"/>
                      </a:lnTo>
                      <a:lnTo>
                        <a:pt x="6" y="251"/>
                      </a:lnTo>
                      <a:lnTo>
                        <a:pt x="13" y="269"/>
                      </a:lnTo>
                      <a:lnTo>
                        <a:pt x="17" y="289"/>
                      </a:lnTo>
                      <a:lnTo>
                        <a:pt x="21" y="309"/>
                      </a:lnTo>
                      <a:lnTo>
                        <a:pt x="23" y="330"/>
                      </a:lnTo>
                      <a:lnTo>
                        <a:pt x="24" y="349"/>
                      </a:lnTo>
                      <a:lnTo>
                        <a:pt x="24" y="366"/>
                      </a:lnTo>
                      <a:lnTo>
                        <a:pt x="24" y="379"/>
                      </a:lnTo>
                      <a:lnTo>
                        <a:pt x="23" y="388"/>
                      </a:lnTo>
                      <a:lnTo>
                        <a:pt x="23" y="397"/>
                      </a:lnTo>
                      <a:lnTo>
                        <a:pt x="22" y="407"/>
                      </a:lnTo>
                      <a:lnTo>
                        <a:pt x="23" y="418"/>
                      </a:lnTo>
                      <a:lnTo>
                        <a:pt x="24" y="432"/>
                      </a:lnTo>
                      <a:lnTo>
                        <a:pt x="26" y="446"/>
                      </a:lnTo>
                      <a:lnTo>
                        <a:pt x="30" y="461"/>
                      </a:lnTo>
                      <a:lnTo>
                        <a:pt x="34" y="476"/>
                      </a:lnTo>
                      <a:lnTo>
                        <a:pt x="41" y="492"/>
                      </a:lnTo>
                      <a:lnTo>
                        <a:pt x="48" y="503"/>
                      </a:lnTo>
                      <a:lnTo>
                        <a:pt x="59" y="512"/>
                      </a:lnTo>
                      <a:lnTo>
                        <a:pt x="70" y="517"/>
                      </a:lnTo>
                      <a:lnTo>
                        <a:pt x="82" y="521"/>
                      </a:lnTo>
                      <a:lnTo>
                        <a:pt x="93" y="524"/>
                      </a:lnTo>
                      <a:lnTo>
                        <a:pt x="103" y="525"/>
                      </a:lnTo>
                      <a:lnTo>
                        <a:pt x="111" y="525"/>
                      </a:lnTo>
                      <a:lnTo>
                        <a:pt x="116" y="526"/>
                      </a:lnTo>
                      <a:lnTo>
                        <a:pt x="126" y="527"/>
                      </a:lnTo>
                      <a:lnTo>
                        <a:pt x="140" y="529"/>
                      </a:lnTo>
                      <a:lnTo>
                        <a:pt x="154" y="530"/>
                      </a:lnTo>
                      <a:lnTo>
                        <a:pt x="170" y="531"/>
                      </a:lnTo>
                      <a:lnTo>
                        <a:pt x="185" y="531"/>
                      </a:lnTo>
                      <a:lnTo>
                        <a:pt x="200" y="532"/>
                      </a:lnTo>
                      <a:lnTo>
                        <a:pt x="212" y="533"/>
                      </a:lnTo>
                      <a:lnTo>
                        <a:pt x="222" y="534"/>
                      </a:lnTo>
                      <a:lnTo>
                        <a:pt x="232" y="536"/>
                      </a:lnTo>
                      <a:lnTo>
                        <a:pt x="244" y="541"/>
                      </a:lnTo>
                      <a:lnTo>
                        <a:pt x="258" y="545"/>
                      </a:lnTo>
                      <a:lnTo>
                        <a:pt x="271" y="551"/>
                      </a:lnTo>
                      <a:lnTo>
                        <a:pt x="283" y="555"/>
                      </a:lnTo>
                      <a:lnTo>
                        <a:pt x="295" y="560"/>
                      </a:lnTo>
                      <a:lnTo>
                        <a:pt x="301" y="563"/>
                      </a:lnTo>
                      <a:lnTo>
                        <a:pt x="305" y="564"/>
                      </a:lnTo>
                      <a:lnTo>
                        <a:pt x="303" y="566"/>
                      </a:lnTo>
                      <a:lnTo>
                        <a:pt x="303" y="572"/>
                      </a:lnTo>
                      <a:lnTo>
                        <a:pt x="302" y="581"/>
                      </a:lnTo>
                      <a:lnTo>
                        <a:pt x="301" y="592"/>
                      </a:lnTo>
                      <a:lnTo>
                        <a:pt x="300" y="604"/>
                      </a:lnTo>
                      <a:lnTo>
                        <a:pt x="299" y="617"/>
                      </a:lnTo>
                      <a:lnTo>
                        <a:pt x="298" y="629"/>
                      </a:lnTo>
                      <a:lnTo>
                        <a:pt x="298" y="639"/>
                      </a:lnTo>
                      <a:lnTo>
                        <a:pt x="299" y="649"/>
                      </a:lnTo>
                      <a:lnTo>
                        <a:pt x="300" y="663"/>
                      </a:lnTo>
                      <a:lnTo>
                        <a:pt x="302" y="678"/>
                      </a:lnTo>
                      <a:lnTo>
                        <a:pt x="306" y="693"/>
                      </a:lnTo>
                      <a:lnTo>
                        <a:pt x="308" y="709"/>
                      </a:lnTo>
                      <a:lnTo>
                        <a:pt x="309" y="722"/>
                      </a:lnTo>
                      <a:lnTo>
                        <a:pt x="309" y="735"/>
                      </a:lnTo>
                      <a:lnTo>
                        <a:pt x="308" y="742"/>
                      </a:lnTo>
                      <a:lnTo>
                        <a:pt x="306" y="749"/>
                      </a:lnTo>
                      <a:lnTo>
                        <a:pt x="305" y="755"/>
                      </a:lnTo>
                      <a:lnTo>
                        <a:pt x="303" y="760"/>
                      </a:lnTo>
                      <a:lnTo>
                        <a:pt x="302" y="765"/>
                      </a:lnTo>
                      <a:lnTo>
                        <a:pt x="302" y="768"/>
                      </a:lnTo>
                      <a:lnTo>
                        <a:pt x="302" y="771"/>
                      </a:lnTo>
                      <a:lnTo>
                        <a:pt x="302" y="774"/>
                      </a:lnTo>
                      <a:lnTo>
                        <a:pt x="310" y="796"/>
                      </a:lnTo>
                      <a:lnTo>
                        <a:pt x="312" y="796"/>
                      </a:lnTo>
                      <a:lnTo>
                        <a:pt x="317" y="796"/>
                      </a:lnTo>
                      <a:lnTo>
                        <a:pt x="324" y="796"/>
                      </a:lnTo>
                      <a:lnTo>
                        <a:pt x="332" y="796"/>
                      </a:lnTo>
                      <a:lnTo>
                        <a:pt x="341" y="797"/>
                      </a:lnTo>
                      <a:lnTo>
                        <a:pt x="349" y="797"/>
                      </a:lnTo>
                      <a:lnTo>
                        <a:pt x="357" y="798"/>
                      </a:lnTo>
                      <a:lnTo>
                        <a:pt x="362" y="800"/>
                      </a:lnTo>
                      <a:lnTo>
                        <a:pt x="369" y="801"/>
                      </a:lnTo>
                      <a:lnTo>
                        <a:pt x="376" y="804"/>
                      </a:lnTo>
                      <a:lnTo>
                        <a:pt x="384" y="806"/>
                      </a:lnTo>
                      <a:lnTo>
                        <a:pt x="391" y="808"/>
                      </a:lnTo>
                      <a:lnTo>
                        <a:pt x="399" y="809"/>
                      </a:lnTo>
                      <a:lnTo>
                        <a:pt x="407" y="810"/>
                      </a:lnTo>
                      <a:lnTo>
                        <a:pt x="413" y="812"/>
                      </a:lnTo>
                      <a:lnTo>
                        <a:pt x="417" y="810"/>
                      </a:lnTo>
                      <a:lnTo>
                        <a:pt x="420" y="809"/>
                      </a:lnTo>
                      <a:lnTo>
                        <a:pt x="424" y="807"/>
                      </a:lnTo>
                      <a:lnTo>
                        <a:pt x="427" y="805"/>
                      </a:lnTo>
                      <a:lnTo>
                        <a:pt x="430" y="803"/>
                      </a:lnTo>
                      <a:lnTo>
                        <a:pt x="432" y="799"/>
                      </a:lnTo>
                      <a:lnTo>
                        <a:pt x="432" y="797"/>
                      </a:lnTo>
                      <a:lnTo>
                        <a:pt x="428" y="794"/>
                      </a:lnTo>
                      <a:lnTo>
                        <a:pt x="423" y="790"/>
                      </a:lnTo>
                      <a:lnTo>
                        <a:pt x="415" y="786"/>
                      </a:lnTo>
                      <a:lnTo>
                        <a:pt x="404" y="783"/>
                      </a:lnTo>
                      <a:lnTo>
                        <a:pt x="393" y="777"/>
                      </a:lnTo>
                      <a:lnTo>
                        <a:pt x="381" y="771"/>
                      </a:lnTo>
                      <a:lnTo>
                        <a:pt x="371" y="766"/>
                      </a:lnTo>
                      <a:lnTo>
                        <a:pt x="364" y="760"/>
                      </a:lnTo>
                      <a:lnTo>
                        <a:pt x="357" y="754"/>
                      </a:lnTo>
                      <a:lnTo>
                        <a:pt x="356" y="748"/>
                      </a:lnTo>
                      <a:lnTo>
                        <a:pt x="356" y="742"/>
                      </a:lnTo>
                      <a:lnTo>
                        <a:pt x="356" y="736"/>
                      </a:lnTo>
                      <a:lnTo>
                        <a:pt x="356" y="728"/>
                      </a:lnTo>
                      <a:lnTo>
                        <a:pt x="357" y="719"/>
                      </a:lnTo>
                      <a:lnTo>
                        <a:pt x="358" y="709"/>
                      </a:lnTo>
                      <a:lnTo>
                        <a:pt x="359" y="700"/>
                      </a:lnTo>
                      <a:lnTo>
                        <a:pt x="361" y="690"/>
                      </a:lnTo>
                      <a:lnTo>
                        <a:pt x="362" y="679"/>
                      </a:lnTo>
                      <a:lnTo>
                        <a:pt x="366" y="668"/>
                      </a:lnTo>
                      <a:lnTo>
                        <a:pt x="368" y="656"/>
                      </a:lnTo>
                      <a:lnTo>
                        <a:pt x="370" y="642"/>
                      </a:lnTo>
                      <a:lnTo>
                        <a:pt x="371" y="629"/>
                      </a:lnTo>
                      <a:lnTo>
                        <a:pt x="374" y="617"/>
                      </a:lnTo>
                      <a:lnTo>
                        <a:pt x="374" y="607"/>
                      </a:lnTo>
                      <a:lnTo>
                        <a:pt x="375" y="599"/>
                      </a:lnTo>
                      <a:lnTo>
                        <a:pt x="375" y="594"/>
                      </a:lnTo>
                      <a:lnTo>
                        <a:pt x="375" y="592"/>
                      </a:lnTo>
                      <a:lnTo>
                        <a:pt x="376" y="589"/>
                      </a:lnTo>
                      <a:lnTo>
                        <a:pt x="378" y="585"/>
                      </a:lnTo>
                      <a:lnTo>
                        <a:pt x="380" y="581"/>
                      </a:lnTo>
                      <a:lnTo>
                        <a:pt x="383" y="576"/>
                      </a:lnTo>
                      <a:lnTo>
                        <a:pt x="385" y="572"/>
                      </a:lnTo>
                      <a:lnTo>
                        <a:pt x="386" y="566"/>
                      </a:lnTo>
                      <a:lnTo>
                        <a:pt x="385" y="561"/>
                      </a:lnTo>
                      <a:lnTo>
                        <a:pt x="384" y="554"/>
                      </a:lnTo>
                      <a:lnTo>
                        <a:pt x="383" y="548"/>
                      </a:lnTo>
                      <a:lnTo>
                        <a:pt x="380" y="541"/>
                      </a:lnTo>
                      <a:lnTo>
                        <a:pt x="377" y="534"/>
                      </a:lnTo>
                      <a:lnTo>
                        <a:pt x="372" y="526"/>
                      </a:lnTo>
                      <a:lnTo>
                        <a:pt x="365" y="520"/>
                      </a:lnTo>
                      <a:lnTo>
                        <a:pt x="355" y="512"/>
                      </a:lnTo>
                      <a:lnTo>
                        <a:pt x="340" y="505"/>
                      </a:lnTo>
                      <a:lnTo>
                        <a:pt x="326" y="499"/>
                      </a:lnTo>
                      <a:lnTo>
                        <a:pt x="313" y="491"/>
                      </a:lnTo>
                      <a:lnTo>
                        <a:pt x="303" y="485"/>
                      </a:lnTo>
                      <a:lnTo>
                        <a:pt x="296" y="478"/>
                      </a:lnTo>
                      <a:lnTo>
                        <a:pt x="288" y="474"/>
                      </a:lnTo>
                      <a:lnTo>
                        <a:pt x="281" y="468"/>
                      </a:lnTo>
                      <a:lnTo>
                        <a:pt x="275" y="465"/>
                      </a:lnTo>
                      <a:lnTo>
                        <a:pt x="266" y="463"/>
                      </a:lnTo>
                      <a:lnTo>
                        <a:pt x="257" y="460"/>
                      </a:lnTo>
                      <a:lnTo>
                        <a:pt x="248" y="456"/>
                      </a:lnTo>
                      <a:lnTo>
                        <a:pt x="239" y="452"/>
                      </a:lnTo>
                      <a:lnTo>
                        <a:pt x="230" y="446"/>
                      </a:lnTo>
                      <a:lnTo>
                        <a:pt x="223" y="442"/>
                      </a:lnTo>
                      <a:lnTo>
                        <a:pt x="218" y="438"/>
                      </a:lnTo>
                      <a:lnTo>
                        <a:pt x="214" y="435"/>
                      </a:lnTo>
                      <a:lnTo>
                        <a:pt x="213" y="434"/>
                      </a:lnTo>
                      <a:lnTo>
                        <a:pt x="185" y="302"/>
                      </a:lnTo>
                    </a:path>
                  </a:pathLst>
                </a:custGeom>
                <a:solidFill>
                  <a:srgbClr val="4C4C4C"/>
                </a:solidFill>
                <a:ln w="9525" cap="rnd">
                  <a:noFill/>
                  <a:round/>
                </a:ln>
              </p:spPr>
              <p:txBody>
                <a:bodyPr/>
                <a:lstStyle/>
                <a:p>
                  <a:endParaRPr lang="zh-CN" altLang="en-US" sz="5000"/>
                </a:p>
              </p:txBody>
            </p:sp>
            <p:sp>
              <p:nvSpPr>
                <p:cNvPr id="29" name="Freeform 74"/>
                <p:cNvSpPr/>
                <p:nvPr/>
              </p:nvSpPr>
              <p:spPr bwMode="auto">
                <a:xfrm>
                  <a:off x="6781800" y="5440363"/>
                  <a:ext cx="165100" cy="265112"/>
                </a:xfrm>
                <a:custGeom>
                  <a:avLst/>
                  <a:gdLst>
                    <a:gd name="T0" fmla="*/ 1 w 153"/>
                    <a:gd name="T1" fmla="*/ 1 h 262"/>
                    <a:gd name="T2" fmla="*/ 1 w 153"/>
                    <a:gd name="T3" fmla="*/ 1 h 262"/>
                    <a:gd name="T4" fmla="*/ 1 w 153"/>
                    <a:gd name="T5" fmla="*/ 1 h 262"/>
                    <a:gd name="T6" fmla="*/ 1 w 153"/>
                    <a:gd name="T7" fmla="*/ 1 h 262"/>
                    <a:gd name="T8" fmla="*/ 1 w 153"/>
                    <a:gd name="T9" fmla="*/ 1 h 262"/>
                    <a:gd name="T10" fmla="*/ 1 w 153"/>
                    <a:gd name="T11" fmla="*/ 1 h 262"/>
                    <a:gd name="T12" fmla="*/ 1 w 153"/>
                    <a:gd name="T13" fmla="*/ 1 h 262"/>
                    <a:gd name="T14" fmla="*/ 1 w 153"/>
                    <a:gd name="T15" fmla="*/ 1 h 262"/>
                    <a:gd name="T16" fmla="*/ 1 w 153"/>
                    <a:gd name="T17" fmla="*/ 1 h 262"/>
                    <a:gd name="T18" fmla="*/ 1 w 153"/>
                    <a:gd name="T19" fmla="*/ 1 h 262"/>
                    <a:gd name="T20" fmla="*/ 1 w 153"/>
                    <a:gd name="T21" fmla="*/ 1 h 262"/>
                    <a:gd name="T22" fmla="*/ 1 w 153"/>
                    <a:gd name="T23" fmla="*/ 1 h 262"/>
                    <a:gd name="T24" fmla="*/ 1 w 153"/>
                    <a:gd name="T25" fmla="*/ 1 h 262"/>
                    <a:gd name="T26" fmla="*/ 1 w 153"/>
                    <a:gd name="T27" fmla="*/ 1 h 262"/>
                    <a:gd name="T28" fmla="*/ 1 w 153"/>
                    <a:gd name="T29" fmla="*/ 1 h 262"/>
                    <a:gd name="T30" fmla="*/ 1 w 153"/>
                    <a:gd name="T31" fmla="*/ 1 h 262"/>
                    <a:gd name="T32" fmla="*/ 1 w 153"/>
                    <a:gd name="T33" fmla="*/ 1 h 262"/>
                    <a:gd name="T34" fmla="*/ 1 w 153"/>
                    <a:gd name="T35" fmla="*/ 1 h 262"/>
                    <a:gd name="T36" fmla="*/ 0 w 153"/>
                    <a:gd name="T37" fmla="*/ 1 h 262"/>
                    <a:gd name="T38" fmla="*/ 1 w 153"/>
                    <a:gd name="T39" fmla="*/ 1 h 262"/>
                    <a:gd name="T40" fmla="*/ 1 w 153"/>
                    <a:gd name="T41" fmla="*/ 1 h 262"/>
                    <a:gd name="T42" fmla="*/ 1 w 153"/>
                    <a:gd name="T43" fmla="*/ 1 h 262"/>
                    <a:gd name="T44" fmla="*/ 1 w 153"/>
                    <a:gd name="T45" fmla="*/ 1 h 262"/>
                    <a:gd name="T46" fmla="*/ 1 w 153"/>
                    <a:gd name="T47" fmla="*/ 1 h 262"/>
                    <a:gd name="T48" fmla="*/ 1 w 153"/>
                    <a:gd name="T49" fmla="*/ 1 h 262"/>
                    <a:gd name="T50" fmla="*/ 1 w 153"/>
                    <a:gd name="T51" fmla="*/ 1 h 262"/>
                    <a:gd name="T52" fmla="*/ 1 w 153"/>
                    <a:gd name="T53" fmla="*/ 1 h 262"/>
                    <a:gd name="T54" fmla="*/ 1 w 153"/>
                    <a:gd name="T55" fmla="*/ 1 h 262"/>
                    <a:gd name="T56" fmla="*/ 1 w 153"/>
                    <a:gd name="T57" fmla="*/ 1 h 262"/>
                    <a:gd name="T58" fmla="*/ 1 w 153"/>
                    <a:gd name="T59" fmla="*/ 1 h 262"/>
                    <a:gd name="T60" fmla="*/ 1 w 153"/>
                    <a:gd name="T61" fmla="*/ 1 h 262"/>
                    <a:gd name="T62" fmla="*/ 1 w 153"/>
                    <a:gd name="T63" fmla="*/ 1 h 262"/>
                    <a:gd name="T64" fmla="*/ 1 w 153"/>
                    <a:gd name="T65" fmla="*/ 1 h 262"/>
                    <a:gd name="T66" fmla="*/ 1 w 153"/>
                    <a:gd name="T67" fmla="*/ 1 h 262"/>
                    <a:gd name="T68" fmla="*/ 1 w 153"/>
                    <a:gd name="T69" fmla="*/ 1 h 262"/>
                    <a:gd name="T70" fmla="*/ 1 w 153"/>
                    <a:gd name="T71" fmla="*/ 1 h 2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3"/>
                    <a:gd name="T109" fmla="*/ 0 h 262"/>
                    <a:gd name="T110" fmla="*/ 153 w 153"/>
                    <a:gd name="T111" fmla="*/ 262 h 2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3" h="262">
                      <a:moveTo>
                        <a:pt x="61" y="261"/>
                      </a:moveTo>
                      <a:lnTo>
                        <a:pt x="64" y="261"/>
                      </a:lnTo>
                      <a:lnTo>
                        <a:pt x="72" y="259"/>
                      </a:lnTo>
                      <a:lnTo>
                        <a:pt x="84" y="259"/>
                      </a:lnTo>
                      <a:lnTo>
                        <a:pt x="99" y="256"/>
                      </a:lnTo>
                      <a:lnTo>
                        <a:pt x="115" y="253"/>
                      </a:lnTo>
                      <a:lnTo>
                        <a:pt x="129" y="247"/>
                      </a:lnTo>
                      <a:lnTo>
                        <a:pt x="140" y="239"/>
                      </a:lnTo>
                      <a:lnTo>
                        <a:pt x="148" y="229"/>
                      </a:lnTo>
                      <a:lnTo>
                        <a:pt x="152" y="217"/>
                      </a:lnTo>
                      <a:lnTo>
                        <a:pt x="149" y="204"/>
                      </a:lnTo>
                      <a:lnTo>
                        <a:pt x="144" y="191"/>
                      </a:lnTo>
                      <a:lnTo>
                        <a:pt x="135" y="176"/>
                      </a:lnTo>
                      <a:lnTo>
                        <a:pt x="125" y="162"/>
                      </a:lnTo>
                      <a:lnTo>
                        <a:pt x="115" y="147"/>
                      </a:lnTo>
                      <a:lnTo>
                        <a:pt x="105" y="131"/>
                      </a:lnTo>
                      <a:lnTo>
                        <a:pt x="98" y="114"/>
                      </a:lnTo>
                      <a:lnTo>
                        <a:pt x="96" y="94"/>
                      </a:lnTo>
                      <a:lnTo>
                        <a:pt x="99" y="76"/>
                      </a:lnTo>
                      <a:lnTo>
                        <a:pt x="105" y="59"/>
                      </a:lnTo>
                      <a:lnTo>
                        <a:pt x="114" y="45"/>
                      </a:lnTo>
                      <a:lnTo>
                        <a:pt x="121" y="33"/>
                      </a:lnTo>
                      <a:lnTo>
                        <a:pt x="127" y="23"/>
                      </a:lnTo>
                      <a:lnTo>
                        <a:pt x="129" y="14"/>
                      </a:lnTo>
                      <a:lnTo>
                        <a:pt x="126" y="8"/>
                      </a:lnTo>
                      <a:lnTo>
                        <a:pt x="116" y="5"/>
                      </a:lnTo>
                      <a:lnTo>
                        <a:pt x="101" y="3"/>
                      </a:lnTo>
                      <a:lnTo>
                        <a:pt x="83" y="1"/>
                      </a:lnTo>
                      <a:lnTo>
                        <a:pt x="64" y="0"/>
                      </a:lnTo>
                      <a:lnTo>
                        <a:pt x="46" y="1"/>
                      </a:lnTo>
                      <a:lnTo>
                        <a:pt x="30" y="2"/>
                      </a:lnTo>
                      <a:lnTo>
                        <a:pt x="17" y="5"/>
                      </a:lnTo>
                      <a:lnTo>
                        <a:pt x="11" y="11"/>
                      </a:lnTo>
                      <a:lnTo>
                        <a:pt x="7" y="15"/>
                      </a:lnTo>
                      <a:lnTo>
                        <a:pt x="5" y="19"/>
                      </a:lnTo>
                      <a:lnTo>
                        <a:pt x="2" y="24"/>
                      </a:lnTo>
                      <a:lnTo>
                        <a:pt x="1" y="28"/>
                      </a:lnTo>
                      <a:lnTo>
                        <a:pt x="0" y="34"/>
                      </a:lnTo>
                      <a:lnTo>
                        <a:pt x="1" y="41"/>
                      </a:lnTo>
                      <a:lnTo>
                        <a:pt x="3" y="51"/>
                      </a:lnTo>
                      <a:lnTo>
                        <a:pt x="7" y="63"/>
                      </a:lnTo>
                      <a:lnTo>
                        <a:pt x="12" y="75"/>
                      </a:lnTo>
                      <a:lnTo>
                        <a:pt x="15" y="85"/>
                      </a:lnTo>
                      <a:lnTo>
                        <a:pt x="19" y="92"/>
                      </a:lnTo>
                      <a:lnTo>
                        <a:pt x="21" y="97"/>
                      </a:lnTo>
                      <a:lnTo>
                        <a:pt x="23" y="104"/>
                      </a:lnTo>
                      <a:lnTo>
                        <a:pt x="24" y="112"/>
                      </a:lnTo>
                      <a:lnTo>
                        <a:pt x="25" y="123"/>
                      </a:lnTo>
                      <a:lnTo>
                        <a:pt x="26" y="137"/>
                      </a:lnTo>
                      <a:lnTo>
                        <a:pt x="26" y="152"/>
                      </a:lnTo>
                      <a:lnTo>
                        <a:pt x="26" y="164"/>
                      </a:lnTo>
                      <a:lnTo>
                        <a:pt x="25" y="173"/>
                      </a:lnTo>
                      <a:lnTo>
                        <a:pt x="24" y="181"/>
                      </a:lnTo>
                      <a:lnTo>
                        <a:pt x="23" y="188"/>
                      </a:lnTo>
                      <a:lnTo>
                        <a:pt x="22" y="195"/>
                      </a:lnTo>
                      <a:lnTo>
                        <a:pt x="22" y="203"/>
                      </a:lnTo>
                      <a:lnTo>
                        <a:pt x="22" y="213"/>
                      </a:lnTo>
                      <a:lnTo>
                        <a:pt x="23" y="223"/>
                      </a:lnTo>
                      <a:lnTo>
                        <a:pt x="25" y="231"/>
                      </a:lnTo>
                      <a:lnTo>
                        <a:pt x="27" y="237"/>
                      </a:lnTo>
                      <a:lnTo>
                        <a:pt x="30" y="242"/>
                      </a:lnTo>
                      <a:lnTo>
                        <a:pt x="32" y="246"/>
                      </a:lnTo>
                      <a:lnTo>
                        <a:pt x="34" y="248"/>
                      </a:lnTo>
                      <a:lnTo>
                        <a:pt x="38" y="251"/>
                      </a:lnTo>
                      <a:lnTo>
                        <a:pt x="41" y="253"/>
                      </a:lnTo>
                      <a:lnTo>
                        <a:pt x="43" y="255"/>
                      </a:lnTo>
                      <a:lnTo>
                        <a:pt x="46" y="256"/>
                      </a:lnTo>
                      <a:lnTo>
                        <a:pt x="50" y="257"/>
                      </a:lnTo>
                      <a:lnTo>
                        <a:pt x="53" y="258"/>
                      </a:lnTo>
                      <a:lnTo>
                        <a:pt x="57" y="259"/>
                      </a:lnTo>
                      <a:lnTo>
                        <a:pt x="59" y="261"/>
                      </a:lnTo>
                      <a:lnTo>
                        <a:pt x="60" y="261"/>
                      </a:lnTo>
                      <a:lnTo>
                        <a:pt x="61" y="261"/>
                      </a:lnTo>
                    </a:path>
                  </a:pathLst>
                </a:custGeom>
                <a:solidFill>
                  <a:srgbClr val="00CCCC"/>
                </a:solidFill>
                <a:ln w="9525" cap="rnd">
                  <a:noFill/>
                  <a:round/>
                </a:ln>
              </p:spPr>
              <p:txBody>
                <a:bodyPr/>
                <a:lstStyle/>
                <a:p>
                  <a:endParaRPr lang="zh-CN" altLang="en-US" sz="5000"/>
                </a:p>
              </p:txBody>
            </p:sp>
            <p:sp>
              <p:nvSpPr>
                <p:cNvPr id="30" name="Freeform 75"/>
                <p:cNvSpPr/>
                <p:nvPr/>
              </p:nvSpPr>
              <p:spPr bwMode="auto">
                <a:xfrm>
                  <a:off x="6843713" y="5253038"/>
                  <a:ext cx="469900" cy="825500"/>
                </a:xfrm>
                <a:custGeom>
                  <a:avLst/>
                  <a:gdLst>
                    <a:gd name="T0" fmla="*/ 1 w 433"/>
                    <a:gd name="T1" fmla="*/ 1 h 813"/>
                    <a:gd name="T2" fmla="*/ 1 w 433"/>
                    <a:gd name="T3" fmla="*/ 1 h 813"/>
                    <a:gd name="T4" fmla="*/ 1 w 433"/>
                    <a:gd name="T5" fmla="*/ 1 h 813"/>
                    <a:gd name="T6" fmla="*/ 1 w 433"/>
                    <a:gd name="T7" fmla="*/ 1 h 813"/>
                    <a:gd name="T8" fmla="*/ 1 w 433"/>
                    <a:gd name="T9" fmla="*/ 1 h 813"/>
                    <a:gd name="T10" fmla="*/ 1 w 433"/>
                    <a:gd name="T11" fmla="*/ 1 h 813"/>
                    <a:gd name="T12" fmla="*/ 1 w 433"/>
                    <a:gd name="T13" fmla="*/ 1 h 813"/>
                    <a:gd name="T14" fmla="*/ 1 w 433"/>
                    <a:gd name="T15" fmla="*/ 1 h 813"/>
                    <a:gd name="T16" fmla="*/ 1 w 433"/>
                    <a:gd name="T17" fmla="*/ 1 h 813"/>
                    <a:gd name="T18" fmla="*/ 1 w 433"/>
                    <a:gd name="T19" fmla="*/ 1 h 813"/>
                    <a:gd name="T20" fmla="*/ 1 w 433"/>
                    <a:gd name="T21" fmla="*/ 1 h 813"/>
                    <a:gd name="T22" fmla="*/ 1 w 433"/>
                    <a:gd name="T23" fmla="*/ 1 h 813"/>
                    <a:gd name="T24" fmla="*/ 1 w 433"/>
                    <a:gd name="T25" fmla="*/ 1 h 813"/>
                    <a:gd name="T26" fmla="*/ 1 w 433"/>
                    <a:gd name="T27" fmla="*/ 1 h 813"/>
                    <a:gd name="T28" fmla="*/ 1 w 433"/>
                    <a:gd name="T29" fmla="*/ 1 h 813"/>
                    <a:gd name="T30" fmla="*/ 1 w 433"/>
                    <a:gd name="T31" fmla="*/ 1 h 813"/>
                    <a:gd name="T32" fmla="*/ 1 w 433"/>
                    <a:gd name="T33" fmla="*/ 1 h 813"/>
                    <a:gd name="T34" fmla="*/ 1 w 433"/>
                    <a:gd name="T35" fmla="*/ 1 h 813"/>
                    <a:gd name="T36" fmla="*/ 1 w 433"/>
                    <a:gd name="T37" fmla="*/ 1 h 813"/>
                    <a:gd name="T38" fmla="*/ 1 w 433"/>
                    <a:gd name="T39" fmla="*/ 1 h 813"/>
                    <a:gd name="T40" fmla="*/ 1 w 433"/>
                    <a:gd name="T41" fmla="*/ 1 h 813"/>
                    <a:gd name="T42" fmla="*/ 0 w 433"/>
                    <a:gd name="T43" fmla="*/ 1 h 813"/>
                    <a:gd name="T44" fmla="*/ 1 w 433"/>
                    <a:gd name="T45" fmla="*/ 1 h 813"/>
                    <a:gd name="T46" fmla="*/ 1 w 433"/>
                    <a:gd name="T47" fmla="*/ 1 h 813"/>
                    <a:gd name="T48" fmla="*/ 1 w 433"/>
                    <a:gd name="T49" fmla="*/ 1 h 813"/>
                    <a:gd name="T50" fmla="*/ 1 w 433"/>
                    <a:gd name="T51" fmla="*/ 1 h 813"/>
                    <a:gd name="T52" fmla="*/ 1 w 433"/>
                    <a:gd name="T53" fmla="*/ 1 h 813"/>
                    <a:gd name="T54" fmla="*/ 1 w 433"/>
                    <a:gd name="T55" fmla="*/ 1 h 813"/>
                    <a:gd name="T56" fmla="*/ 1 w 433"/>
                    <a:gd name="T57" fmla="*/ 1 h 813"/>
                    <a:gd name="T58" fmla="*/ 1 w 433"/>
                    <a:gd name="T59" fmla="*/ 1 h 813"/>
                    <a:gd name="T60" fmla="*/ 1 w 433"/>
                    <a:gd name="T61" fmla="*/ 1 h 813"/>
                    <a:gd name="T62" fmla="*/ 1 w 433"/>
                    <a:gd name="T63" fmla="*/ 1 h 813"/>
                    <a:gd name="T64" fmla="*/ 1 w 433"/>
                    <a:gd name="T65" fmla="*/ 1 h 813"/>
                    <a:gd name="T66" fmla="*/ 1 w 433"/>
                    <a:gd name="T67" fmla="*/ 1 h 813"/>
                    <a:gd name="T68" fmla="*/ 1 w 433"/>
                    <a:gd name="T69" fmla="*/ 1 h 813"/>
                    <a:gd name="T70" fmla="*/ 1 w 433"/>
                    <a:gd name="T71" fmla="*/ 1 h 813"/>
                    <a:gd name="T72" fmla="*/ 1 w 433"/>
                    <a:gd name="T73" fmla="*/ 1 h 813"/>
                    <a:gd name="T74" fmla="*/ 1 w 433"/>
                    <a:gd name="T75" fmla="*/ 1 h 813"/>
                    <a:gd name="T76" fmla="*/ 1 w 433"/>
                    <a:gd name="T77" fmla="*/ 1 h 813"/>
                    <a:gd name="T78" fmla="*/ 1 w 433"/>
                    <a:gd name="T79" fmla="*/ 1 h 813"/>
                    <a:gd name="T80" fmla="*/ 1 w 433"/>
                    <a:gd name="T81" fmla="*/ 1 h 813"/>
                    <a:gd name="T82" fmla="*/ 1 w 433"/>
                    <a:gd name="T83" fmla="*/ 1 h 813"/>
                    <a:gd name="T84" fmla="*/ 1 w 433"/>
                    <a:gd name="T85" fmla="*/ 1 h 813"/>
                    <a:gd name="T86" fmla="*/ 1 w 433"/>
                    <a:gd name="T87" fmla="*/ 1 h 813"/>
                    <a:gd name="T88" fmla="*/ 1 w 433"/>
                    <a:gd name="T89" fmla="*/ 1 h 813"/>
                    <a:gd name="T90" fmla="*/ 1 w 433"/>
                    <a:gd name="T91" fmla="*/ 1 h 813"/>
                    <a:gd name="T92" fmla="*/ 1 w 433"/>
                    <a:gd name="T93" fmla="*/ 1 h 813"/>
                    <a:gd name="T94" fmla="*/ 1 w 433"/>
                    <a:gd name="T95" fmla="*/ 1 h 813"/>
                    <a:gd name="T96" fmla="*/ 1 w 433"/>
                    <a:gd name="T97" fmla="*/ 1 h 813"/>
                    <a:gd name="T98" fmla="*/ 1 w 433"/>
                    <a:gd name="T99" fmla="*/ 1 h 813"/>
                    <a:gd name="T100" fmla="*/ 1 w 433"/>
                    <a:gd name="T101" fmla="*/ 1 h 8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813"/>
                    <a:gd name="T155" fmla="*/ 433 w 433"/>
                    <a:gd name="T156" fmla="*/ 813 h 81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813">
                      <a:moveTo>
                        <a:pt x="187" y="309"/>
                      </a:moveTo>
                      <a:lnTo>
                        <a:pt x="187" y="305"/>
                      </a:lnTo>
                      <a:lnTo>
                        <a:pt x="189" y="294"/>
                      </a:lnTo>
                      <a:lnTo>
                        <a:pt x="190" y="277"/>
                      </a:lnTo>
                      <a:lnTo>
                        <a:pt x="192" y="257"/>
                      </a:lnTo>
                      <a:lnTo>
                        <a:pt x="193" y="236"/>
                      </a:lnTo>
                      <a:lnTo>
                        <a:pt x="193" y="217"/>
                      </a:lnTo>
                      <a:lnTo>
                        <a:pt x="192" y="201"/>
                      </a:lnTo>
                      <a:lnTo>
                        <a:pt x="189" y="191"/>
                      </a:lnTo>
                      <a:lnTo>
                        <a:pt x="183" y="186"/>
                      </a:lnTo>
                      <a:lnTo>
                        <a:pt x="175" y="180"/>
                      </a:lnTo>
                      <a:lnTo>
                        <a:pt x="167" y="175"/>
                      </a:lnTo>
                      <a:lnTo>
                        <a:pt x="158" y="171"/>
                      </a:lnTo>
                      <a:lnTo>
                        <a:pt x="150" y="168"/>
                      </a:lnTo>
                      <a:lnTo>
                        <a:pt x="144" y="164"/>
                      </a:lnTo>
                      <a:lnTo>
                        <a:pt x="140" y="161"/>
                      </a:lnTo>
                      <a:lnTo>
                        <a:pt x="140" y="159"/>
                      </a:lnTo>
                      <a:lnTo>
                        <a:pt x="141" y="157"/>
                      </a:lnTo>
                      <a:lnTo>
                        <a:pt x="142" y="155"/>
                      </a:lnTo>
                      <a:lnTo>
                        <a:pt x="142" y="153"/>
                      </a:lnTo>
                      <a:lnTo>
                        <a:pt x="143" y="152"/>
                      </a:lnTo>
                      <a:lnTo>
                        <a:pt x="143" y="151"/>
                      </a:lnTo>
                      <a:lnTo>
                        <a:pt x="144" y="150"/>
                      </a:lnTo>
                      <a:lnTo>
                        <a:pt x="146" y="150"/>
                      </a:lnTo>
                      <a:lnTo>
                        <a:pt x="149" y="150"/>
                      </a:lnTo>
                      <a:lnTo>
                        <a:pt x="152" y="150"/>
                      </a:lnTo>
                      <a:lnTo>
                        <a:pt x="154" y="150"/>
                      </a:lnTo>
                      <a:lnTo>
                        <a:pt x="158" y="150"/>
                      </a:lnTo>
                      <a:lnTo>
                        <a:pt x="161" y="149"/>
                      </a:lnTo>
                      <a:lnTo>
                        <a:pt x="162" y="147"/>
                      </a:lnTo>
                      <a:lnTo>
                        <a:pt x="165" y="142"/>
                      </a:lnTo>
                      <a:lnTo>
                        <a:pt x="167" y="137"/>
                      </a:lnTo>
                      <a:lnTo>
                        <a:pt x="169" y="131"/>
                      </a:lnTo>
                      <a:lnTo>
                        <a:pt x="170" y="124"/>
                      </a:lnTo>
                      <a:lnTo>
                        <a:pt x="171" y="120"/>
                      </a:lnTo>
                      <a:lnTo>
                        <a:pt x="171" y="115"/>
                      </a:lnTo>
                      <a:lnTo>
                        <a:pt x="171" y="113"/>
                      </a:lnTo>
                      <a:lnTo>
                        <a:pt x="171" y="112"/>
                      </a:lnTo>
                      <a:lnTo>
                        <a:pt x="172" y="112"/>
                      </a:lnTo>
                      <a:lnTo>
                        <a:pt x="173" y="112"/>
                      </a:lnTo>
                      <a:lnTo>
                        <a:pt x="174" y="113"/>
                      </a:lnTo>
                      <a:lnTo>
                        <a:pt x="175" y="113"/>
                      </a:lnTo>
                      <a:lnTo>
                        <a:pt x="177" y="112"/>
                      </a:lnTo>
                      <a:lnTo>
                        <a:pt x="179" y="112"/>
                      </a:lnTo>
                      <a:lnTo>
                        <a:pt x="180" y="111"/>
                      </a:lnTo>
                      <a:lnTo>
                        <a:pt x="181" y="109"/>
                      </a:lnTo>
                      <a:lnTo>
                        <a:pt x="180" y="105"/>
                      </a:lnTo>
                      <a:lnTo>
                        <a:pt x="179" y="101"/>
                      </a:lnTo>
                      <a:lnTo>
                        <a:pt x="178" y="96"/>
                      </a:lnTo>
                      <a:lnTo>
                        <a:pt x="175" y="91"/>
                      </a:lnTo>
                      <a:lnTo>
                        <a:pt x="173" y="85"/>
                      </a:lnTo>
                      <a:lnTo>
                        <a:pt x="171" y="80"/>
                      </a:lnTo>
                      <a:lnTo>
                        <a:pt x="170" y="75"/>
                      </a:lnTo>
                      <a:lnTo>
                        <a:pt x="169" y="72"/>
                      </a:lnTo>
                      <a:lnTo>
                        <a:pt x="168" y="67"/>
                      </a:lnTo>
                      <a:lnTo>
                        <a:pt x="167" y="62"/>
                      </a:lnTo>
                      <a:lnTo>
                        <a:pt x="165" y="55"/>
                      </a:lnTo>
                      <a:lnTo>
                        <a:pt x="163" y="47"/>
                      </a:lnTo>
                      <a:lnTo>
                        <a:pt x="160" y="40"/>
                      </a:lnTo>
                      <a:lnTo>
                        <a:pt x="155" y="32"/>
                      </a:lnTo>
                      <a:lnTo>
                        <a:pt x="151" y="25"/>
                      </a:lnTo>
                      <a:lnTo>
                        <a:pt x="145" y="21"/>
                      </a:lnTo>
                      <a:lnTo>
                        <a:pt x="140" y="16"/>
                      </a:lnTo>
                      <a:lnTo>
                        <a:pt x="134" y="12"/>
                      </a:lnTo>
                      <a:lnTo>
                        <a:pt x="128" y="7"/>
                      </a:lnTo>
                      <a:lnTo>
                        <a:pt x="121" y="4"/>
                      </a:lnTo>
                      <a:lnTo>
                        <a:pt x="114" y="1"/>
                      </a:lnTo>
                      <a:lnTo>
                        <a:pt x="108" y="0"/>
                      </a:lnTo>
                      <a:lnTo>
                        <a:pt x="99" y="0"/>
                      </a:lnTo>
                      <a:lnTo>
                        <a:pt x="91" y="2"/>
                      </a:lnTo>
                      <a:lnTo>
                        <a:pt x="83" y="5"/>
                      </a:lnTo>
                      <a:lnTo>
                        <a:pt x="75" y="7"/>
                      </a:lnTo>
                      <a:lnTo>
                        <a:pt x="70" y="11"/>
                      </a:lnTo>
                      <a:lnTo>
                        <a:pt x="64" y="13"/>
                      </a:lnTo>
                      <a:lnTo>
                        <a:pt x="60" y="16"/>
                      </a:lnTo>
                      <a:lnTo>
                        <a:pt x="56" y="21"/>
                      </a:lnTo>
                      <a:lnTo>
                        <a:pt x="55" y="26"/>
                      </a:lnTo>
                      <a:lnTo>
                        <a:pt x="54" y="34"/>
                      </a:lnTo>
                      <a:lnTo>
                        <a:pt x="53" y="42"/>
                      </a:lnTo>
                      <a:lnTo>
                        <a:pt x="53" y="50"/>
                      </a:lnTo>
                      <a:lnTo>
                        <a:pt x="52" y="57"/>
                      </a:lnTo>
                      <a:lnTo>
                        <a:pt x="52" y="65"/>
                      </a:lnTo>
                      <a:lnTo>
                        <a:pt x="53" y="72"/>
                      </a:lnTo>
                      <a:lnTo>
                        <a:pt x="53" y="79"/>
                      </a:lnTo>
                      <a:lnTo>
                        <a:pt x="55" y="84"/>
                      </a:lnTo>
                      <a:lnTo>
                        <a:pt x="57" y="89"/>
                      </a:lnTo>
                      <a:lnTo>
                        <a:pt x="61" y="93"/>
                      </a:lnTo>
                      <a:lnTo>
                        <a:pt x="63" y="100"/>
                      </a:lnTo>
                      <a:lnTo>
                        <a:pt x="65" y="106"/>
                      </a:lnTo>
                      <a:lnTo>
                        <a:pt x="66" y="115"/>
                      </a:lnTo>
                      <a:lnTo>
                        <a:pt x="69" y="123"/>
                      </a:lnTo>
                      <a:lnTo>
                        <a:pt x="70" y="130"/>
                      </a:lnTo>
                      <a:lnTo>
                        <a:pt x="71" y="137"/>
                      </a:lnTo>
                      <a:lnTo>
                        <a:pt x="71" y="141"/>
                      </a:lnTo>
                      <a:lnTo>
                        <a:pt x="69" y="145"/>
                      </a:lnTo>
                      <a:lnTo>
                        <a:pt x="62" y="151"/>
                      </a:lnTo>
                      <a:lnTo>
                        <a:pt x="52" y="157"/>
                      </a:lnTo>
                      <a:lnTo>
                        <a:pt x="41" y="162"/>
                      </a:lnTo>
                      <a:lnTo>
                        <a:pt x="30" y="169"/>
                      </a:lnTo>
                      <a:lnTo>
                        <a:pt x="20" y="174"/>
                      </a:lnTo>
                      <a:lnTo>
                        <a:pt x="13" y="180"/>
                      </a:lnTo>
                      <a:lnTo>
                        <a:pt x="10" y="186"/>
                      </a:lnTo>
                      <a:lnTo>
                        <a:pt x="8" y="190"/>
                      </a:lnTo>
                      <a:lnTo>
                        <a:pt x="6" y="194"/>
                      </a:lnTo>
                      <a:lnTo>
                        <a:pt x="4" y="200"/>
                      </a:lnTo>
                      <a:lnTo>
                        <a:pt x="1" y="206"/>
                      </a:lnTo>
                      <a:lnTo>
                        <a:pt x="0" y="213"/>
                      </a:lnTo>
                      <a:lnTo>
                        <a:pt x="0" y="223"/>
                      </a:lnTo>
                      <a:lnTo>
                        <a:pt x="2" y="236"/>
                      </a:lnTo>
                      <a:lnTo>
                        <a:pt x="7" y="251"/>
                      </a:lnTo>
                      <a:lnTo>
                        <a:pt x="13" y="269"/>
                      </a:lnTo>
                      <a:lnTo>
                        <a:pt x="17" y="289"/>
                      </a:lnTo>
                      <a:lnTo>
                        <a:pt x="21" y="310"/>
                      </a:lnTo>
                      <a:lnTo>
                        <a:pt x="23" y="330"/>
                      </a:lnTo>
                      <a:lnTo>
                        <a:pt x="24" y="349"/>
                      </a:lnTo>
                      <a:lnTo>
                        <a:pt x="25" y="366"/>
                      </a:lnTo>
                      <a:lnTo>
                        <a:pt x="24" y="379"/>
                      </a:lnTo>
                      <a:lnTo>
                        <a:pt x="24" y="388"/>
                      </a:lnTo>
                      <a:lnTo>
                        <a:pt x="23" y="397"/>
                      </a:lnTo>
                      <a:lnTo>
                        <a:pt x="23" y="407"/>
                      </a:lnTo>
                      <a:lnTo>
                        <a:pt x="23" y="418"/>
                      </a:lnTo>
                      <a:lnTo>
                        <a:pt x="24" y="432"/>
                      </a:lnTo>
                      <a:lnTo>
                        <a:pt x="26" y="446"/>
                      </a:lnTo>
                      <a:lnTo>
                        <a:pt x="30" y="461"/>
                      </a:lnTo>
                      <a:lnTo>
                        <a:pt x="35" y="476"/>
                      </a:lnTo>
                      <a:lnTo>
                        <a:pt x="42" y="492"/>
                      </a:lnTo>
                      <a:lnTo>
                        <a:pt x="50" y="504"/>
                      </a:lnTo>
                      <a:lnTo>
                        <a:pt x="60" y="514"/>
                      </a:lnTo>
                      <a:lnTo>
                        <a:pt x="71" y="523"/>
                      </a:lnTo>
                      <a:lnTo>
                        <a:pt x="82" y="530"/>
                      </a:lnTo>
                      <a:lnTo>
                        <a:pt x="94" y="535"/>
                      </a:lnTo>
                      <a:lnTo>
                        <a:pt x="104" y="540"/>
                      </a:lnTo>
                      <a:lnTo>
                        <a:pt x="112" y="542"/>
                      </a:lnTo>
                      <a:lnTo>
                        <a:pt x="118" y="543"/>
                      </a:lnTo>
                      <a:lnTo>
                        <a:pt x="128" y="544"/>
                      </a:lnTo>
                      <a:lnTo>
                        <a:pt x="141" y="543"/>
                      </a:lnTo>
                      <a:lnTo>
                        <a:pt x="155" y="542"/>
                      </a:lnTo>
                      <a:lnTo>
                        <a:pt x="171" y="539"/>
                      </a:lnTo>
                      <a:lnTo>
                        <a:pt x="187" y="536"/>
                      </a:lnTo>
                      <a:lnTo>
                        <a:pt x="201" y="535"/>
                      </a:lnTo>
                      <a:lnTo>
                        <a:pt x="213" y="534"/>
                      </a:lnTo>
                      <a:lnTo>
                        <a:pt x="222" y="534"/>
                      </a:lnTo>
                      <a:lnTo>
                        <a:pt x="232" y="537"/>
                      </a:lnTo>
                      <a:lnTo>
                        <a:pt x="244" y="541"/>
                      </a:lnTo>
                      <a:lnTo>
                        <a:pt x="258" y="545"/>
                      </a:lnTo>
                      <a:lnTo>
                        <a:pt x="272" y="551"/>
                      </a:lnTo>
                      <a:lnTo>
                        <a:pt x="285" y="556"/>
                      </a:lnTo>
                      <a:lnTo>
                        <a:pt x="295" y="560"/>
                      </a:lnTo>
                      <a:lnTo>
                        <a:pt x="302" y="563"/>
                      </a:lnTo>
                      <a:lnTo>
                        <a:pt x="305" y="564"/>
                      </a:lnTo>
                      <a:lnTo>
                        <a:pt x="305" y="566"/>
                      </a:lnTo>
                      <a:lnTo>
                        <a:pt x="303" y="573"/>
                      </a:lnTo>
                      <a:lnTo>
                        <a:pt x="302" y="582"/>
                      </a:lnTo>
                      <a:lnTo>
                        <a:pt x="301" y="592"/>
                      </a:lnTo>
                      <a:lnTo>
                        <a:pt x="300" y="604"/>
                      </a:lnTo>
                      <a:lnTo>
                        <a:pt x="299" y="617"/>
                      </a:lnTo>
                      <a:lnTo>
                        <a:pt x="298" y="629"/>
                      </a:lnTo>
                      <a:lnTo>
                        <a:pt x="298" y="639"/>
                      </a:lnTo>
                      <a:lnTo>
                        <a:pt x="299" y="650"/>
                      </a:lnTo>
                      <a:lnTo>
                        <a:pt x="300" y="663"/>
                      </a:lnTo>
                      <a:lnTo>
                        <a:pt x="303" y="678"/>
                      </a:lnTo>
                      <a:lnTo>
                        <a:pt x="306" y="693"/>
                      </a:lnTo>
                      <a:lnTo>
                        <a:pt x="308" y="709"/>
                      </a:lnTo>
                      <a:lnTo>
                        <a:pt x="310" y="724"/>
                      </a:lnTo>
                      <a:lnTo>
                        <a:pt x="310" y="735"/>
                      </a:lnTo>
                      <a:lnTo>
                        <a:pt x="308" y="744"/>
                      </a:lnTo>
                      <a:lnTo>
                        <a:pt x="306" y="749"/>
                      </a:lnTo>
                      <a:lnTo>
                        <a:pt x="305" y="755"/>
                      </a:lnTo>
                      <a:lnTo>
                        <a:pt x="303" y="760"/>
                      </a:lnTo>
                      <a:lnTo>
                        <a:pt x="303" y="765"/>
                      </a:lnTo>
                      <a:lnTo>
                        <a:pt x="303" y="769"/>
                      </a:lnTo>
                      <a:lnTo>
                        <a:pt x="303" y="771"/>
                      </a:lnTo>
                      <a:lnTo>
                        <a:pt x="303" y="774"/>
                      </a:lnTo>
                      <a:lnTo>
                        <a:pt x="311" y="796"/>
                      </a:lnTo>
                      <a:lnTo>
                        <a:pt x="312" y="796"/>
                      </a:lnTo>
                      <a:lnTo>
                        <a:pt x="317" y="796"/>
                      </a:lnTo>
                      <a:lnTo>
                        <a:pt x="325" y="796"/>
                      </a:lnTo>
                      <a:lnTo>
                        <a:pt x="332" y="796"/>
                      </a:lnTo>
                      <a:lnTo>
                        <a:pt x="341" y="797"/>
                      </a:lnTo>
                      <a:lnTo>
                        <a:pt x="350" y="797"/>
                      </a:lnTo>
                      <a:lnTo>
                        <a:pt x="358" y="798"/>
                      </a:lnTo>
                      <a:lnTo>
                        <a:pt x="364" y="800"/>
                      </a:lnTo>
                      <a:lnTo>
                        <a:pt x="369" y="801"/>
                      </a:lnTo>
                      <a:lnTo>
                        <a:pt x="376" y="804"/>
                      </a:lnTo>
                      <a:lnTo>
                        <a:pt x="384" y="806"/>
                      </a:lnTo>
                      <a:lnTo>
                        <a:pt x="393" y="808"/>
                      </a:lnTo>
                      <a:lnTo>
                        <a:pt x="400" y="809"/>
                      </a:lnTo>
                      <a:lnTo>
                        <a:pt x="407" y="810"/>
                      </a:lnTo>
                      <a:lnTo>
                        <a:pt x="414" y="812"/>
                      </a:lnTo>
                      <a:lnTo>
                        <a:pt x="417" y="810"/>
                      </a:lnTo>
                      <a:lnTo>
                        <a:pt x="420" y="809"/>
                      </a:lnTo>
                      <a:lnTo>
                        <a:pt x="424" y="808"/>
                      </a:lnTo>
                      <a:lnTo>
                        <a:pt x="427" y="806"/>
                      </a:lnTo>
                      <a:lnTo>
                        <a:pt x="430" y="803"/>
                      </a:lnTo>
                      <a:lnTo>
                        <a:pt x="432" y="799"/>
                      </a:lnTo>
                      <a:lnTo>
                        <a:pt x="432" y="797"/>
                      </a:lnTo>
                      <a:lnTo>
                        <a:pt x="429" y="794"/>
                      </a:lnTo>
                      <a:lnTo>
                        <a:pt x="424" y="790"/>
                      </a:lnTo>
                      <a:lnTo>
                        <a:pt x="415" y="787"/>
                      </a:lnTo>
                      <a:lnTo>
                        <a:pt x="405" y="783"/>
                      </a:lnTo>
                      <a:lnTo>
                        <a:pt x="394" y="777"/>
                      </a:lnTo>
                      <a:lnTo>
                        <a:pt x="383" y="771"/>
                      </a:lnTo>
                      <a:lnTo>
                        <a:pt x="372" y="766"/>
                      </a:lnTo>
                      <a:lnTo>
                        <a:pt x="364" y="760"/>
                      </a:lnTo>
                      <a:lnTo>
                        <a:pt x="358" y="755"/>
                      </a:lnTo>
                      <a:lnTo>
                        <a:pt x="356" y="749"/>
                      </a:lnTo>
                      <a:lnTo>
                        <a:pt x="356" y="742"/>
                      </a:lnTo>
                      <a:lnTo>
                        <a:pt x="356" y="736"/>
                      </a:lnTo>
                      <a:lnTo>
                        <a:pt x="357" y="728"/>
                      </a:lnTo>
                      <a:lnTo>
                        <a:pt x="357" y="719"/>
                      </a:lnTo>
                      <a:lnTo>
                        <a:pt x="358" y="710"/>
                      </a:lnTo>
                      <a:lnTo>
                        <a:pt x="359" y="700"/>
                      </a:lnTo>
                      <a:lnTo>
                        <a:pt x="361" y="690"/>
                      </a:lnTo>
                      <a:lnTo>
                        <a:pt x="364" y="680"/>
                      </a:lnTo>
                      <a:lnTo>
                        <a:pt x="366" y="669"/>
                      </a:lnTo>
                      <a:lnTo>
                        <a:pt x="368" y="656"/>
                      </a:lnTo>
                      <a:lnTo>
                        <a:pt x="370" y="642"/>
                      </a:lnTo>
                      <a:lnTo>
                        <a:pt x="372" y="629"/>
                      </a:lnTo>
                      <a:lnTo>
                        <a:pt x="374" y="617"/>
                      </a:lnTo>
                      <a:lnTo>
                        <a:pt x="375" y="607"/>
                      </a:lnTo>
                      <a:lnTo>
                        <a:pt x="375" y="599"/>
                      </a:lnTo>
                      <a:lnTo>
                        <a:pt x="375" y="594"/>
                      </a:lnTo>
                      <a:lnTo>
                        <a:pt x="375" y="592"/>
                      </a:lnTo>
                      <a:lnTo>
                        <a:pt x="377" y="590"/>
                      </a:lnTo>
                      <a:lnTo>
                        <a:pt x="378" y="585"/>
                      </a:lnTo>
                      <a:lnTo>
                        <a:pt x="381" y="582"/>
                      </a:lnTo>
                      <a:lnTo>
                        <a:pt x="384" y="576"/>
                      </a:lnTo>
                      <a:lnTo>
                        <a:pt x="385" y="572"/>
                      </a:lnTo>
                      <a:lnTo>
                        <a:pt x="386" y="566"/>
                      </a:lnTo>
                      <a:lnTo>
                        <a:pt x="385" y="561"/>
                      </a:lnTo>
                      <a:lnTo>
                        <a:pt x="384" y="554"/>
                      </a:lnTo>
                      <a:lnTo>
                        <a:pt x="383" y="548"/>
                      </a:lnTo>
                      <a:lnTo>
                        <a:pt x="380" y="541"/>
                      </a:lnTo>
                      <a:lnTo>
                        <a:pt x="378" y="534"/>
                      </a:lnTo>
                      <a:lnTo>
                        <a:pt x="372" y="527"/>
                      </a:lnTo>
                      <a:lnTo>
                        <a:pt x="365" y="520"/>
                      </a:lnTo>
                      <a:lnTo>
                        <a:pt x="355" y="513"/>
                      </a:lnTo>
                      <a:lnTo>
                        <a:pt x="340" y="505"/>
                      </a:lnTo>
                      <a:lnTo>
                        <a:pt x="326" y="499"/>
                      </a:lnTo>
                      <a:lnTo>
                        <a:pt x="313" y="492"/>
                      </a:lnTo>
                      <a:lnTo>
                        <a:pt x="305" y="485"/>
                      </a:lnTo>
                      <a:lnTo>
                        <a:pt x="296" y="478"/>
                      </a:lnTo>
                      <a:lnTo>
                        <a:pt x="289" y="474"/>
                      </a:lnTo>
                      <a:lnTo>
                        <a:pt x="282" y="470"/>
                      </a:lnTo>
                      <a:lnTo>
                        <a:pt x="275" y="465"/>
                      </a:lnTo>
                      <a:lnTo>
                        <a:pt x="267" y="463"/>
                      </a:lnTo>
                      <a:lnTo>
                        <a:pt x="257" y="460"/>
                      </a:lnTo>
                      <a:lnTo>
                        <a:pt x="248" y="456"/>
                      </a:lnTo>
                      <a:lnTo>
                        <a:pt x="239" y="451"/>
                      </a:lnTo>
                      <a:lnTo>
                        <a:pt x="231" y="446"/>
                      </a:lnTo>
                      <a:lnTo>
                        <a:pt x="223" y="442"/>
                      </a:lnTo>
                      <a:lnTo>
                        <a:pt x="218" y="437"/>
                      </a:lnTo>
                      <a:lnTo>
                        <a:pt x="214" y="435"/>
                      </a:lnTo>
                      <a:lnTo>
                        <a:pt x="213" y="434"/>
                      </a:lnTo>
                      <a:lnTo>
                        <a:pt x="187" y="309"/>
                      </a:lnTo>
                    </a:path>
                  </a:pathLst>
                </a:custGeom>
                <a:solidFill>
                  <a:srgbClr val="CCCCFF"/>
                </a:solidFill>
                <a:ln w="9525" cap="rnd">
                  <a:noFill/>
                  <a:round/>
                </a:ln>
              </p:spPr>
              <p:txBody>
                <a:bodyPr/>
                <a:lstStyle/>
                <a:p>
                  <a:endParaRPr lang="zh-CN" altLang="en-US" sz="5000"/>
                </a:p>
              </p:txBody>
            </p:sp>
            <p:sp>
              <p:nvSpPr>
                <p:cNvPr id="31" name="Freeform 76"/>
                <p:cNvSpPr/>
                <p:nvPr/>
              </p:nvSpPr>
              <p:spPr bwMode="auto">
                <a:xfrm>
                  <a:off x="6804025" y="5511800"/>
                  <a:ext cx="46038" cy="177800"/>
                </a:xfrm>
                <a:custGeom>
                  <a:avLst/>
                  <a:gdLst>
                    <a:gd name="T0" fmla="*/ 1 w 43"/>
                    <a:gd name="T1" fmla="*/ 1 h 176"/>
                    <a:gd name="T2" fmla="*/ 1 w 43"/>
                    <a:gd name="T3" fmla="*/ 1 h 176"/>
                    <a:gd name="T4" fmla="*/ 1 w 43"/>
                    <a:gd name="T5" fmla="*/ 1 h 176"/>
                    <a:gd name="T6" fmla="*/ 1 w 43"/>
                    <a:gd name="T7" fmla="*/ 1 h 176"/>
                    <a:gd name="T8" fmla="*/ 1 w 43"/>
                    <a:gd name="T9" fmla="*/ 1 h 176"/>
                    <a:gd name="T10" fmla="*/ 1 w 43"/>
                    <a:gd name="T11" fmla="*/ 1 h 176"/>
                    <a:gd name="T12" fmla="*/ 1 w 43"/>
                    <a:gd name="T13" fmla="*/ 1 h 176"/>
                    <a:gd name="T14" fmla="*/ 1 w 43"/>
                    <a:gd name="T15" fmla="*/ 1 h 176"/>
                    <a:gd name="T16" fmla="*/ 1 w 43"/>
                    <a:gd name="T17" fmla="*/ 1 h 176"/>
                    <a:gd name="T18" fmla="*/ 1 w 43"/>
                    <a:gd name="T19" fmla="*/ 1 h 176"/>
                    <a:gd name="T20" fmla="*/ 1 w 43"/>
                    <a:gd name="T21" fmla="*/ 1 h 176"/>
                    <a:gd name="T22" fmla="*/ 1 w 43"/>
                    <a:gd name="T23" fmla="*/ 1 h 176"/>
                    <a:gd name="T24" fmla="*/ 1 w 43"/>
                    <a:gd name="T25" fmla="*/ 1 h 176"/>
                    <a:gd name="T26" fmla="*/ 1 w 43"/>
                    <a:gd name="T27" fmla="*/ 1 h 176"/>
                    <a:gd name="T28" fmla="*/ 1 w 43"/>
                    <a:gd name="T29" fmla="*/ 1 h 176"/>
                    <a:gd name="T30" fmla="*/ 1 w 43"/>
                    <a:gd name="T31" fmla="*/ 1 h 176"/>
                    <a:gd name="T32" fmla="*/ 1 w 43"/>
                    <a:gd name="T33" fmla="*/ 1 h 176"/>
                    <a:gd name="T34" fmla="*/ 1 w 43"/>
                    <a:gd name="T35" fmla="*/ 1 h 176"/>
                    <a:gd name="T36" fmla="*/ 1 w 43"/>
                    <a:gd name="T37" fmla="*/ 1 h 176"/>
                    <a:gd name="T38" fmla="*/ 1 w 43"/>
                    <a:gd name="T39" fmla="*/ 1 h 176"/>
                    <a:gd name="T40" fmla="*/ 1 w 43"/>
                    <a:gd name="T41" fmla="*/ 1 h 176"/>
                    <a:gd name="T42" fmla="*/ 1 w 43"/>
                    <a:gd name="T43" fmla="*/ 1 h 176"/>
                    <a:gd name="T44" fmla="*/ 1 w 43"/>
                    <a:gd name="T45" fmla="*/ 1 h 176"/>
                    <a:gd name="T46" fmla="*/ 1 w 43"/>
                    <a:gd name="T47" fmla="*/ 1 h 176"/>
                    <a:gd name="T48" fmla="*/ 1 w 43"/>
                    <a:gd name="T49" fmla="*/ 1 h 176"/>
                    <a:gd name="T50" fmla="*/ 1 w 43"/>
                    <a:gd name="T51" fmla="*/ 1 h 176"/>
                    <a:gd name="T52" fmla="*/ 1 w 43"/>
                    <a:gd name="T53" fmla="*/ 1 h 176"/>
                    <a:gd name="T54" fmla="*/ 1 w 43"/>
                    <a:gd name="T55" fmla="*/ 1 h 176"/>
                    <a:gd name="T56" fmla="*/ 1 w 43"/>
                    <a:gd name="T57" fmla="*/ 1 h 176"/>
                    <a:gd name="T58" fmla="*/ 1 w 43"/>
                    <a:gd name="T59" fmla="*/ 1 h 176"/>
                    <a:gd name="T60" fmla="*/ 1 w 43"/>
                    <a:gd name="T61" fmla="*/ 1 h 176"/>
                    <a:gd name="T62" fmla="*/ 1 w 43"/>
                    <a:gd name="T63" fmla="*/ 1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176"/>
                    <a:gd name="T98" fmla="*/ 43 w 43"/>
                    <a:gd name="T99" fmla="*/ 176 h 1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176">
                      <a:moveTo>
                        <a:pt x="21" y="149"/>
                      </a:moveTo>
                      <a:lnTo>
                        <a:pt x="20" y="146"/>
                      </a:lnTo>
                      <a:lnTo>
                        <a:pt x="19" y="140"/>
                      </a:lnTo>
                      <a:lnTo>
                        <a:pt x="18" y="132"/>
                      </a:lnTo>
                      <a:lnTo>
                        <a:pt x="17" y="124"/>
                      </a:lnTo>
                      <a:lnTo>
                        <a:pt x="17" y="114"/>
                      </a:lnTo>
                      <a:lnTo>
                        <a:pt x="17" y="104"/>
                      </a:lnTo>
                      <a:lnTo>
                        <a:pt x="18" y="93"/>
                      </a:lnTo>
                      <a:lnTo>
                        <a:pt x="20" y="82"/>
                      </a:lnTo>
                      <a:lnTo>
                        <a:pt x="22" y="75"/>
                      </a:lnTo>
                      <a:lnTo>
                        <a:pt x="23" y="70"/>
                      </a:lnTo>
                      <a:lnTo>
                        <a:pt x="23" y="63"/>
                      </a:lnTo>
                      <a:lnTo>
                        <a:pt x="23" y="56"/>
                      </a:lnTo>
                      <a:lnTo>
                        <a:pt x="23" y="51"/>
                      </a:lnTo>
                      <a:lnTo>
                        <a:pt x="22" y="44"/>
                      </a:lnTo>
                      <a:lnTo>
                        <a:pt x="20" y="37"/>
                      </a:lnTo>
                      <a:lnTo>
                        <a:pt x="18" y="31"/>
                      </a:lnTo>
                      <a:lnTo>
                        <a:pt x="17" y="28"/>
                      </a:lnTo>
                      <a:lnTo>
                        <a:pt x="15" y="25"/>
                      </a:lnTo>
                      <a:lnTo>
                        <a:pt x="13" y="22"/>
                      </a:lnTo>
                      <a:lnTo>
                        <a:pt x="11" y="17"/>
                      </a:lnTo>
                      <a:lnTo>
                        <a:pt x="9" y="13"/>
                      </a:lnTo>
                      <a:lnTo>
                        <a:pt x="5" y="8"/>
                      </a:lnTo>
                      <a:lnTo>
                        <a:pt x="3" y="4"/>
                      </a:lnTo>
                      <a:lnTo>
                        <a:pt x="0" y="0"/>
                      </a:lnTo>
                      <a:lnTo>
                        <a:pt x="2" y="7"/>
                      </a:lnTo>
                      <a:lnTo>
                        <a:pt x="5" y="13"/>
                      </a:lnTo>
                      <a:lnTo>
                        <a:pt x="6" y="18"/>
                      </a:lnTo>
                      <a:lnTo>
                        <a:pt x="9" y="23"/>
                      </a:lnTo>
                      <a:lnTo>
                        <a:pt x="10" y="28"/>
                      </a:lnTo>
                      <a:lnTo>
                        <a:pt x="11" y="36"/>
                      </a:lnTo>
                      <a:lnTo>
                        <a:pt x="11" y="45"/>
                      </a:lnTo>
                      <a:lnTo>
                        <a:pt x="12" y="57"/>
                      </a:lnTo>
                      <a:lnTo>
                        <a:pt x="12" y="72"/>
                      </a:lnTo>
                      <a:lnTo>
                        <a:pt x="12" y="83"/>
                      </a:lnTo>
                      <a:lnTo>
                        <a:pt x="11" y="92"/>
                      </a:lnTo>
                      <a:lnTo>
                        <a:pt x="10" y="100"/>
                      </a:lnTo>
                      <a:lnTo>
                        <a:pt x="9" y="107"/>
                      </a:lnTo>
                      <a:lnTo>
                        <a:pt x="9" y="113"/>
                      </a:lnTo>
                      <a:lnTo>
                        <a:pt x="9" y="121"/>
                      </a:lnTo>
                      <a:lnTo>
                        <a:pt x="9" y="130"/>
                      </a:lnTo>
                      <a:lnTo>
                        <a:pt x="10" y="139"/>
                      </a:lnTo>
                      <a:lnTo>
                        <a:pt x="11" y="147"/>
                      </a:lnTo>
                      <a:lnTo>
                        <a:pt x="13" y="152"/>
                      </a:lnTo>
                      <a:lnTo>
                        <a:pt x="14" y="157"/>
                      </a:lnTo>
                      <a:lnTo>
                        <a:pt x="17" y="161"/>
                      </a:lnTo>
                      <a:lnTo>
                        <a:pt x="19" y="163"/>
                      </a:lnTo>
                      <a:lnTo>
                        <a:pt x="21" y="166"/>
                      </a:lnTo>
                      <a:lnTo>
                        <a:pt x="24" y="168"/>
                      </a:lnTo>
                      <a:lnTo>
                        <a:pt x="27" y="169"/>
                      </a:lnTo>
                      <a:lnTo>
                        <a:pt x="29" y="171"/>
                      </a:lnTo>
                      <a:lnTo>
                        <a:pt x="32" y="172"/>
                      </a:lnTo>
                      <a:lnTo>
                        <a:pt x="35" y="172"/>
                      </a:lnTo>
                      <a:lnTo>
                        <a:pt x="37" y="173"/>
                      </a:lnTo>
                      <a:lnTo>
                        <a:pt x="39" y="173"/>
                      </a:lnTo>
                      <a:lnTo>
                        <a:pt x="40" y="175"/>
                      </a:lnTo>
                      <a:lnTo>
                        <a:pt x="42" y="175"/>
                      </a:lnTo>
                      <a:lnTo>
                        <a:pt x="38" y="171"/>
                      </a:lnTo>
                      <a:lnTo>
                        <a:pt x="35" y="169"/>
                      </a:lnTo>
                      <a:lnTo>
                        <a:pt x="31" y="166"/>
                      </a:lnTo>
                      <a:lnTo>
                        <a:pt x="28" y="161"/>
                      </a:lnTo>
                      <a:lnTo>
                        <a:pt x="26" y="158"/>
                      </a:lnTo>
                      <a:lnTo>
                        <a:pt x="23" y="154"/>
                      </a:lnTo>
                      <a:lnTo>
                        <a:pt x="21" y="152"/>
                      </a:lnTo>
                      <a:lnTo>
                        <a:pt x="21" y="149"/>
                      </a:lnTo>
                    </a:path>
                  </a:pathLst>
                </a:custGeom>
                <a:solidFill>
                  <a:srgbClr val="008080"/>
                </a:solidFill>
                <a:ln w="9525" cap="rnd">
                  <a:noFill/>
                  <a:round/>
                </a:ln>
              </p:spPr>
              <p:txBody>
                <a:bodyPr/>
                <a:lstStyle/>
                <a:p>
                  <a:endParaRPr lang="zh-CN" altLang="en-US" sz="5000"/>
                </a:p>
              </p:txBody>
            </p:sp>
            <p:sp>
              <p:nvSpPr>
                <p:cNvPr id="32" name="Freeform 77"/>
                <p:cNvSpPr/>
                <p:nvPr/>
              </p:nvSpPr>
              <p:spPr bwMode="auto">
                <a:xfrm>
                  <a:off x="7091363" y="5757863"/>
                  <a:ext cx="631825" cy="533400"/>
                </a:xfrm>
                <a:custGeom>
                  <a:avLst/>
                  <a:gdLst>
                    <a:gd name="T0" fmla="*/ 0 w 583"/>
                    <a:gd name="T1" fmla="*/ 1 h 525"/>
                    <a:gd name="T2" fmla="*/ 0 w 583"/>
                    <a:gd name="T3" fmla="*/ 1 h 525"/>
                    <a:gd name="T4" fmla="*/ 1 w 583"/>
                    <a:gd name="T5" fmla="*/ 0 h 525"/>
                    <a:gd name="T6" fmla="*/ 1 w 583"/>
                    <a:gd name="T7" fmla="*/ 1 h 525"/>
                    <a:gd name="T8" fmla="*/ 0 w 583"/>
                    <a:gd name="T9" fmla="*/ 1 h 525"/>
                    <a:gd name="T10" fmla="*/ 0 60000 65536"/>
                    <a:gd name="T11" fmla="*/ 0 60000 65536"/>
                    <a:gd name="T12" fmla="*/ 0 60000 65536"/>
                    <a:gd name="T13" fmla="*/ 0 60000 65536"/>
                    <a:gd name="T14" fmla="*/ 0 60000 65536"/>
                    <a:gd name="T15" fmla="*/ 0 w 583"/>
                    <a:gd name="T16" fmla="*/ 0 h 525"/>
                    <a:gd name="T17" fmla="*/ 583 w 583"/>
                    <a:gd name="T18" fmla="*/ 525 h 525"/>
                  </a:gdLst>
                  <a:ahLst/>
                  <a:cxnLst>
                    <a:cxn ang="T10">
                      <a:pos x="T0" y="T1"/>
                    </a:cxn>
                    <a:cxn ang="T11">
                      <a:pos x="T2" y="T3"/>
                    </a:cxn>
                    <a:cxn ang="T12">
                      <a:pos x="T4" y="T5"/>
                    </a:cxn>
                    <a:cxn ang="T13">
                      <a:pos x="T6" y="T7"/>
                    </a:cxn>
                    <a:cxn ang="T14">
                      <a:pos x="T8" y="T9"/>
                    </a:cxn>
                  </a:cxnLst>
                  <a:rect l="T15" t="T16" r="T17" b="T18"/>
                  <a:pathLst>
                    <a:path w="583" h="525">
                      <a:moveTo>
                        <a:pt x="0" y="524"/>
                      </a:moveTo>
                      <a:lnTo>
                        <a:pt x="0" y="139"/>
                      </a:lnTo>
                      <a:lnTo>
                        <a:pt x="582" y="0"/>
                      </a:lnTo>
                      <a:lnTo>
                        <a:pt x="582" y="396"/>
                      </a:lnTo>
                      <a:lnTo>
                        <a:pt x="0" y="524"/>
                      </a:lnTo>
                    </a:path>
                  </a:pathLst>
                </a:custGeom>
                <a:solidFill>
                  <a:srgbClr val="4C4C4C"/>
                </a:solidFill>
                <a:ln w="9525" cap="rnd">
                  <a:noFill/>
                  <a:round/>
                </a:ln>
              </p:spPr>
              <p:txBody>
                <a:bodyPr/>
                <a:lstStyle/>
                <a:p>
                  <a:endParaRPr lang="zh-CN" altLang="en-US" sz="5000"/>
                </a:p>
              </p:txBody>
            </p:sp>
            <p:sp>
              <p:nvSpPr>
                <p:cNvPr id="33" name="Freeform 78"/>
                <p:cNvSpPr/>
                <p:nvPr/>
              </p:nvSpPr>
              <p:spPr bwMode="auto">
                <a:xfrm>
                  <a:off x="7032625" y="5911850"/>
                  <a:ext cx="33338" cy="31750"/>
                </a:xfrm>
                <a:custGeom>
                  <a:avLst/>
                  <a:gdLst>
                    <a:gd name="T0" fmla="*/ 1 w 31"/>
                    <a:gd name="T1" fmla="*/ 1 h 31"/>
                    <a:gd name="T2" fmla="*/ 1 w 31"/>
                    <a:gd name="T3" fmla="*/ 1 h 31"/>
                    <a:gd name="T4" fmla="*/ 1 w 31"/>
                    <a:gd name="T5" fmla="*/ 1 h 31"/>
                    <a:gd name="T6" fmla="*/ 1 w 31"/>
                    <a:gd name="T7" fmla="*/ 1 h 31"/>
                    <a:gd name="T8" fmla="*/ 1 w 31"/>
                    <a:gd name="T9" fmla="*/ 1 h 31"/>
                    <a:gd name="T10" fmla="*/ 1 w 31"/>
                    <a:gd name="T11" fmla="*/ 1 h 31"/>
                    <a:gd name="T12" fmla="*/ 1 w 31"/>
                    <a:gd name="T13" fmla="*/ 1 h 31"/>
                    <a:gd name="T14" fmla="*/ 1 w 31"/>
                    <a:gd name="T15" fmla="*/ 1 h 31"/>
                    <a:gd name="T16" fmla="*/ 1 w 31"/>
                    <a:gd name="T17" fmla="*/ 1 h 31"/>
                    <a:gd name="T18" fmla="*/ 1 w 31"/>
                    <a:gd name="T19" fmla="*/ 1 h 31"/>
                    <a:gd name="T20" fmla="*/ 1 w 31"/>
                    <a:gd name="T21" fmla="*/ 1 h 31"/>
                    <a:gd name="T22" fmla="*/ 1 w 31"/>
                    <a:gd name="T23" fmla="*/ 1 h 31"/>
                    <a:gd name="T24" fmla="*/ 1 w 31"/>
                    <a:gd name="T25" fmla="*/ 1 h 31"/>
                    <a:gd name="T26" fmla="*/ 1 w 31"/>
                    <a:gd name="T27" fmla="*/ 1 h 31"/>
                    <a:gd name="T28" fmla="*/ 1 w 31"/>
                    <a:gd name="T29" fmla="*/ 1 h 31"/>
                    <a:gd name="T30" fmla="*/ 1 w 31"/>
                    <a:gd name="T31" fmla="*/ 1 h 31"/>
                    <a:gd name="T32" fmla="*/ 1 w 31"/>
                    <a:gd name="T33" fmla="*/ 0 h 31"/>
                    <a:gd name="T34" fmla="*/ 1 w 31"/>
                    <a:gd name="T35" fmla="*/ 0 h 31"/>
                    <a:gd name="T36" fmla="*/ 1 w 31"/>
                    <a:gd name="T37" fmla="*/ 0 h 31"/>
                    <a:gd name="T38" fmla="*/ 1 w 31"/>
                    <a:gd name="T39" fmla="*/ 1 h 31"/>
                    <a:gd name="T40" fmla="*/ 1 w 31"/>
                    <a:gd name="T41" fmla="*/ 1 h 31"/>
                    <a:gd name="T42" fmla="*/ 1 w 31"/>
                    <a:gd name="T43" fmla="*/ 1 h 31"/>
                    <a:gd name="T44" fmla="*/ 1 w 31"/>
                    <a:gd name="T45" fmla="*/ 1 h 31"/>
                    <a:gd name="T46" fmla="*/ 0 w 31"/>
                    <a:gd name="T47" fmla="*/ 1 h 31"/>
                    <a:gd name="T48" fmla="*/ 0 w 31"/>
                    <a:gd name="T49" fmla="*/ 1 h 31"/>
                    <a:gd name="T50" fmla="*/ 0 w 31"/>
                    <a:gd name="T51" fmla="*/ 1 h 31"/>
                    <a:gd name="T52" fmla="*/ 1 w 31"/>
                    <a:gd name="T53" fmla="*/ 1 h 31"/>
                    <a:gd name="T54" fmla="*/ 1 w 31"/>
                    <a:gd name="T55" fmla="*/ 1 h 31"/>
                    <a:gd name="T56" fmla="*/ 1 w 31"/>
                    <a:gd name="T57" fmla="*/ 1 h 31"/>
                    <a:gd name="T58" fmla="*/ 1 w 31"/>
                    <a:gd name="T59" fmla="*/ 1 h 31"/>
                    <a:gd name="T60" fmla="*/ 1 w 31"/>
                    <a:gd name="T61" fmla="*/ 1 h 31"/>
                    <a:gd name="T62" fmla="*/ 1 w 31"/>
                    <a:gd name="T63" fmla="*/ 1 h 31"/>
                    <a:gd name="T64" fmla="*/ 1 w 31"/>
                    <a:gd name="T65" fmla="*/ 1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31"/>
                    <a:gd name="T101" fmla="*/ 31 w 31"/>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31">
                      <a:moveTo>
                        <a:pt x="14" y="30"/>
                      </a:moveTo>
                      <a:lnTo>
                        <a:pt x="17" y="30"/>
                      </a:lnTo>
                      <a:lnTo>
                        <a:pt x="20" y="28"/>
                      </a:lnTo>
                      <a:lnTo>
                        <a:pt x="23" y="28"/>
                      </a:lnTo>
                      <a:lnTo>
                        <a:pt x="25" y="26"/>
                      </a:lnTo>
                      <a:lnTo>
                        <a:pt x="26" y="25"/>
                      </a:lnTo>
                      <a:lnTo>
                        <a:pt x="28" y="23"/>
                      </a:lnTo>
                      <a:lnTo>
                        <a:pt x="28" y="20"/>
                      </a:lnTo>
                      <a:lnTo>
                        <a:pt x="30" y="16"/>
                      </a:lnTo>
                      <a:lnTo>
                        <a:pt x="28" y="14"/>
                      </a:lnTo>
                      <a:lnTo>
                        <a:pt x="28" y="11"/>
                      </a:lnTo>
                      <a:lnTo>
                        <a:pt x="26" y="8"/>
                      </a:lnTo>
                      <a:lnTo>
                        <a:pt x="25" y="5"/>
                      </a:lnTo>
                      <a:lnTo>
                        <a:pt x="23" y="3"/>
                      </a:lnTo>
                      <a:lnTo>
                        <a:pt x="20" y="2"/>
                      </a:lnTo>
                      <a:lnTo>
                        <a:pt x="17" y="1"/>
                      </a:lnTo>
                      <a:lnTo>
                        <a:pt x="14" y="0"/>
                      </a:lnTo>
                      <a:lnTo>
                        <a:pt x="12" y="0"/>
                      </a:lnTo>
                      <a:lnTo>
                        <a:pt x="8" y="0"/>
                      </a:lnTo>
                      <a:lnTo>
                        <a:pt x="6" y="1"/>
                      </a:lnTo>
                      <a:lnTo>
                        <a:pt x="4" y="2"/>
                      </a:lnTo>
                      <a:lnTo>
                        <a:pt x="2" y="4"/>
                      </a:lnTo>
                      <a:lnTo>
                        <a:pt x="1" y="6"/>
                      </a:lnTo>
                      <a:lnTo>
                        <a:pt x="0" y="8"/>
                      </a:lnTo>
                      <a:lnTo>
                        <a:pt x="0" y="12"/>
                      </a:lnTo>
                      <a:lnTo>
                        <a:pt x="0" y="15"/>
                      </a:lnTo>
                      <a:lnTo>
                        <a:pt x="1" y="17"/>
                      </a:lnTo>
                      <a:lnTo>
                        <a:pt x="2" y="21"/>
                      </a:lnTo>
                      <a:lnTo>
                        <a:pt x="4" y="23"/>
                      </a:lnTo>
                      <a:lnTo>
                        <a:pt x="6" y="25"/>
                      </a:lnTo>
                      <a:lnTo>
                        <a:pt x="8" y="27"/>
                      </a:lnTo>
                      <a:lnTo>
                        <a:pt x="12" y="28"/>
                      </a:lnTo>
                      <a:lnTo>
                        <a:pt x="14" y="30"/>
                      </a:lnTo>
                    </a:path>
                  </a:pathLst>
                </a:custGeom>
                <a:solidFill>
                  <a:srgbClr val="4C4C4C"/>
                </a:solidFill>
                <a:ln w="9525" cap="rnd">
                  <a:noFill/>
                  <a:round/>
                </a:ln>
              </p:spPr>
              <p:txBody>
                <a:bodyPr/>
                <a:lstStyle/>
                <a:p>
                  <a:endParaRPr lang="zh-CN" altLang="en-US" sz="5000"/>
                </a:p>
              </p:txBody>
            </p:sp>
            <p:sp>
              <p:nvSpPr>
                <p:cNvPr id="34" name="Freeform 79"/>
                <p:cNvSpPr/>
                <p:nvPr/>
              </p:nvSpPr>
              <p:spPr bwMode="auto">
                <a:xfrm>
                  <a:off x="6908800" y="5878513"/>
                  <a:ext cx="33338" cy="30162"/>
                </a:xfrm>
                <a:custGeom>
                  <a:avLst/>
                  <a:gdLst>
                    <a:gd name="T0" fmla="*/ 1 w 31"/>
                    <a:gd name="T1" fmla="*/ 1 h 31"/>
                    <a:gd name="T2" fmla="*/ 1 w 31"/>
                    <a:gd name="T3" fmla="*/ 1 h 31"/>
                    <a:gd name="T4" fmla="*/ 1 w 31"/>
                    <a:gd name="T5" fmla="*/ 1 h 31"/>
                    <a:gd name="T6" fmla="*/ 1 w 31"/>
                    <a:gd name="T7" fmla="*/ 1 h 31"/>
                    <a:gd name="T8" fmla="*/ 1 w 31"/>
                    <a:gd name="T9" fmla="*/ 1 h 31"/>
                    <a:gd name="T10" fmla="*/ 1 w 31"/>
                    <a:gd name="T11" fmla="*/ 1 h 31"/>
                    <a:gd name="T12" fmla="*/ 1 w 31"/>
                    <a:gd name="T13" fmla="*/ 1 h 31"/>
                    <a:gd name="T14" fmla="*/ 1 w 31"/>
                    <a:gd name="T15" fmla="*/ 1 h 31"/>
                    <a:gd name="T16" fmla="*/ 1 w 31"/>
                    <a:gd name="T17" fmla="*/ 1 h 31"/>
                    <a:gd name="T18" fmla="*/ 1 w 31"/>
                    <a:gd name="T19" fmla="*/ 1 h 31"/>
                    <a:gd name="T20" fmla="*/ 1 w 31"/>
                    <a:gd name="T21" fmla="*/ 1 h 31"/>
                    <a:gd name="T22" fmla="*/ 1 w 31"/>
                    <a:gd name="T23" fmla="*/ 1 h 31"/>
                    <a:gd name="T24" fmla="*/ 1 w 31"/>
                    <a:gd name="T25" fmla="*/ 1 h 31"/>
                    <a:gd name="T26" fmla="*/ 1 w 31"/>
                    <a:gd name="T27" fmla="*/ 1 h 31"/>
                    <a:gd name="T28" fmla="*/ 1 w 31"/>
                    <a:gd name="T29" fmla="*/ 1 h 31"/>
                    <a:gd name="T30" fmla="*/ 1 w 31"/>
                    <a:gd name="T31" fmla="*/ 1 h 31"/>
                    <a:gd name="T32" fmla="*/ 1 w 31"/>
                    <a:gd name="T33" fmla="*/ 0 h 31"/>
                    <a:gd name="T34" fmla="*/ 1 w 31"/>
                    <a:gd name="T35" fmla="*/ 0 h 31"/>
                    <a:gd name="T36" fmla="*/ 1 w 31"/>
                    <a:gd name="T37" fmla="*/ 0 h 31"/>
                    <a:gd name="T38" fmla="*/ 1 w 31"/>
                    <a:gd name="T39" fmla="*/ 1 h 31"/>
                    <a:gd name="T40" fmla="*/ 1 w 31"/>
                    <a:gd name="T41" fmla="*/ 1 h 31"/>
                    <a:gd name="T42" fmla="*/ 1 w 31"/>
                    <a:gd name="T43" fmla="*/ 1 h 31"/>
                    <a:gd name="T44" fmla="*/ 1 w 31"/>
                    <a:gd name="T45" fmla="*/ 1 h 31"/>
                    <a:gd name="T46" fmla="*/ 0 w 31"/>
                    <a:gd name="T47" fmla="*/ 1 h 31"/>
                    <a:gd name="T48" fmla="*/ 0 w 31"/>
                    <a:gd name="T49" fmla="*/ 1 h 31"/>
                    <a:gd name="T50" fmla="*/ 0 w 31"/>
                    <a:gd name="T51" fmla="*/ 1 h 31"/>
                    <a:gd name="T52" fmla="*/ 1 w 31"/>
                    <a:gd name="T53" fmla="*/ 1 h 31"/>
                    <a:gd name="T54" fmla="*/ 1 w 31"/>
                    <a:gd name="T55" fmla="*/ 1 h 31"/>
                    <a:gd name="T56" fmla="*/ 1 w 31"/>
                    <a:gd name="T57" fmla="*/ 1 h 31"/>
                    <a:gd name="T58" fmla="*/ 1 w 31"/>
                    <a:gd name="T59" fmla="*/ 1 h 31"/>
                    <a:gd name="T60" fmla="*/ 1 w 31"/>
                    <a:gd name="T61" fmla="*/ 1 h 31"/>
                    <a:gd name="T62" fmla="*/ 1 w 31"/>
                    <a:gd name="T63" fmla="*/ 1 h 31"/>
                    <a:gd name="T64" fmla="*/ 1 w 31"/>
                    <a:gd name="T65" fmla="*/ 1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31"/>
                    <a:gd name="T101" fmla="*/ 31 w 31"/>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31">
                      <a:moveTo>
                        <a:pt x="15" y="30"/>
                      </a:moveTo>
                      <a:lnTo>
                        <a:pt x="17" y="30"/>
                      </a:lnTo>
                      <a:lnTo>
                        <a:pt x="21" y="30"/>
                      </a:lnTo>
                      <a:lnTo>
                        <a:pt x="23" y="28"/>
                      </a:lnTo>
                      <a:lnTo>
                        <a:pt x="25" y="27"/>
                      </a:lnTo>
                      <a:lnTo>
                        <a:pt x="27" y="25"/>
                      </a:lnTo>
                      <a:lnTo>
                        <a:pt x="28" y="23"/>
                      </a:lnTo>
                      <a:lnTo>
                        <a:pt x="30" y="21"/>
                      </a:lnTo>
                      <a:lnTo>
                        <a:pt x="30" y="17"/>
                      </a:lnTo>
                      <a:lnTo>
                        <a:pt x="30" y="14"/>
                      </a:lnTo>
                      <a:lnTo>
                        <a:pt x="28" y="12"/>
                      </a:lnTo>
                      <a:lnTo>
                        <a:pt x="27" y="8"/>
                      </a:lnTo>
                      <a:lnTo>
                        <a:pt x="25" y="6"/>
                      </a:lnTo>
                      <a:lnTo>
                        <a:pt x="23" y="4"/>
                      </a:lnTo>
                      <a:lnTo>
                        <a:pt x="21" y="2"/>
                      </a:lnTo>
                      <a:lnTo>
                        <a:pt x="17" y="1"/>
                      </a:lnTo>
                      <a:lnTo>
                        <a:pt x="15" y="0"/>
                      </a:lnTo>
                      <a:lnTo>
                        <a:pt x="12" y="0"/>
                      </a:lnTo>
                      <a:lnTo>
                        <a:pt x="8" y="0"/>
                      </a:lnTo>
                      <a:lnTo>
                        <a:pt x="6" y="1"/>
                      </a:lnTo>
                      <a:lnTo>
                        <a:pt x="4" y="3"/>
                      </a:lnTo>
                      <a:lnTo>
                        <a:pt x="2" y="4"/>
                      </a:lnTo>
                      <a:lnTo>
                        <a:pt x="1" y="6"/>
                      </a:lnTo>
                      <a:lnTo>
                        <a:pt x="0" y="10"/>
                      </a:lnTo>
                      <a:lnTo>
                        <a:pt x="0" y="12"/>
                      </a:lnTo>
                      <a:lnTo>
                        <a:pt x="0" y="15"/>
                      </a:lnTo>
                      <a:lnTo>
                        <a:pt x="1" y="18"/>
                      </a:lnTo>
                      <a:lnTo>
                        <a:pt x="2" y="21"/>
                      </a:lnTo>
                      <a:lnTo>
                        <a:pt x="4" y="23"/>
                      </a:lnTo>
                      <a:lnTo>
                        <a:pt x="6" y="25"/>
                      </a:lnTo>
                      <a:lnTo>
                        <a:pt x="8" y="27"/>
                      </a:lnTo>
                      <a:lnTo>
                        <a:pt x="12" y="28"/>
                      </a:lnTo>
                      <a:lnTo>
                        <a:pt x="15" y="30"/>
                      </a:lnTo>
                    </a:path>
                  </a:pathLst>
                </a:custGeom>
                <a:solidFill>
                  <a:srgbClr val="4C4C4C"/>
                </a:solidFill>
                <a:ln w="9525" cap="rnd">
                  <a:noFill/>
                  <a:round/>
                </a:ln>
              </p:spPr>
              <p:txBody>
                <a:bodyPr/>
                <a:lstStyle/>
                <a:p>
                  <a:endParaRPr lang="zh-CN" altLang="en-US" sz="5000"/>
                </a:p>
              </p:txBody>
            </p:sp>
            <p:sp>
              <p:nvSpPr>
                <p:cNvPr id="35" name="Freeform 80"/>
                <p:cNvSpPr/>
                <p:nvPr/>
              </p:nvSpPr>
              <p:spPr bwMode="auto">
                <a:xfrm>
                  <a:off x="6961188" y="5799138"/>
                  <a:ext cx="23813" cy="130175"/>
                </a:xfrm>
                <a:custGeom>
                  <a:avLst/>
                  <a:gdLst>
                    <a:gd name="T0" fmla="*/ 1 w 22"/>
                    <a:gd name="T1" fmla="*/ 1 h 129"/>
                    <a:gd name="T2" fmla="*/ 1 w 22"/>
                    <a:gd name="T3" fmla="*/ 1 h 129"/>
                    <a:gd name="T4" fmla="*/ 0 w 22"/>
                    <a:gd name="T5" fmla="*/ 0 h 129"/>
                    <a:gd name="T6" fmla="*/ 0 w 22"/>
                    <a:gd name="T7" fmla="*/ 1 h 129"/>
                    <a:gd name="T8" fmla="*/ 1 w 22"/>
                    <a:gd name="T9" fmla="*/ 1 h 129"/>
                    <a:gd name="T10" fmla="*/ 0 60000 65536"/>
                    <a:gd name="T11" fmla="*/ 0 60000 65536"/>
                    <a:gd name="T12" fmla="*/ 0 60000 65536"/>
                    <a:gd name="T13" fmla="*/ 0 60000 65536"/>
                    <a:gd name="T14" fmla="*/ 0 60000 65536"/>
                    <a:gd name="T15" fmla="*/ 0 w 22"/>
                    <a:gd name="T16" fmla="*/ 0 h 129"/>
                    <a:gd name="T17" fmla="*/ 22 w 22"/>
                    <a:gd name="T18" fmla="*/ 129 h 129"/>
                  </a:gdLst>
                  <a:ahLst/>
                  <a:cxnLst>
                    <a:cxn ang="T10">
                      <a:pos x="T0" y="T1"/>
                    </a:cxn>
                    <a:cxn ang="T11">
                      <a:pos x="T2" y="T3"/>
                    </a:cxn>
                    <a:cxn ang="T12">
                      <a:pos x="T4" y="T5"/>
                    </a:cxn>
                    <a:cxn ang="T13">
                      <a:pos x="T6" y="T7"/>
                    </a:cxn>
                    <a:cxn ang="T14">
                      <a:pos x="T8" y="T9"/>
                    </a:cxn>
                  </a:cxnLst>
                  <a:rect l="T15" t="T16" r="T17" b="T18"/>
                  <a:pathLst>
                    <a:path w="22" h="129">
                      <a:moveTo>
                        <a:pt x="21" y="128"/>
                      </a:moveTo>
                      <a:lnTo>
                        <a:pt x="21" y="3"/>
                      </a:lnTo>
                      <a:lnTo>
                        <a:pt x="0" y="0"/>
                      </a:lnTo>
                      <a:lnTo>
                        <a:pt x="0" y="124"/>
                      </a:lnTo>
                      <a:lnTo>
                        <a:pt x="21" y="128"/>
                      </a:lnTo>
                    </a:path>
                  </a:pathLst>
                </a:custGeom>
                <a:solidFill>
                  <a:srgbClr val="000000"/>
                </a:solidFill>
                <a:ln w="9525" cap="rnd">
                  <a:noFill/>
                  <a:round/>
                </a:ln>
              </p:spPr>
              <p:txBody>
                <a:bodyPr/>
                <a:lstStyle/>
                <a:p>
                  <a:endParaRPr lang="zh-CN" altLang="en-US" sz="5000"/>
                </a:p>
              </p:txBody>
            </p:sp>
            <p:sp>
              <p:nvSpPr>
                <p:cNvPr id="37" name="Freeform 81"/>
                <p:cNvSpPr/>
                <p:nvPr/>
              </p:nvSpPr>
              <p:spPr bwMode="auto">
                <a:xfrm>
                  <a:off x="6961188" y="5911850"/>
                  <a:ext cx="98425" cy="90487"/>
                </a:xfrm>
                <a:custGeom>
                  <a:avLst/>
                  <a:gdLst>
                    <a:gd name="T0" fmla="*/ 1 w 90"/>
                    <a:gd name="T1" fmla="*/ 0 h 88"/>
                    <a:gd name="T2" fmla="*/ 1 w 90"/>
                    <a:gd name="T3" fmla="*/ 1 h 88"/>
                    <a:gd name="T4" fmla="*/ 1 w 90"/>
                    <a:gd name="T5" fmla="*/ 1 h 88"/>
                    <a:gd name="T6" fmla="*/ 0 w 90"/>
                    <a:gd name="T7" fmla="*/ 1 h 88"/>
                    <a:gd name="T8" fmla="*/ 1 w 90"/>
                    <a:gd name="T9" fmla="*/ 0 h 88"/>
                    <a:gd name="T10" fmla="*/ 0 60000 65536"/>
                    <a:gd name="T11" fmla="*/ 0 60000 65536"/>
                    <a:gd name="T12" fmla="*/ 0 60000 65536"/>
                    <a:gd name="T13" fmla="*/ 0 60000 65536"/>
                    <a:gd name="T14" fmla="*/ 0 60000 65536"/>
                    <a:gd name="T15" fmla="*/ 0 w 90"/>
                    <a:gd name="T16" fmla="*/ 0 h 88"/>
                    <a:gd name="T17" fmla="*/ 90 w 90"/>
                    <a:gd name="T18" fmla="*/ 88 h 88"/>
                  </a:gdLst>
                  <a:ahLst/>
                  <a:cxnLst>
                    <a:cxn ang="T10">
                      <a:pos x="T0" y="T1"/>
                    </a:cxn>
                    <a:cxn ang="T11">
                      <a:pos x="T2" y="T3"/>
                    </a:cxn>
                    <a:cxn ang="T12">
                      <a:pos x="T4" y="T5"/>
                    </a:cxn>
                    <a:cxn ang="T13">
                      <a:pos x="T6" y="T7"/>
                    </a:cxn>
                    <a:cxn ang="T14">
                      <a:pos x="T8" y="T9"/>
                    </a:cxn>
                  </a:cxnLst>
                  <a:rect l="T15" t="T16" r="T17" b="T18"/>
                  <a:pathLst>
                    <a:path w="90" h="88">
                      <a:moveTo>
                        <a:pt x="13" y="0"/>
                      </a:moveTo>
                      <a:lnTo>
                        <a:pt x="89" y="76"/>
                      </a:lnTo>
                      <a:lnTo>
                        <a:pt x="89" y="87"/>
                      </a:lnTo>
                      <a:lnTo>
                        <a:pt x="0" y="17"/>
                      </a:lnTo>
                      <a:lnTo>
                        <a:pt x="13" y="0"/>
                      </a:lnTo>
                    </a:path>
                  </a:pathLst>
                </a:custGeom>
                <a:solidFill>
                  <a:srgbClr val="000000"/>
                </a:solidFill>
                <a:ln w="9525" cap="rnd">
                  <a:noFill/>
                  <a:round/>
                </a:ln>
              </p:spPr>
              <p:txBody>
                <a:bodyPr/>
                <a:lstStyle/>
                <a:p>
                  <a:endParaRPr lang="zh-CN" altLang="en-US" sz="5000"/>
                </a:p>
              </p:txBody>
            </p:sp>
            <p:sp>
              <p:nvSpPr>
                <p:cNvPr id="38" name="Freeform 82"/>
                <p:cNvSpPr/>
                <p:nvPr/>
              </p:nvSpPr>
              <p:spPr bwMode="auto">
                <a:xfrm>
                  <a:off x="6908800" y="5918200"/>
                  <a:ext cx="66675" cy="85725"/>
                </a:xfrm>
                <a:custGeom>
                  <a:avLst/>
                  <a:gdLst>
                    <a:gd name="T0" fmla="*/ 1 w 61"/>
                    <a:gd name="T1" fmla="*/ 0 h 84"/>
                    <a:gd name="T2" fmla="*/ 0 w 61"/>
                    <a:gd name="T3" fmla="*/ 1 h 84"/>
                    <a:gd name="T4" fmla="*/ 1 w 61"/>
                    <a:gd name="T5" fmla="*/ 1 h 84"/>
                    <a:gd name="T6" fmla="*/ 1 w 61"/>
                    <a:gd name="T7" fmla="*/ 1 h 84"/>
                    <a:gd name="T8" fmla="*/ 1 w 61"/>
                    <a:gd name="T9" fmla="*/ 0 h 84"/>
                    <a:gd name="T10" fmla="*/ 0 60000 65536"/>
                    <a:gd name="T11" fmla="*/ 0 60000 65536"/>
                    <a:gd name="T12" fmla="*/ 0 60000 65536"/>
                    <a:gd name="T13" fmla="*/ 0 60000 65536"/>
                    <a:gd name="T14" fmla="*/ 0 60000 65536"/>
                    <a:gd name="T15" fmla="*/ 0 w 61"/>
                    <a:gd name="T16" fmla="*/ 0 h 84"/>
                    <a:gd name="T17" fmla="*/ 61 w 61"/>
                    <a:gd name="T18" fmla="*/ 84 h 84"/>
                  </a:gdLst>
                  <a:ahLst/>
                  <a:cxnLst>
                    <a:cxn ang="T10">
                      <a:pos x="T0" y="T1"/>
                    </a:cxn>
                    <a:cxn ang="T11">
                      <a:pos x="T2" y="T3"/>
                    </a:cxn>
                    <a:cxn ang="T12">
                      <a:pos x="T4" y="T5"/>
                    </a:cxn>
                    <a:cxn ang="T13">
                      <a:pos x="T6" y="T7"/>
                    </a:cxn>
                    <a:cxn ang="T14">
                      <a:pos x="T8" y="T9"/>
                    </a:cxn>
                  </a:cxnLst>
                  <a:rect l="T15" t="T16" r="T17" b="T18"/>
                  <a:pathLst>
                    <a:path w="61" h="84">
                      <a:moveTo>
                        <a:pt x="47" y="0"/>
                      </a:moveTo>
                      <a:lnTo>
                        <a:pt x="0" y="66"/>
                      </a:lnTo>
                      <a:lnTo>
                        <a:pt x="1" y="83"/>
                      </a:lnTo>
                      <a:lnTo>
                        <a:pt x="60" y="17"/>
                      </a:lnTo>
                      <a:lnTo>
                        <a:pt x="47" y="0"/>
                      </a:lnTo>
                    </a:path>
                  </a:pathLst>
                </a:custGeom>
                <a:solidFill>
                  <a:srgbClr val="000000"/>
                </a:solidFill>
                <a:ln w="9525" cap="rnd">
                  <a:noFill/>
                  <a:round/>
                </a:ln>
              </p:spPr>
              <p:txBody>
                <a:bodyPr/>
                <a:lstStyle/>
                <a:p>
                  <a:endParaRPr lang="zh-CN" altLang="en-US" sz="5000"/>
                </a:p>
              </p:txBody>
            </p:sp>
            <p:sp>
              <p:nvSpPr>
                <p:cNvPr id="39" name="Freeform 83"/>
                <p:cNvSpPr/>
                <p:nvPr/>
              </p:nvSpPr>
              <p:spPr bwMode="auto">
                <a:xfrm>
                  <a:off x="6859588" y="5913438"/>
                  <a:ext cx="104775" cy="20637"/>
                </a:xfrm>
                <a:custGeom>
                  <a:avLst/>
                  <a:gdLst>
                    <a:gd name="T0" fmla="*/ 1 w 97"/>
                    <a:gd name="T1" fmla="*/ 1 h 21"/>
                    <a:gd name="T2" fmla="*/ 0 w 97"/>
                    <a:gd name="T3" fmla="*/ 0 h 21"/>
                    <a:gd name="T4" fmla="*/ 0 w 97"/>
                    <a:gd name="T5" fmla="*/ 1 h 21"/>
                    <a:gd name="T6" fmla="*/ 1 w 97"/>
                    <a:gd name="T7" fmla="*/ 1 h 21"/>
                    <a:gd name="T8" fmla="*/ 1 w 97"/>
                    <a:gd name="T9" fmla="*/ 1 h 21"/>
                    <a:gd name="T10" fmla="*/ 0 60000 65536"/>
                    <a:gd name="T11" fmla="*/ 0 60000 65536"/>
                    <a:gd name="T12" fmla="*/ 0 60000 65536"/>
                    <a:gd name="T13" fmla="*/ 0 60000 65536"/>
                    <a:gd name="T14" fmla="*/ 0 60000 65536"/>
                    <a:gd name="T15" fmla="*/ 0 w 97"/>
                    <a:gd name="T16" fmla="*/ 0 h 21"/>
                    <a:gd name="T17" fmla="*/ 97 w 97"/>
                    <a:gd name="T18" fmla="*/ 21 h 21"/>
                  </a:gdLst>
                  <a:ahLst/>
                  <a:cxnLst>
                    <a:cxn ang="T10">
                      <a:pos x="T0" y="T1"/>
                    </a:cxn>
                    <a:cxn ang="T11">
                      <a:pos x="T2" y="T3"/>
                    </a:cxn>
                    <a:cxn ang="T12">
                      <a:pos x="T4" y="T5"/>
                    </a:cxn>
                    <a:cxn ang="T13">
                      <a:pos x="T6" y="T7"/>
                    </a:cxn>
                    <a:cxn ang="T14">
                      <a:pos x="T8" y="T9"/>
                    </a:cxn>
                  </a:cxnLst>
                  <a:rect l="T15" t="T16" r="T17" b="T18"/>
                  <a:pathLst>
                    <a:path w="97" h="21">
                      <a:moveTo>
                        <a:pt x="89" y="3"/>
                      </a:moveTo>
                      <a:lnTo>
                        <a:pt x="0" y="0"/>
                      </a:lnTo>
                      <a:lnTo>
                        <a:pt x="0" y="6"/>
                      </a:lnTo>
                      <a:lnTo>
                        <a:pt x="96" y="20"/>
                      </a:lnTo>
                      <a:lnTo>
                        <a:pt x="89" y="3"/>
                      </a:lnTo>
                    </a:path>
                  </a:pathLst>
                </a:custGeom>
                <a:solidFill>
                  <a:srgbClr val="000000"/>
                </a:solidFill>
                <a:ln w="9525" cap="rnd">
                  <a:noFill/>
                  <a:round/>
                </a:ln>
              </p:spPr>
              <p:txBody>
                <a:bodyPr/>
                <a:lstStyle/>
                <a:p>
                  <a:endParaRPr lang="zh-CN" altLang="en-US" sz="5000"/>
                </a:p>
              </p:txBody>
            </p:sp>
            <p:sp>
              <p:nvSpPr>
                <p:cNvPr id="40" name="Freeform 84"/>
                <p:cNvSpPr/>
                <p:nvPr/>
              </p:nvSpPr>
              <p:spPr bwMode="auto">
                <a:xfrm>
                  <a:off x="6973888" y="5905500"/>
                  <a:ext cx="77788" cy="25400"/>
                </a:xfrm>
                <a:custGeom>
                  <a:avLst/>
                  <a:gdLst>
                    <a:gd name="T0" fmla="*/ 0 w 71"/>
                    <a:gd name="T1" fmla="*/ 1 h 24"/>
                    <a:gd name="T2" fmla="*/ 1 w 71"/>
                    <a:gd name="T3" fmla="*/ 0 h 24"/>
                    <a:gd name="T4" fmla="*/ 1 w 71"/>
                    <a:gd name="T5" fmla="*/ 1 h 24"/>
                    <a:gd name="T6" fmla="*/ 1 w 71"/>
                    <a:gd name="T7" fmla="*/ 1 h 24"/>
                    <a:gd name="T8" fmla="*/ 0 w 71"/>
                    <a:gd name="T9" fmla="*/ 1 h 24"/>
                    <a:gd name="T10" fmla="*/ 0 60000 65536"/>
                    <a:gd name="T11" fmla="*/ 0 60000 65536"/>
                    <a:gd name="T12" fmla="*/ 0 60000 65536"/>
                    <a:gd name="T13" fmla="*/ 0 60000 65536"/>
                    <a:gd name="T14" fmla="*/ 0 60000 65536"/>
                    <a:gd name="T15" fmla="*/ 0 w 71"/>
                    <a:gd name="T16" fmla="*/ 0 h 24"/>
                    <a:gd name="T17" fmla="*/ 71 w 71"/>
                    <a:gd name="T18" fmla="*/ 24 h 24"/>
                  </a:gdLst>
                  <a:ahLst/>
                  <a:cxnLst>
                    <a:cxn ang="T10">
                      <a:pos x="T0" y="T1"/>
                    </a:cxn>
                    <a:cxn ang="T11">
                      <a:pos x="T2" y="T3"/>
                    </a:cxn>
                    <a:cxn ang="T12">
                      <a:pos x="T4" y="T5"/>
                    </a:cxn>
                    <a:cxn ang="T13">
                      <a:pos x="T6" y="T7"/>
                    </a:cxn>
                    <a:cxn ang="T14">
                      <a:pos x="T8" y="T9"/>
                    </a:cxn>
                  </a:cxnLst>
                  <a:rect l="T15" t="T16" r="T17" b="T18"/>
                  <a:pathLst>
                    <a:path w="71" h="24">
                      <a:moveTo>
                        <a:pt x="0" y="10"/>
                      </a:moveTo>
                      <a:lnTo>
                        <a:pt x="70" y="0"/>
                      </a:lnTo>
                      <a:lnTo>
                        <a:pt x="70" y="5"/>
                      </a:lnTo>
                      <a:lnTo>
                        <a:pt x="1" y="23"/>
                      </a:lnTo>
                      <a:lnTo>
                        <a:pt x="0" y="10"/>
                      </a:lnTo>
                    </a:path>
                  </a:pathLst>
                </a:custGeom>
                <a:solidFill>
                  <a:srgbClr val="000000"/>
                </a:solidFill>
                <a:ln w="9525" cap="rnd">
                  <a:noFill/>
                  <a:round/>
                </a:ln>
              </p:spPr>
              <p:txBody>
                <a:bodyPr/>
                <a:lstStyle/>
                <a:p>
                  <a:endParaRPr lang="zh-CN" altLang="en-US" sz="5000"/>
                </a:p>
              </p:txBody>
            </p:sp>
            <p:sp>
              <p:nvSpPr>
                <p:cNvPr id="41" name="Freeform 85"/>
                <p:cNvSpPr/>
                <p:nvPr/>
              </p:nvSpPr>
              <p:spPr bwMode="auto">
                <a:xfrm>
                  <a:off x="6926263" y="5868988"/>
                  <a:ext cx="41275" cy="57150"/>
                </a:xfrm>
                <a:custGeom>
                  <a:avLst/>
                  <a:gdLst>
                    <a:gd name="T0" fmla="*/ 1 w 37"/>
                    <a:gd name="T1" fmla="*/ 1 h 56"/>
                    <a:gd name="T2" fmla="*/ 0 w 37"/>
                    <a:gd name="T3" fmla="*/ 0 h 56"/>
                    <a:gd name="T4" fmla="*/ 0 w 37"/>
                    <a:gd name="T5" fmla="*/ 1 h 56"/>
                    <a:gd name="T6" fmla="*/ 1 w 37"/>
                    <a:gd name="T7" fmla="*/ 1 h 56"/>
                    <a:gd name="T8" fmla="*/ 1 w 37"/>
                    <a:gd name="T9" fmla="*/ 1 h 56"/>
                    <a:gd name="T10" fmla="*/ 0 60000 65536"/>
                    <a:gd name="T11" fmla="*/ 0 60000 65536"/>
                    <a:gd name="T12" fmla="*/ 0 60000 65536"/>
                    <a:gd name="T13" fmla="*/ 0 60000 65536"/>
                    <a:gd name="T14" fmla="*/ 0 60000 65536"/>
                    <a:gd name="T15" fmla="*/ 0 w 37"/>
                    <a:gd name="T16" fmla="*/ 0 h 56"/>
                    <a:gd name="T17" fmla="*/ 37 w 37"/>
                    <a:gd name="T18" fmla="*/ 56 h 56"/>
                  </a:gdLst>
                  <a:ahLst/>
                  <a:cxnLst>
                    <a:cxn ang="T10">
                      <a:pos x="T0" y="T1"/>
                    </a:cxn>
                    <a:cxn ang="T11">
                      <a:pos x="T2" y="T3"/>
                    </a:cxn>
                    <a:cxn ang="T12">
                      <a:pos x="T4" y="T5"/>
                    </a:cxn>
                    <a:cxn ang="T13">
                      <a:pos x="T6" y="T7"/>
                    </a:cxn>
                    <a:cxn ang="T14">
                      <a:pos x="T8" y="T9"/>
                    </a:cxn>
                  </a:cxnLst>
                  <a:rect l="T15" t="T16" r="T17" b="T18"/>
                  <a:pathLst>
                    <a:path w="37" h="56">
                      <a:moveTo>
                        <a:pt x="36" y="42"/>
                      </a:moveTo>
                      <a:lnTo>
                        <a:pt x="0" y="0"/>
                      </a:lnTo>
                      <a:lnTo>
                        <a:pt x="0" y="6"/>
                      </a:lnTo>
                      <a:lnTo>
                        <a:pt x="30" y="55"/>
                      </a:lnTo>
                      <a:lnTo>
                        <a:pt x="36" y="42"/>
                      </a:lnTo>
                    </a:path>
                  </a:pathLst>
                </a:custGeom>
                <a:solidFill>
                  <a:srgbClr val="000000"/>
                </a:solidFill>
                <a:ln w="9525" cap="rnd">
                  <a:noFill/>
                  <a:round/>
                </a:ln>
              </p:spPr>
              <p:txBody>
                <a:bodyPr/>
                <a:lstStyle/>
                <a:p>
                  <a:endParaRPr lang="zh-CN" altLang="en-US" sz="5000"/>
                </a:p>
              </p:txBody>
            </p:sp>
            <p:sp>
              <p:nvSpPr>
                <p:cNvPr id="42" name="Freeform 86"/>
                <p:cNvSpPr/>
                <p:nvPr/>
              </p:nvSpPr>
              <p:spPr bwMode="auto">
                <a:xfrm>
                  <a:off x="6892925" y="5995988"/>
                  <a:ext cx="41275" cy="38100"/>
                </a:xfrm>
                <a:custGeom>
                  <a:avLst/>
                  <a:gdLst>
                    <a:gd name="T0" fmla="*/ 1 w 38"/>
                    <a:gd name="T1" fmla="*/ 1 h 37"/>
                    <a:gd name="T2" fmla="*/ 1 w 38"/>
                    <a:gd name="T3" fmla="*/ 1 h 37"/>
                    <a:gd name="T4" fmla="*/ 1 w 38"/>
                    <a:gd name="T5" fmla="*/ 1 h 37"/>
                    <a:gd name="T6" fmla="*/ 1 w 38"/>
                    <a:gd name="T7" fmla="*/ 1 h 37"/>
                    <a:gd name="T8" fmla="*/ 1 w 38"/>
                    <a:gd name="T9" fmla="*/ 1 h 37"/>
                    <a:gd name="T10" fmla="*/ 1 w 38"/>
                    <a:gd name="T11" fmla="*/ 1 h 37"/>
                    <a:gd name="T12" fmla="*/ 1 w 38"/>
                    <a:gd name="T13" fmla="*/ 1 h 37"/>
                    <a:gd name="T14" fmla="*/ 1 w 38"/>
                    <a:gd name="T15" fmla="*/ 1 h 37"/>
                    <a:gd name="T16" fmla="*/ 1 w 38"/>
                    <a:gd name="T17" fmla="*/ 1 h 37"/>
                    <a:gd name="T18" fmla="*/ 1 w 38"/>
                    <a:gd name="T19" fmla="*/ 1 h 37"/>
                    <a:gd name="T20" fmla="*/ 1 w 38"/>
                    <a:gd name="T21" fmla="*/ 1 h 37"/>
                    <a:gd name="T22" fmla="*/ 1 w 38"/>
                    <a:gd name="T23" fmla="*/ 1 h 37"/>
                    <a:gd name="T24" fmla="*/ 1 w 38"/>
                    <a:gd name="T25" fmla="*/ 1 h 37"/>
                    <a:gd name="T26" fmla="*/ 1 w 38"/>
                    <a:gd name="T27" fmla="*/ 1 h 37"/>
                    <a:gd name="T28" fmla="*/ 1 w 38"/>
                    <a:gd name="T29" fmla="*/ 1 h 37"/>
                    <a:gd name="T30" fmla="*/ 1 w 38"/>
                    <a:gd name="T31" fmla="*/ 1 h 37"/>
                    <a:gd name="T32" fmla="*/ 1 w 38"/>
                    <a:gd name="T33" fmla="*/ 0 h 37"/>
                    <a:gd name="T34" fmla="*/ 1 w 38"/>
                    <a:gd name="T35" fmla="*/ 0 h 37"/>
                    <a:gd name="T36" fmla="*/ 1 w 38"/>
                    <a:gd name="T37" fmla="*/ 0 h 37"/>
                    <a:gd name="T38" fmla="*/ 1 w 38"/>
                    <a:gd name="T39" fmla="*/ 1 h 37"/>
                    <a:gd name="T40" fmla="*/ 1 w 38"/>
                    <a:gd name="T41" fmla="*/ 1 h 37"/>
                    <a:gd name="T42" fmla="*/ 1 w 38"/>
                    <a:gd name="T43" fmla="*/ 1 h 37"/>
                    <a:gd name="T44" fmla="*/ 1 w 38"/>
                    <a:gd name="T45" fmla="*/ 1 h 37"/>
                    <a:gd name="T46" fmla="*/ 0 w 38"/>
                    <a:gd name="T47" fmla="*/ 1 h 37"/>
                    <a:gd name="T48" fmla="*/ 0 w 38"/>
                    <a:gd name="T49" fmla="*/ 1 h 37"/>
                    <a:gd name="T50" fmla="*/ 0 w 38"/>
                    <a:gd name="T51" fmla="*/ 1 h 37"/>
                    <a:gd name="T52" fmla="*/ 1 w 38"/>
                    <a:gd name="T53" fmla="*/ 1 h 37"/>
                    <a:gd name="T54" fmla="*/ 1 w 38"/>
                    <a:gd name="T55" fmla="*/ 1 h 37"/>
                    <a:gd name="T56" fmla="*/ 1 w 38"/>
                    <a:gd name="T57" fmla="*/ 1 h 37"/>
                    <a:gd name="T58" fmla="*/ 1 w 38"/>
                    <a:gd name="T59" fmla="*/ 1 h 37"/>
                    <a:gd name="T60" fmla="*/ 1 w 38"/>
                    <a:gd name="T61" fmla="*/ 1 h 37"/>
                    <a:gd name="T62" fmla="*/ 1 w 38"/>
                    <a:gd name="T63" fmla="*/ 1 h 37"/>
                    <a:gd name="T64" fmla="*/ 1 w 38"/>
                    <a:gd name="T65" fmla="*/ 1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37"/>
                    <a:gd name="T101" fmla="*/ 38 w 38"/>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37">
                      <a:moveTo>
                        <a:pt x="17" y="36"/>
                      </a:moveTo>
                      <a:lnTo>
                        <a:pt x="22" y="36"/>
                      </a:lnTo>
                      <a:lnTo>
                        <a:pt x="25" y="36"/>
                      </a:lnTo>
                      <a:lnTo>
                        <a:pt x="29" y="34"/>
                      </a:lnTo>
                      <a:lnTo>
                        <a:pt x="31" y="32"/>
                      </a:lnTo>
                      <a:lnTo>
                        <a:pt x="33" y="30"/>
                      </a:lnTo>
                      <a:lnTo>
                        <a:pt x="35" y="27"/>
                      </a:lnTo>
                      <a:lnTo>
                        <a:pt x="37" y="24"/>
                      </a:lnTo>
                      <a:lnTo>
                        <a:pt x="37" y="20"/>
                      </a:lnTo>
                      <a:lnTo>
                        <a:pt x="37" y="17"/>
                      </a:lnTo>
                      <a:lnTo>
                        <a:pt x="35" y="14"/>
                      </a:lnTo>
                      <a:lnTo>
                        <a:pt x="33" y="9"/>
                      </a:lnTo>
                      <a:lnTo>
                        <a:pt x="31" y="7"/>
                      </a:lnTo>
                      <a:lnTo>
                        <a:pt x="29" y="4"/>
                      </a:lnTo>
                      <a:lnTo>
                        <a:pt x="25" y="2"/>
                      </a:lnTo>
                      <a:lnTo>
                        <a:pt x="22" y="1"/>
                      </a:lnTo>
                      <a:lnTo>
                        <a:pt x="17" y="0"/>
                      </a:lnTo>
                      <a:lnTo>
                        <a:pt x="14" y="0"/>
                      </a:lnTo>
                      <a:lnTo>
                        <a:pt x="11" y="0"/>
                      </a:lnTo>
                      <a:lnTo>
                        <a:pt x="7" y="1"/>
                      </a:lnTo>
                      <a:lnTo>
                        <a:pt x="5" y="3"/>
                      </a:lnTo>
                      <a:lnTo>
                        <a:pt x="3" y="5"/>
                      </a:lnTo>
                      <a:lnTo>
                        <a:pt x="1" y="7"/>
                      </a:lnTo>
                      <a:lnTo>
                        <a:pt x="0" y="10"/>
                      </a:lnTo>
                      <a:lnTo>
                        <a:pt x="0" y="14"/>
                      </a:lnTo>
                      <a:lnTo>
                        <a:pt x="0" y="18"/>
                      </a:lnTo>
                      <a:lnTo>
                        <a:pt x="1" y="21"/>
                      </a:lnTo>
                      <a:lnTo>
                        <a:pt x="3" y="25"/>
                      </a:lnTo>
                      <a:lnTo>
                        <a:pt x="5" y="28"/>
                      </a:lnTo>
                      <a:lnTo>
                        <a:pt x="7" y="30"/>
                      </a:lnTo>
                      <a:lnTo>
                        <a:pt x="11" y="32"/>
                      </a:lnTo>
                      <a:lnTo>
                        <a:pt x="14" y="34"/>
                      </a:lnTo>
                      <a:lnTo>
                        <a:pt x="17" y="36"/>
                      </a:lnTo>
                    </a:path>
                  </a:pathLst>
                </a:custGeom>
                <a:solidFill>
                  <a:srgbClr val="4C4C4C"/>
                </a:solidFill>
                <a:ln w="9525" cap="rnd">
                  <a:noFill/>
                  <a:round/>
                </a:ln>
              </p:spPr>
              <p:txBody>
                <a:bodyPr/>
                <a:lstStyle/>
                <a:p>
                  <a:endParaRPr lang="zh-CN" altLang="en-US" sz="5000"/>
                </a:p>
              </p:txBody>
            </p:sp>
            <p:sp>
              <p:nvSpPr>
                <p:cNvPr id="43" name="Freeform 87"/>
                <p:cNvSpPr/>
                <p:nvPr/>
              </p:nvSpPr>
              <p:spPr bwMode="auto">
                <a:xfrm>
                  <a:off x="6838950" y="5919788"/>
                  <a:ext cx="39688" cy="38100"/>
                </a:xfrm>
                <a:custGeom>
                  <a:avLst/>
                  <a:gdLst>
                    <a:gd name="T0" fmla="*/ 1 w 37"/>
                    <a:gd name="T1" fmla="*/ 1 h 38"/>
                    <a:gd name="T2" fmla="*/ 1 w 37"/>
                    <a:gd name="T3" fmla="*/ 1 h 38"/>
                    <a:gd name="T4" fmla="*/ 1 w 37"/>
                    <a:gd name="T5" fmla="*/ 1 h 38"/>
                    <a:gd name="T6" fmla="*/ 1 w 37"/>
                    <a:gd name="T7" fmla="*/ 1 h 38"/>
                    <a:gd name="T8" fmla="*/ 1 w 37"/>
                    <a:gd name="T9" fmla="*/ 1 h 38"/>
                    <a:gd name="T10" fmla="*/ 1 w 37"/>
                    <a:gd name="T11" fmla="*/ 1 h 38"/>
                    <a:gd name="T12" fmla="*/ 1 w 37"/>
                    <a:gd name="T13" fmla="*/ 1 h 38"/>
                    <a:gd name="T14" fmla="*/ 1 w 37"/>
                    <a:gd name="T15" fmla="*/ 1 h 38"/>
                    <a:gd name="T16" fmla="*/ 1 w 37"/>
                    <a:gd name="T17" fmla="*/ 1 h 38"/>
                    <a:gd name="T18" fmla="*/ 1 w 37"/>
                    <a:gd name="T19" fmla="*/ 1 h 38"/>
                    <a:gd name="T20" fmla="*/ 1 w 37"/>
                    <a:gd name="T21" fmla="*/ 1 h 38"/>
                    <a:gd name="T22" fmla="*/ 1 w 37"/>
                    <a:gd name="T23" fmla="*/ 1 h 38"/>
                    <a:gd name="T24" fmla="*/ 1 w 37"/>
                    <a:gd name="T25" fmla="*/ 1 h 38"/>
                    <a:gd name="T26" fmla="*/ 1 w 37"/>
                    <a:gd name="T27" fmla="*/ 1 h 38"/>
                    <a:gd name="T28" fmla="*/ 1 w 37"/>
                    <a:gd name="T29" fmla="*/ 1 h 38"/>
                    <a:gd name="T30" fmla="*/ 1 w 37"/>
                    <a:gd name="T31" fmla="*/ 1 h 38"/>
                    <a:gd name="T32" fmla="*/ 1 w 37"/>
                    <a:gd name="T33" fmla="*/ 0 h 38"/>
                    <a:gd name="T34" fmla="*/ 1 w 37"/>
                    <a:gd name="T35" fmla="*/ 0 h 38"/>
                    <a:gd name="T36" fmla="*/ 1 w 37"/>
                    <a:gd name="T37" fmla="*/ 0 h 38"/>
                    <a:gd name="T38" fmla="*/ 1 w 37"/>
                    <a:gd name="T39" fmla="*/ 1 h 38"/>
                    <a:gd name="T40" fmla="*/ 1 w 37"/>
                    <a:gd name="T41" fmla="*/ 1 h 38"/>
                    <a:gd name="T42" fmla="*/ 1 w 37"/>
                    <a:gd name="T43" fmla="*/ 1 h 38"/>
                    <a:gd name="T44" fmla="*/ 1 w 37"/>
                    <a:gd name="T45" fmla="*/ 1 h 38"/>
                    <a:gd name="T46" fmla="*/ 0 w 37"/>
                    <a:gd name="T47" fmla="*/ 1 h 38"/>
                    <a:gd name="T48" fmla="*/ 0 w 37"/>
                    <a:gd name="T49" fmla="*/ 1 h 38"/>
                    <a:gd name="T50" fmla="*/ 0 w 37"/>
                    <a:gd name="T51" fmla="*/ 1 h 38"/>
                    <a:gd name="T52" fmla="*/ 1 w 37"/>
                    <a:gd name="T53" fmla="*/ 1 h 38"/>
                    <a:gd name="T54" fmla="*/ 1 w 37"/>
                    <a:gd name="T55" fmla="*/ 1 h 38"/>
                    <a:gd name="T56" fmla="*/ 1 w 37"/>
                    <a:gd name="T57" fmla="*/ 1 h 38"/>
                    <a:gd name="T58" fmla="*/ 1 w 37"/>
                    <a:gd name="T59" fmla="*/ 1 h 38"/>
                    <a:gd name="T60" fmla="*/ 1 w 37"/>
                    <a:gd name="T61" fmla="*/ 1 h 38"/>
                    <a:gd name="T62" fmla="*/ 1 w 37"/>
                    <a:gd name="T63" fmla="*/ 1 h 38"/>
                    <a:gd name="T64" fmla="*/ 1 w 37"/>
                    <a:gd name="T65" fmla="*/ 1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8"/>
                    <a:gd name="T101" fmla="*/ 37 w 37"/>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8">
                      <a:moveTo>
                        <a:pt x="18" y="37"/>
                      </a:moveTo>
                      <a:lnTo>
                        <a:pt x="21" y="37"/>
                      </a:lnTo>
                      <a:lnTo>
                        <a:pt x="25" y="37"/>
                      </a:lnTo>
                      <a:lnTo>
                        <a:pt x="28" y="35"/>
                      </a:lnTo>
                      <a:lnTo>
                        <a:pt x="30" y="33"/>
                      </a:lnTo>
                      <a:lnTo>
                        <a:pt x="32" y="31"/>
                      </a:lnTo>
                      <a:lnTo>
                        <a:pt x="34" y="29"/>
                      </a:lnTo>
                      <a:lnTo>
                        <a:pt x="36" y="25"/>
                      </a:lnTo>
                      <a:lnTo>
                        <a:pt x="36" y="21"/>
                      </a:lnTo>
                      <a:lnTo>
                        <a:pt x="36" y="17"/>
                      </a:lnTo>
                      <a:lnTo>
                        <a:pt x="34" y="14"/>
                      </a:lnTo>
                      <a:lnTo>
                        <a:pt x="32" y="11"/>
                      </a:lnTo>
                      <a:lnTo>
                        <a:pt x="30" y="7"/>
                      </a:lnTo>
                      <a:lnTo>
                        <a:pt x="28" y="4"/>
                      </a:lnTo>
                      <a:lnTo>
                        <a:pt x="25" y="2"/>
                      </a:lnTo>
                      <a:lnTo>
                        <a:pt x="21" y="1"/>
                      </a:lnTo>
                      <a:lnTo>
                        <a:pt x="18" y="0"/>
                      </a:lnTo>
                      <a:lnTo>
                        <a:pt x="14" y="0"/>
                      </a:lnTo>
                      <a:lnTo>
                        <a:pt x="10" y="0"/>
                      </a:lnTo>
                      <a:lnTo>
                        <a:pt x="7" y="1"/>
                      </a:lnTo>
                      <a:lnTo>
                        <a:pt x="5" y="3"/>
                      </a:lnTo>
                      <a:lnTo>
                        <a:pt x="3" y="5"/>
                      </a:lnTo>
                      <a:lnTo>
                        <a:pt x="1" y="7"/>
                      </a:lnTo>
                      <a:lnTo>
                        <a:pt x="0" y="11"/>
                      </a:lnTo>
                      <a:lnTo>
                        <a:pt x="0" y="15"/>
                      </a:lnTo>
                      <a:lnTo>
                        <a:pt x="0" y="19"/>
                      </a:lnTo>
                      <a:lnTo>
                        <a:pt x="1" y="22"/>
                      </a:lnTo>
                      <a:lnTo>
                        <a:pt x="3" y="25"/>
                      </a:lnTo>
                      <a:lnTo>
                        <a:pt x="5" y="29"/>
                      </a:lnTo>
                      <a:lnTo>
                        <a:pt x="7" y="32"/>
                      </a:lnTo>
                      <a:lnTo>
                        <a:pt x="10" y="34"/>
                      </a:lnTo>
                      <a:lnTo>
                        <a:pt x="14" y="35"/>
                      </a:lnTo>
                      <a:lnTo>
                        <a:pt x="18" y="37"/>
                      </a:lnTo>
                    </a:path>
                  </a:pathLst>
                </a:custGeom>
                <a:solidFill>
                  <a:srgbClr val="4C4C4C"/>
                </a:solidFill>
                <a:ln w="9525" cap="rnd">
                  <a:noFill/>
                  <a:round/>
                </a:ln>
              </p:spPr>
              <p:txBody>
                <a:bodyPr/>
                <a:lstStyle/>
                <a:p>
                  <a:endParaRPr lang="zh-CN" altLang="en-US" sz="5000"/>
                </a:p>
              </p:txBody>
            </p:sp>
            <p:sp>
              <p:nvSpPr>
                <p:cNvPr id="44" name="Freeform 88"/>
                <p:cNvSpPr/>
                <p:nvPr/>
              </p:nvSpPr>
              <p:spPr bwMode="auto">
                <a:xfrm>
                  <a:off x="7038975" y="5997575"/>
                  <a:ext cx="41275" cy="38100"/>
                </a:xfrm>
                <a:custGeom>
                  <a:avLst/>
                  <a:gdLst>
                    <a:gd name="T0" fmla="*/ 1 w 37"/>
                    <a:gd name="T1" fmla="*/ 1 h 38"/>
                    <a:gd name="T2" fmla="*/ 1 w 37"/>
                    <a:gd name="T3" fmla="*/ 1 h 38"/>
                    <a:gd name="T4" fmla="*/ 1 w 37"/>
                    <a:gd name="T5" fmla="*/ 1 h 38"/>
                    <a:gd name="T6" fmla="*/ 1 w 37"/>
                    <a:gd name="T7" fmla="*/ 1 h 38"/>
                    <a:gd name="T8" fmla="*/ 1 w 37"/>
                    <a:gd name="T9" fmla="*/ 1 h 38"/>
                    <a:gd name="T10" fmla="*/ 1 w 37"/>
                    <a:gd name="T11" fmla="*/ 1 h 38"/>
                    <a:gd name="T12" fmla="*/ 1 w 37"/>
                    <a:gd name="T13" fmla="*/ 1 h 38"/>
                    <a:gd name="T14" fmla="*/ 1 w 37"/>
                    <a:gd name="T15" fmla="*/ 1 h 38"/>
                    <a:gd name="T16" fmla="*/ 1 w 37"/>
                    <a:gd name="T17" fmla="*/ 1 h 38"/>
                    <a:gd name="T18" fmla="*/ 1 w 37"/>
                    <a:gd name="T19" fmla="*/ 1 h 38"/>
                    <a:gd name="T20" fmla="*/ 1 w 37"/>
                    <a:gd name="T21" fmla="*/ 1 h 38"/>
                    <a:gd name="T22" fmla="*/ 1 w 37"/>
                    <a:gd name="T23" fmla="*/ 1 h 38"/>
                    <a:gd name="T24" fmla="*/ 1 w 37"/>
                    <a:gd name="T25" fmla="*/ 1 h 38"/>
                    <a:gd name="T26" fmla="*/ 1 w 37"/>
                    <a:gd name="T27" fmla="*/ 1 h 38"/>
                    <a:gd name="T28" fmla="*/ 1 w 37"/>
                    <a:gd name="T29" fmla="*/ 1 h 38"/>
                    <a:gd name="T30" fmla="*/ 1 w 37"/>
                    <a:gd name="T31" fmla="*/ 1 h 38"/>
                    <a:gd name="T32" fmla="*/ 1 w 37"/>
                    <a:gd name="T33" fmla="*/ 0 h 38"/>
                    <a:gd name="T34" fmla="*/ 1 w 37"/>
                    <a:gd name="T35" fmla="*/ 0 h 38"/>
                    <a:gd name="T36" fmla="*/ 1 w 37"/>
                    <a:gd name="T37" fmla="*/ 0 h 38"/>
                    <a:gd name="T38" fmla="*/ 1 w 37"/>
                    <a:gd name="T39" fmla="*/ 1 h 38"/>
                    <a:gd name="T40" fmla="*/ 1 w 37"/>
                    <a:gd name="T41" fmla="*/ 1 h 38"/>
                    <a:gd name="T42" fmla="*/ 1 w 37"/>
                    <a:gd name="T43" fmla="*/ 1 h 38"/>
                    <a:gd name="T44" fmla="*/ 1 w 37"/>
                    <a:gd name="T45" fmla="*/ 1 h 38"/>
                    <a:gd name="T46" fmla="*/ 0 w 37"/>
                    <a:gd name="T47" fmla="*/ 1 h 38"/>
                    <a:gd name="T48" fmla="*/ 0 w 37"/>
                    <a:gd name="T49" fmla="*/ 1 h 38"/>
                    <a:gd name="T50" fmla="*/ 0 w 37"/>
                    <a:gd name="T51" fmla="*/ 1 h 38"/>
                    <a:gd name="T52" fmla="*/ 1 w 37"/>
                    <a:gd name="T53" fmla="*/ 1 h 38"/>
                    <a:gd name="T54" fmla="*/ 1 w 37"/>
                    <a:gd name="T55" fmla="*/ 1 h 38"/>
                    <a:gd name="T56" fmla="*/ 1 w 37"/>
                    <a:gd name="T57" fmla="*/ 1 h 38"/>
                    <a:gd name="T58" fmla="*/ 1 w 37"/>
                    <a:gd name="T59" fmla="*/ 1 h 38"/>
                    <a:gd name="T60" fmla="*/ 1 w 37"/>
                    <a:gd name="T61" fmla="*/ 1 h 38"/>
                    <a:gd name="T62" fmla="*/ 1 w 37"/>
                    <a:gd name="T63" fmla="*/ 1 h 38"/>
                    <a:gd name="T64" fmla="*/ 1 w 37"/>
                    <a:gd name="T65" fmla="*/ 1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8"/>
                    <a:gd name="T101" fmla="*/ 37 w 37"/>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8">
                      <a:moveTo>
                        <a:pt x="18" y="37"/>
                      </a:moveTo>
                      <a:lnTo>
                        <a:pt x="21" y="37"/>
                      </a:lnTo>
                      <a:lnTo>
                        <a:pt x="25" y="37"/>
                      </a:lnTo>
                      <a:lnTo>
                        <a:pt x="28" y="35"/>
                      </a:lnTo>
                      <a:lnTo>
                        <a:pt x="30" y="33"/>
                      </a:lnTo>
                      <a:lnTo>
                        <a:pt x="32" y="31"/>
                      </a:lnTo>
                      <a:lnTo>
                        <a:pt x="34" y="29"/>
                      </a:lnTo>
                      <a:lnTo>
                        <a:pt x="36" y="25"/>
                      </a:lnTo>
                      <a:lnTo>
                        <a:pt x="36" y="22"/>
                      </a:lnTo>
                      <a:lnTo>
                        <a:pt x="36" y="17"/>
                      </a:lnTo>
                      <a:lnTo>
                        <a:pt x="34" y="14"/>
                      </a:lnTo>
                      <a:lnTo>
                        <a:pt x="32" y="11"/>
                      </a:lnTo>
                      <a:lnTo>
                        <a:pt x="30" y="7"/>
                      </a:lnTo>
                      <a:lnTo>
                        <a:pt x="28" y="5"/>
                      </a:lnTo>
                      <a:lnTo>
                        <a:pt x="25" y="3"/>
                      </a:lnTo>
                      <a:lnTo>
                        <a:pt x="21" y="1"/>
                      </a:lnTo>
                      <a:lnTo>
                        <a:pt x="18" y="0"/>
                      </a:lnTo>
                      <a:lnTo>
                        <a:pt x="14" y="0"/>
                      </a:lnTo>
                      <a:lnTo>
                        <a:pt x="10" y="0"/>
                      </a:lnTo>
                      <a:lnTo>
                        <a:pt x="7" y="1"/>
                      </a:lnTo>
                      <a:lnTo>
                        <a:pt x="5" y="3"/>
                      </a:lnTo>
                      <a:lnTo>
                        <a:pt x="3" y="5"/>
                      </a:lnTo>
                      <a:lnTo>
                        <a:pt x="1" y="8"/>
                      </a:lnTo>
                      <a:lnTo>
                        <a:pt x="0" y="11"/>
                      </a:lnTo>
                      <a:lnTo>
                        <a:pt x="0" y="15"/>
                      </a:lnTo>
                      <a:lnTo>
                        <a:pt x="0" y="19"/>
                      </a:lnTo>
                      <a:lnTo>
                        <a:pt x="1" y="22"/>
                      </a:lnTo>
                      <a:lnTo>
                        <a:pt x="3" y="25"/>
                      </a:lnTo>
                      <a:lnTo>
                        <a:pt x="5" y="29"/>
                      </a:lnTo>
                      <a:lnTo>
                        <a:pt x="7" y="32"/>
                      </a:lnTo>
                      <a:lnTo>
                        <a:pt x="10" y="34"/>
                      </a:lnTo>
                      <a:lnTo>
                        <a:pt x="14" y="35"/>
                      </a:lnTo>
                      <a:lnTo>
                        <a:pt x="18" y="37"/>
                      </a:lnTo>
                    </a:path>
                  </a:pathLst>
                </a:custGeom>
                <a:solidFill>
                  <a:srgbClr val="4C4C4C"/>
                </a:solidFill>
                <a:ln w="9525" cap="rnd">
                  <a:noFill/>
                  <a:round/>
                </a:ln>
              </p:spPr>
              <p:txBody>
                <a:bodyPr/>
                <a:lstStyle/>
                <a:p>
                  <a:endParaRPr lang="zh-CN" altLang="en-US" sz="5000"/>
                </a:p>
              </p:txBody>
            </p:sp>
            <p:sp>
              <p:nvSpPr>
                <p:cNvPr id="45" name="Freeform 89"/>
                <p:cNvSpPr/>
                <p:nvPr/>
              </p:nvSpPr>
              <p:spPr bwMode="auto">
                <a:xfrm>
                  <a:off x="7032625" y="5911850"/>
                  <a:ext cx="33338" cy="31750"/>
                </a:xfrm>
                <a:custGeom>
                  <a:avLst/>
                  <a:gdLst>
                    <a:gd name="T0" fmla="*/ 1 w 31"/>
                    <a:gd name="T1" fmla="*/ 1 h 31"/>
                    <a:gd name="T2" fmla="*/ 1 w 31"/>
                    <a:gd name="T3" fmla="*/ 1 h 31"/>
                    <a:gd name="T4" fmla="*/ 1 w 31"/>
                    <a:gd name="T5" fmla="*/ 1 h 31"/>
                    <a:gd name="T6" fmla="*/ 1 w 31"/>
                    <a:gd name="T7" fmla="*/ 1 h 31"/>
                    <a:gd name="T8" fmla="*/ 1 w 31"/>
                    <a:gd name="T9" fmla="*/ 1 h 31"/>
                    <a:gd name="T10" fmla="*/ 1 w 31"/>
                    <a:gd name="T11" fmla="*/ 1 h 31"/>
                    <a:gd name="T12" fmla="*/ 1 w 31"/>
                    <a:gd name="T13" fmla="*/ 1 h 31"/>
                    <a:gd name="T14" fmla="*/ 1 w 31"/>
                    <a:gd name="T15" fmla="*/ 1 h 31"/>
                    <a:gd name="T16" fmla="*/ 1 w 31"/>
                    <a:gd name="T17" fmla="*/ 1 h 31"/>
                    <a:gd name="T18" fmla="*/ 1 w 31"/>
                    <a:gd name="T19" fmla="*/ 1 h 31"/>
                    <a:gd name="T20" fmla="*/ 1 w 31"/>
                    <a:gd name="T21" fmla="*/ 1 h 31"/>
                    <a:gd name="T22" fmla="*/ 1 w 31"/>
                    <a:gd name="T23" fmla="*/ 1 h 31"/>
                    <a:gd name="T24" fmla="*/ 1 w 31"/>
                    <a:gd name="T25" fmla="*/ 1 h 31"/>
                    <a:gd name="T26" fmla="*/ 1 w 31"/>
                    <a:gd name="T27" fmla="*/ 1 h 31"/>
                    <a:gd name="T28" fmla="*/ 1 w 31"/>
                    <a:gd name="T29" fmla="*/ 1 h 31"/>
                    <a:gd name="T30" fmla="*/ 1 w 31"/>
                    <a:gd name="T31" fmla="*/ 1 h 31"/>
                    <a:gd name="T32" fmla="*/ 1 w 31"/>
                    <a:gd name="T33" fmla="*/ 0 h 31"/>
                    <a:gd name="T34" fmla="*/ 1 w 31"/>
                    <a:gd name="T35" fmla="*/ 0 h 31"/>
                    <a:gd name="T36" fmla="*/ 1 w 31"/>
                    <a:gd name="T37" fmla="*/ 0 h 31"/>
                    <a:gd name="T38" fmla="*/ 1 w 31"/>
                    <a:gd name="T39" fmla="*/ 1 h 31"/>
                    <a:gd name="T40" fmla="*/ 1 w 31"/>
                    <a:gd name="T41" fmla="*/ 1 h 31"/>
                    <a:gd name="T42" fmla="*/ 1 w 31"/>
                    <a:gd name="T43" fmla="*/ 1 h 31"/>
                    <a:gd name="T44" fmla="*/ 1 w 31"/>
                    <a:gd name="T45" fmla="*/ 1 h 31"/>
                    <a:gd name="T46" fmla="*/ 0 w 31"/>
                    <a:gd name="T47" fmla="*/ 1 h 31"/>
                    <a:gd name="T48" fmla="*/ 0 w 31"/>
                    <a:gd name="T49" fmla="*/ 1 h 31"/>
                    <a:gd name="T50" fmla="*/ 0 w 31"/>
                    <a:gd name="T51" fmla="*/ 1 h 31"/>
                    <a:gd name="T52" fmla="*/ 1 w 31"/>
                    <a:gd name="T53" fmla="*/ 1 h 31"/>
                    <a:gd name="T54" fmla="*/ 1 w 31"/>
                    <a:gd name="T55" fmla="*/ 1 h 31"/>
                    <a:gd name="T56" fmla="*/ 1 w 31"/>
                    <a:gd name="T57" fmla="*/ 1 h 31"/>
                    <a:gd name="T58" fmla="*/ 1 w 31"/>
                    <a:gd name="T59" fmla="*/ 1 h 31"/>
                    <a:gd name="T60" fmla="*/ 1 w 31"/>
                    <a:gd name="T61" fmla="*/ 1 h 31"/>
                    <a:gd name="T62" fmla="*/ 1 w 31"/>
                    <a:gd name="T63" fmla="*/ 1 h 31"/>
                    <a:gd name="T64" fmla="*/ 1 w 31"/>
                    <a:gd name="T65" fmla="*/ 1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31"/>
                    <a:gd name="T101" fmla="*/ 31 w 31"/>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31">
                      <a:moveTo>
                        <a:pt x="14" y="30"/>
                      </a:moveTo>
                      <a:lnTo>
                        <a:pt x="17" y="30"/>
                      </a:lnTo>
                      <a:lnTo>
                        <a:pt x="20" y="28"/>
                      </a:lnTo>
                      <a:lnTo>
                        <a:pt x="23" y="28"/>
                      </a:lnTo>
                      <a:lnTo>
                        <a:pt x="25" y="26"/>
                      </a:lnTo>
                      <a:lnTo>
                        <a:pt x="26" y="25"/>
                      </a:lnTo>
                      <a:lnTo>
                        <a:pt x="28" y="23"/>
                      </a:lnTo>
                      <a:lnTo>
                        <a:pt x="28" y="20"/>
                      </a:lnTo>
                      <a:lnTo>
                        <a:pt x="30" y="16"/>
                      </a:lnTo>
                      <a:lnTo>
                        <a:pt x="28" y="14"/>
                      </a:lnTo>
                      <a:lnTo>
                        <a:pt x="28" y="11"/>
                      </a:lnTo>
                      <a:lnTo>
                        <a:pt x="26" y="8"/>
                      </a:lnTo>
                      <a:lnTo>
                        <a:pt x="25" y="5"/>
                      </a:lnTo>
                      <a:lnTo>
                        <a:pt x="23" y="3"/>
                      </a:lnTo>
                      <a:lnTo>
                        <a:pt x="20" y="2"/>
                      </a:lnTo>
                      <a:lnTo>
                        <a:pt x="17" y="1"/>
                      </a:lnTo>
                      <a:lnTo>
                        <a:pt x="14" y="0"/>
                      </a:lnTo>
                      <a:lnTo>
                        <a:pt x="12" y="0"/>
                      </a:lnTo>
                      <a:lnTo>
                        <a:pt x="8" y="0"/>
                      </a:lnTo>
                      <a:lnTo>
                        <a:pt x="6" y="1"/>
                      </a:lnTo>
                      <a:lnTo>
                        <a:pt x="4" y="2"/>
                      </a:lnTo>
                      <a:lnTo>
                        <a:pt x="2" y="4"/>
                      </a:lnTo>
                      <a:lnTo>
                        <a:pt x="1" y="6"/>
                      </a:lnTo>
                      <a:lnTo>
                        <a:pt x="0" y="8"/>
                      </a:lnTo>
                      <a:lnTo>
                        <a:pt x="0" y="12"/>
                      </a:lnTo>
                      <a:lnTo>
                        <a:pt x="0" y="15"/>
                      </a:lnTo>
                      <a:lnTo>
                        <a:pt x="1" y="17"/>
                      </a:lnTo>
                      <a:lnTo>
                        <a:pt x="2" y="21"/>
                      </a:lnTo>
                      <a:lnTo>
                        <a:pt x="4" y="23"/>
                      </a:lnTo>
                      <a:lnTo>
                        <a:pt x="6" y="25"/>
                      </a:lnTo>
                      <a:lnTo>
                        <a:pt x="8" y="27"/>
                      </a:lnTo>
                      <a:lnTo>
                        <a:pt x="12" y="28"/>
                      </a:lnTo>
                      <a:lnTo>
                        <a:pt x="14" y="30"/>
                      </a:lnTo>
                    </a:path>
                  </a:pathLst>
                </a:custGeom>
                <a:solidFill>
                  <a:srgbClr val="4C4C4C"/>
                </a:solidFill>
                <a:ln w="9525" cap="rnd">
                  <a:noFill/>
                  <a:round/>
                </a:ln>
              </p:spPr>
              <p:txBody>
                <a:bodyPr/>
                <a:lstStyle/>
                <a:p>
                  <a:endParaRPr lang="zh-CN" altLang="en-US" sz="5000"/>
                </a:p>
              </p:txBody>
            </p:sp>
            <p:sp>
              <p:nvSpPr>
                <p:cNvPr id="46" name="Freeform 90"/>
                <p:cNvSpPr/>
                <p:nvPr/>
              </p:nvSpPr>
              <p:spPr bwMode="auto">
                <a:xfrm>
                  <a:off x="6908800" y="5878513"/>
                  <a:ext cx="33338" cy="30162"/>
                </a:xfrm>
                <a:custGeom>
                  <a:avLst/>
                  <a:gdLst>
                    <a:gd name="T0" fmla="*/ 1 w 31"/>
                    <a:gd name="T1" fmla="*/ 1 h 31"/>
                    <a:gd name="T2" fmla="*/ 1 w 31"/>
                    <a:gd name="T3" fmla="*/ 1 h 31"/>
                    <a:gd name="T4" fmla="*/ 1 w 31"/>
                    <a:gd name="T5" fmla="*/ 1 h 31"/>
                    <a:gd name="T6" fmla="*/ 1 w 31"/>
                    <a:gd name="T7" fmla="*/ 1 h 31"/>
                    <a:gd name="T8" fmla="*/ 1 w 31"/>
                    <a:gd name="T9" fmla="*/ 1 h 31"/>
                    <a:gd name="T10" fmla="*/ 1 w 31"/>
                    <a:gd name="T11" fmla="*/ 1 h 31"/>
                    <a:gd name="T12" fmla="*/ 1 w 31"/>
                    <a:gd name="T13" fmla="*/ 1 h 31"/>
                    <a:gd name="T14" fmla="*/ 1 w 31"/>
                    <a:gd name="T15" fmla="*/ 1 h 31"/>
                    <a:gd name="T16" fmla="*/ 1 w 31"/>
                    <a:gd name="T17" fmla="*/ 1 h 31"/>
                    <a:gd name="T18" fmla="*/ 1 w 31"/>
                    <a:gd name="T19" fmla="*/ 1 h 31"/>
                    <a:gd name="T20" fmla="*/ 1 w 31"/>
                    <a:gd name="T21" fmla="*/ 1 h 31"/>
                    <a:gd name="T22" fmla="*/ 1 w 31"/>
                    <a:gd name="T23" fmla="*/ 1 h 31"/>
                    <a:gd name="T24" fmla="*/ 1 w 31"/>
                    <a:gd name="T25" fmla="*/ 1 h 31"/>
                    <a:gd name="T26" fmla="*/ 1 w 31"/>
                    <a:gd name="T27" fmla="*/ 1 h 31"/>
                    <a:gd name="T28" fmla="*/ 1 w 31"/>
                    <a:gd name="T29" fmla="*/ 1 h 31"/>
                    <a:gd name="T30" fmla="*/ 1 w 31"/>
                    <a:gd name="T31" fmla="*/ 1 h 31"/>
                    <a:gd name="T32" fmla="*/ 1 w 31"/>
                    <a:gd name="T33" fmla="*/ 0 h 31"/>
                    <a:gd name="T34" fmla="*/ 1 w 31"/>
                    <a:gd name="T35" fmla="*/ 0 h 31"/>
                    <a:gd name="T36" fmla="*/ 1 w 31"/>
                    <a:gd name="T37" fmla="*/ 0 h 31"/>
                    <a:gd name="T38" fmla="*/ 1 w 31"/>
                    <a:gd name="T39" fmla="*/ 1 h 31"/>
                    <a:gd name="T40" fmla="*/ 1 w 31"/>
                    <a:gd name="T41" fmla="*/ 1 h 31"/>
                    <a:gd name="T42" fmla="*/ 1 w 31"/>
                    <a:gd name="T43" fmla="*/ 1 h 31"/>
                    <a:gd name="T44" fmla="*/ 1 w 31"/>
                    <a:gd name="T45" fmla="*/ 1 h 31"/>
                    <a:gd name="T46" fmla="*/ 0 w 31"/>
                    <a:gd name="T47" fmla="*/ 1 h 31"/>
                    <a:gd name="T48" fmla="*/ 0 w 31"/>
                    <a:gd name="T49" fmla="*/ 1 h 31"/>
                    <a:gd name="T50" fmla="*/ 0 w 31"/>
                    <a:gd name="T51" fmla="*/ 1 h 31"/>
                    <a:gd name="T52" fmla="*/ 1 w 31"/>
                    <a:gd name="T53" fmla="*/ 1 h 31"/>
                    <a:gd name="T54" fmla="*/ 1 w 31"/>
                    <a:gd name="T55" fmla="*/ 1 h 31"/>
                    <a:gd name="T56" fmla="*/ 1 w 31"/>
                    <a:gd name="T57" fmla="*/ 1 h 31"/>
                    <a:gd name="T58" fmla="*/ 1 w 31"/>
                    <a:gd name="T59" fmla="*/ 1 h 31"/>
                    <a:gd name="T60" fmla="*/ 1 w 31"/>
                    <a:gd name="T61" fmla="*/ 1 h 31"/>
                    <a:gd name="T62" fmla="*/ 1 w 31"/>
                    <a:gd name="T63" fmla="*/ 1 h 31"/>
                    <a:gd name="T64" fmla="*/ 1 w 31"/>
                    <a:gd name="T65" fmla="*/ 1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31"/>
                    <a:gd name="T101" fmla="*/ 31 w 31"/>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31">
                      <a:moveTo>
                        <a:pt x="15" y="30"/>
                      </a:moveTo>
                      <a:lnTo>
                        <a:pt x="17" y="30"/>
                      </a:lnTo>
                      <a:lnTo>
                        <a:pt x="21" y="30"/>
                      </a:lnTo>
                      <a:lnTo>
                        <a:pt x="23" y="28"/>
                      </a:lnTo>
                      <a:lnTo>
                        <a:pt x="25" y="27"/>
                      </a:lnTo>
                      <a:lnTo>
                        <a:pt x="27" y="25"/>
                      </a:lnTo>
                      <a:lnTo>
                        <a:pt x="28" y="23"/>
                      </a:lnTo>
                      <a:lnTo>
                        <a:pt x="30" y="21"/>
                      </a:lnTo>
                      <a:lnTo>
                        <a:pt x="30" y="17"/>
                      </a:lnTo>
                      <a:lnTo>
                        <a:pt x="30" y="14"/>
                      </a:lnTo>
                      <a:lnTo>
                        <a:pt x="28" y="12"/>
                      </a:lnTo>
                      <a:lnTo>
                        <a:pt x="27" y="8"/>
                      </a:lnTo>
                      <a:lnTo>
                        <a:pt x="25" y="6"/>
                      </a:lnTo>
                      <a:lnTo>
                        <a:pt x="23" y="4"/>
                      </a:lnTo>
                      <a:lnTo>
                        <a:pt x="21" y="2"/>
                      </a:lnTo>
                      <a:lnTo>
                        <a:pt x="17" y="1"/>
                      </a:lnTo>
                      <a:lnTo>
                        <a:pt x="15" y="0"/>
                      </a:lnTo>
                      <a:lnTo>
                        <a:pt x="12" y="0"/>
                      </a:lnTo>
                      <a:lnTo>
                        <a:pt x="8" y="0"/>
                      </a:lnTo>
                      <a:lnTo>
                        <a:pt x="6" y="1"/>
                      </a:lnTo>
                      <a:lnTo>
                        <a:pt x="4" y="3"/>
                      </a:lnTo>
                      <a:lnTo>
                        <a:pt x="2" y="4"/>
                      </a:lnTo>
                      <a:lnTo>
                        <a:pt x="1" y="6"/>
                      </a:lnTo>
                      <a:lnTo>
                        <a:pt x="0" y="10"/>
                      </a:lnTo>
                      <a:lnTo>
                        <a:pt x="0" y="12"/>
                      </a:lnTo>
                      <a:lnTo>
                        <a:pt x="0" y="15"/>
                      </a:lnTo>
                      <a:lnTo>
                        <a:pt x="1" y="18"/>
                      </a:lnTo>
                      <a:lnTo>
                        <a:pt x="2" y="21"/>
                      </a:lnTo>
                      <a:lnTo>
                        <a:pt x="4" y="23"/>
                      </a:lnTo>
                      <a:lnTo>
                        <a:pt x="6" y="25"/>
                      </a:lnTo>
                      <a:lnTo>
                        <a:pt x="8" y="27"/>
                      </a:lnTo>
                      <a:lnTo>
                        <a:pt x="12" y="28"/>
                      </a:lnTo>
                      <a:lnTo>
                        <a:pt x="15" y="30"/>
                      </a:lnTo>
                    </a:path>
                  </a:pathLst>
                </a:custGeom>
                <a:solidFill>
                  <a:srgbClr val="4C4C4C"/>
                </a:solidFill>
                <a:ln w="9525" cap="rnd">
                  <a:noFill/>
                  <a:round/>
                </a:ln>
              </p:spPr>
              <p:txBody>
                <a:bodyPr/>
                <a:lstStyle/>
                <a:p>
                  <a:endParaRPr lang="zh-CN" altLang="en-US" sz="5000"/>
                </a:p>
              </p:txBody>
            </p:sp>
            <p:sp>
              <p:nvSpPr>
                <p:cNvPr id="47" name="Freeform 91"/>
                <p:cNvSpPr/>
                <p:nvPr/>
              </p:nvSpPr>
              <p:spPr bwMode="auto">
                <a:xfrm>
                  <a:off x="6961188" y="5799138"/>
                  <a:ext cx="23813" cy="130175"/>
                </a:xfrm>
                <a:custGeom>
                  <a:avLst/>
                  <a:gdLst>
                    <a:gd name="T0" fmla="*/ 1 w 22"/>
                    <a:gd name="T1" fmla="*/ 1 h 129"/>
                    <a:gd name="T2" fmla="*/ 1 w 22"/>
                    <a:gd name="T3" fmla="*/ 1 h 129"/>
                    <a:gd name="T4" fmla="*/ 0 w 22"/>
                    <a:gd name="T5" fmla="*/ 0 h 129"/>
                    <a:gd name="T6" fmla="*/ 0 w 22"/>
                    <a:gd name="T7" fmla="*/ 1 h 129"/>
                    <a:gd name="T8" fmla="*/ 1 w 22"/>
                    <a:gd name="T9" fmla="*/ 1 h 129"/>
                    <a:gd name="T10" fmla="*/ 0 60000 65536"/>
                    <a:gd name="T11" fmla="*/ 0 60000 65536"/>
                    <a:gd name="T12" fmla="*/ 0 60000 65536"/>
                    <a:gd name="T13" fmla="*/ 0 60000 65536"/>
                    <a:gd name="T14" fmla="*/ 0 60000 65536"/>
                    <a:gd name="T15" fmla="*/ 0 w 22"/>
                    <a:gd name="T16" fmla="*/ 0 h 129"/>
                    <a:gd name="T17" fmla="*/ 22 w 22"/>
                    <a:gd name="T18" fmla="*/ 129 h 129"/>
                  </a:gdLst>
                  <a:ahLst/>
                  <a:cxnLst>
                    <a:cxn ang="T10">
                      <a:pos x="T0" y="T1"/>
                    </a:cxn>
                    <a:cxn ang="T11">
                      <a:pos x="T2" y="T3"/>
                    </a:cxn>
                    <a:cxn ang="T12">
                      <a:pos x="T4" y="T5"/>
                    </a:cxn>
                    <a:cxn ang="T13">
                      <a:pos x="T6" y="T7"/>
                    </a:cxn>
                    <a:cxn ang="T14">
                      <a:pos x="T8" y="T9"/>
                    </a:cxn>
                  </a:cxnLst>
                  <a:rect l="T15" t="T16" r="T17" b="T18"/>
                  <a:pathLst>
                    <a:path w="22" h="129">
                      <a:moveTo>
                        <a:pt x="21" y="128"/>
                      </a:moveTo>
                      <a:lnTo>
                        <a:pt x="21" y="3"/>
                      </a:lnTo>
                      <a:lnTo>
                        <a:pt x="0" y="0"/>
                      </a:lnTo>
                      <a:lnTo>
                        <a:pt x="0" y="124"/>
                      </a:lnTo>
                      <a:lnTo>
                        <a:pt x="21" y="128"/>
                      </a:lnTo>
                    </a:path>
                  </a:pathLst>
                </a:custGeom>
                <a:solidFill>
                  <a:srgbClr val="000000"/>
                </a:solidFill>
                <a:ln w="9525" cap="rnd">
                  <a:noFill/>
                  <a:round/>
                </a:ln>
              </p:spPr>
              <p:txBody>
                <a:bodyPr/>
                <a:lstStyle/>
                <a:p>
                  <a:endParaRPr lang="zh-CN" altLang="en-US" sz="5000"/>
                </a:p>
              </p:txBody>
            </p:sp>
            <p:sp>
              <p:nvSpPr>
                <p:cNvPr id="48" name="Freeform 92"/>
                <p:cNvSpPr/>
                <p:nvPr/>
              </p:nvSpPr>
              <p:spPr bwMode="auto">
                <a:xfrm>
                  <a:off x="6961188" y="5911850"/>
                  <a:ext cx="98425" cy="90487"/>
                </a:xfrm>
                <a:custGeom>
                  <a:avLst/>
                  <a:gdLst>
                    <a:gd name="T0" fmla="*/ 1 w 90"/>
                    <a:gd name="T1" fmla="*/ 0 h 88"/>
                    <a:gd name="T2" fmla="*/ 1 w 90"/>
                    <a:gd name="T3" fmla="*/ 1 h 88"/>
                    <a:gd name="T4" fmla="*/ 1 w 90"/>
                    <a:gd name="T5" fmla="*/ 1 h 88"/>
                    <a:gd name="T6" fmla="*/ 0 w 90"/>
                    <a:gd name="T7" fmla="*/ 1 h 88"/>
                    <a:gd name="T8" fmla="*/ 1 w 90"/>
                    <a:gd name="T9" fmla="*/ 0 h 88"/>
                    <a:gd name="T10" fmla="*/ 0 60000 65536"/>
                    <a:gd name="T11" fmla="*/ 0 60000 65536"/>
                    <a:gd name="T12" fmla="*/ 0 60000 65536"/>
                    <a:gd name="T13" fmla="*/ 0 60000 65536"/>
                    <a:gd name="T14" fmla="*/ 0 60000 65536"/>
                    <a:gd name="T15" fmla="*/ 0 w 90"/>
                    <a:gd name="T16" fmla="*/ 0 h 88"/>
                    <a:gd name="T17" fmla="*/ 90 w 90"/>
                    <a:gd name="T18" fmla="*/ 88 h 88"/>
                  </a:gdLst>
                  <a:ahLst/>
                  <a:cxnLst>
                    <a:cxn ang="T10">
                      <a:pos x="T0" y="T1"/>
                    </a:cxn>
                    <a:cxn ang="T11">
                      <a:pos x="T2" y="T3"/>
                    </a:cxn>
                    <a:cxn ang="T12">
                      <a:pos x="T4" y="T5"/>
                    </a:cxn>
                    <a:cxn ang="T13">
                      <a:pos x="T6" y="T7"/>
                    </a:cxn>
                    <a:cxn ang="T14">
                      <a:pos x="T8" y="T9"/>
                    </a:cxn>
                  </a:cxnLst>
                  <a:rect l="T15" t="T16" r="T17" b="T18"/>
                  <a:pathLst>
                    <a:path w="90" h="88">
                      <a:moveTo>
                        <a:pt x="13" y="0"/>
                      </a:moveTo>
                      <a:lnTo>
                        <a:pt x="89" y="76"/>
                      </a:lnTo>
                      <a:lnTo>
                        <a:pt x="89" y="87"/>
                      </a:lnTo>
                      <a:lnTo>
                        <a:pt x="0" y="17"/>
                      </a:lnTo>
                      <a:lnTo>
                        <a:pt x="13" y="0"/>
                      </a:lnTo>
                    </a:path>
                  </a:pathLst>
                </a:custGeom>
                <a:solidFill>
                  <a:srgbClr val="000000"/>
                </a:solidFill>
                <a:ln w="9525" cap="rnd">
                  <a:noFill/>
                  <a:round/>
                </a:ln>
              </p:spPr>
              <p:txBody>
                <a:bodyPr/>
                <a:lstStyle/>
                <a:p>
                  <a:endParaRPr lang="zh-CN" altLang="en-US" sz="5000"/>
                </a:p>
              </p:txBody>
            </p:sp>
            <p:sp>
              <p:nvSpPr>
                <p:cNvPr id="49" name="Freeform 93"/>
                <p:cNvSpPr/>
                <p:nvPr/>
              </p:nvSpPr>
              <p:spPr bwMode="auto">
                <a:xfrm>
                  <a:off x="6908800" y="5918200"/>
                  <a:ext cx="66675" cy="85725"/>
                </a:xfrm>
                <a:custGeom>
                  <a:avLst/>
                  <a:gdLst>
                    <a:gd name="T0" fmla="*/ 1 w 61"/>
                    <a:gd name="T1" fmla="*/ 0 h 84"/>
                    <a:gd name="T2" fmla="*/ 0 w 61"/>
                    <a:gd name="T3" fmla="*/ 1 h 84"/>
                    <a:gd name="T4" fmla="*/ 1 w 61"/>
                    <a:gd name="T5" fmla="*/ 1 h 84"/>
                    <a:gd name="T6" fmla="*/ 1 w 61"/>
                    <a:gd name="T7" fmla="*/ 1 h 84"/>
                    <a:gd name="T8" fmla="*/ 1 w 61"/>
                    <a:gd name="T9" fmla="*/ 0 h 84"/>
                    <a:gd name="T10" fmla="*/ 0 60000 65536"/>
                    <a:gd name="T11" fmla="*/ 0 60000 65536"/>
                    <a:gd name="T12" fmla="*/ 0 60000 65536"/>
                    <a:gd name="T13" fmla="*/ 0 60000 65536"/>
                    <a:gd name="T14" fmla="*/ 0 60000 65536"/>
                    <a:gd name="T15" fmla="*/ 0 w 61"/>
                    <a:gd name="T16" fmla="*/ 0 h 84"/>
                    <a:gd name="T17" fmla="*/ 61 w 61"/>
                    <a:gd name="T18" fmla="*/ 84 h 84"/>
                  </a:gdLst>
                  <a:ahLst/>
                  <a:cxnLst>
                    <a:cxn ang="T10">
                      <a:pos x="T0" y="T1"/>
                    </a:cxn>
                    <a:cxn ang="T11">
                      <a:pos x="T2" y="T3"/>
                    </a:cxn>
                    <a:cxn ang="T12">
                      <a:pos x="T4" y="T5"/>
                    </a:cxn>
                    <a:cxn ang="T13">
                      <a:pos x="T6" y="T7"/>
                    </a:cxn>
                    <a:cxn ang="T14">
                      <a:pos x="T8" y="T9"/>
                    </a:cxn>
                  </a:cxnLst>
                  <a:rect l="T15" t="T16" r="T17" b="T18"/>
                  <a:pathLst>
                    <a:path w="61" h="84">
                      <a:moveTo>
                        <a:pt x="47" y="0"/>
                      </a:moveTo>
                      <a:lnTo>
                        <a:pt x="0" y="66"/>
                      </a:lnTo>
                      <a:lnTo>
                        <a:pt x="1" y="83"/>
                      </a:lnTo>
                      <a:lnTo>
                        <a:pt x="60" y="17"/>
                      </a:lnTo>
                      <a:lnTo>
                        <a:pt x="47" y="0"/>
                      </a:lnTo>
                    </a:path>
                  </a:pathLst>
                </a:custGeom>
                <a:solidFill>
                  <a:srgbClr val="000000"/>
                </a:solidFill>
                <a:ln w="9525" cap="rnd">
                  <a:noFill/>
                  <a:round/>
                </a:ln>
              </p:spPr>
              <p:txBody>
                <a:bodyPr/>
                <a:lstStyle/>
                <a:p>
                  <a:endParaRPr lang="zh-CN" altLang="en-US" sz="5000"/>
                </a:p>
              </p:txBody>
            </p:sp>
            <p:sp>
              <p:nvSpPr>
                <p:cNvPr id="50" name="Freeform 94"/>
                <p:cNvSpPr/>
                <p:nvPr/>
              </p:nvSpPr>
              <p:spPr bwMode="auto">
                <a:xfrm>
                  <a:off x="6859588" y="5913438"/>
                  <a:ext cx="104775" cy="20637"/>
                </a:xfrm>
                <a:custGeom>
                  <a:avLst/>
                  <a:gdLst>
                    <a:gd name="T0" fmla="*/ 1 w 97"/>
                    <a:gd name="T1" fmla="*/ 1 h 21"/>
                    <a:gd name="T2" fmla="*/ 0 w 97"/>
                    <a:gd name="T3" fmla="*/ 0 h 21"/>
                    <a:gd name="T4" fmla="*/ 0 w 97"/>
                    <a:gd name="T5" fmla="*/ 1 h 21"/>
                    <a:gd name="T6" fmla="*/ 1 w 97"/>
                    <a:gd name="T7" fmla="*/ 1 h 21"/>
                    <a:gd name="T8" fmla="*/ 1 w 97"/>
                    <a:gd name="T9" fmla="*/ 1 h 21"/>
                    <a:gd name="T10" fmla="*/ 0 60000 65536"/>
                    <a:gd name="T11" fmla="*/ 0 60000 65536"/>
                    <a:gd name="T12" fmla="*/ 0 60000 65536"/>
                    <a:gd name="T13" fmla="*/ 0 60000 65536"/>
                    <a:gd name="T14" fmla="*/ 0 60000 65536"/>
                    <a:gd name="T15" fmla="*/ 0 w 97"/>
                    <a:gd name="T16" fmla="*/ 0 h 21"/>
                    <a:gd name="T17" fmla="*/ 97 w 97"/>
                    <a:gd name="T18" fmla="*/ 21 h 21"/>
                  </a:gdLst>
                  <a:ahLst/>
                  <a:cxnLst>
                    <a:cxn ang="T10">
                      <a:pos x="T0" y="T1"/>
                    </a:cxn>
                    <a:cxn ang="T11">
                      <a:pos x="T2" y="T3"/>
                    </a:cxn>
                    <a:cxn ang="T12">
                      <a:pos x="T4" y="T5"/>
                    </a:cxn>
                    <a:cxn ang="T13">
                      <a:pos x="T6" y="T7"/>
                    </a:cxn>
                    <a:cxn ang="T14">
                      <a:pos x="T8" y="T9"/>
                    </a:cxn>
                  </a:cxnLst>
                  <a:rect l="T15" t="T16" r="T17" b="T18"/>
                  <a:pathLst>
                    <a:path w="97" h="21">
                      <a:moveTo>
                        <a:pt x="89" y="3"/>
                      </a:moveTo>
                      <a:lnTo>
                        <a:pt x="0" y="0"/>
                      </a:lnTo>
                      <a:lnTo>
                        <a:pt x="0" y="6"/>
                      </a:lnTo>
                      <a:lnTo>
                        <a:pt x="96" y="20"/>
                      </a:lnTo>
                      <a:lnTo>
                        <a:pt x="89" y="3"/>
                      </a:lnTo>
                    </a:path>
                  </a:pathLst>
                </a:custGeom>
                <a:solidFill>
                  <a:srgbClr val="000000"/>
                </a:solidFill>
                <a:ln w="9525" cap="rnd">
                  <a:noFill/>
                  <a:round/>
                </a:ln>
              </p:spPr>
              <p:txBody>
                <a:bodyPr/>
                <a:lstStyle/>
                <a:p>
                  <a:endParaRPr lang="zh-CN" altLang="en-US" sz="5000"/>
                </a:p>
              </p:txBody>
            </p:sp>
            <p:sp>
              <p:nvSpPr>
                <p:cNvPr id="51" name="Freeform 95"/>
                <p:cNvSpPr/>
                <p:nvPr/>
              </p:nvSpPr>
              <p:spPr bwMode="auto">
                <a:xfrm>
                  <a:off x="6973888" y="5905500"/>
                  <a:ext cx="77788" cy="25400"/>
                </a:xfrm>
                <a:custGeom>
                  <a:avLst/>
                  <a:gdLst>
                    <a:gd name="T0" fmla="*/ 0 w 71"/>
                    <a:gd name="T1" fmla="*/ 1 h 24"/>
                    <a:gd name="T2" fmla="*/ 1 w 71"/>
                    <a:gd name="T3" fmla="*/ 0 h 24"/>
                    <a:gd name="T4" fmla="*/ 1 w 71"/>
                    <a:gd name="T5" fmla="*/ 1 h 24"/>
                    <a:gd name="T6" fmla="*/ 1 w 71"/>
                    <a:gd name="T7" fmla="*/ 1 h 24"/>
                    <a:gd name="T8" fmla="*/ 0 w 71"/>
                    <a:gd name="T9" fmla="*/ 1 h 24"/>
                    <a:gd name="T10" fmla="*/ 0 60000 65536"/>
                    <a:gd name="T11" fmla="*/ 0 60000 65536"/>
                    <a:gd name="T12" fmla="*/ 0 60000 65536"/>
                    <a:gd name="T13" fmla="*/ 0 60000 65536"/>
                    <a:gd name="T14" fmla="*/ 0 60000 65536"/>
                    <a:gd name="T15" fmla="*/ 0 w 71"/>
                    <a:gd name="T16" fmla="*/ 0 h 24"/>
                    <a:gd name="T17" fmla="*/ 71 w 71"/>
                    <a:gd name="T18" fmla="*/ 24 h 24"/>
                  </a:gdLst>
                  <a:ahLst/>
                  <a:cxnLst>
                    <a:cxn ang="T10">
                      <a:pos x="T0" y="T1"/>
                    </a:cxn>
                    <a:cxn ang="T11">
                      <a:pos x="T2" y="T3"/>
                    </a:cxn>
                    <a:cxn ang="T12">
                      <a:pos x="T4" y="T5"/>
                    </a:cxn>
                    <a:cxn ang="T13">
                      <a:pos x="T6" y="T7"/>
                    </a:cxn>
                    <a:cxn ang="T14">
                      <a:pos x="T8" y="T9"/>
                    </a:cxn>
                  </a:cxnLst>
                  <a:rect l="T15" t="T16" r="T17" b="T18"/>
                  <a:pathLst>
                    <a:path w="71" h="24">
                      <a:moveTo>
                        <a:pt x="0" y="10"/>
                      </a:moveTo>
                      <a:lnTo>
                        <a:pt x="70" y="0"/>
                      </a:lnTo>
                      <a:lnTo>
                        <a:pt x="70" y="5"/>
                      </a:lnTo>
                      <a:lnTo>
                        <a:pt x="1" y="23"/>
                      </a:lnTo>
                      <a:lnTo>
                        <a:pt x="0" y="10"/>
                      </a:lnTo>
                    </a:path>
                  </a:pathLst>
                </a:custGeom>
                <a:solidFill>
                  <a:srgbClr val="000000"/>
                </a:solidFill>
                <a:ln w="9525" cap="rnd">
                  <a:noFill/>
                  <a:round/>
                </a:ln>
              </p:spPr>
              <p:txBody>
                <a:bodyPr/>
                <a:lstStyle/>
                <a:p>
                  <a:endParaRPr lang="zh-CN" altLang="en-US" sz="5000"/>
                </a:p>
              </p:txBody>
            </p:sp>
            <p:sp>
              <p:nvSpPr>
                <p:cNvPr id="52" name="Freeform 96"/>
                <p:cNvSpPr/>
                <p:nvPr/>
              </p:nvSpPr>
              <p:spPr bwMode="auto">
                <a:xfrm>
                  <a:off x="6926263" y="5868988"/>
                  <a:ext cx="41275" cy="57150"/>
                </a:xfrm>
                <a:custGeom>
                  <a:avLst/>
                  <a:gdLst>
                    <a:gd name="T0" fmla="*/ 1 w 37"/>
                    <a:gd name="T1" fmla="*/ 1 h 56"/>
                    <a:gd name="T2" fmla="*/ 0 w 37"/>
                    <a:gd name="T3" fmla="*/ 0 h 56"/>
                    <a:gd name="T4" fmla="*/ 0 w 37"/>
                    <a:gd name="T5" fmla="*/ 1 h 56"/>
                    <a:gd name="T6" fmla="*/ 1 w 37"/>
                    <a:gd name="T7" fmla="*/ 1 h 56"/>
                    <a:gd name="T8" fmla="*/ 1 w 37"/>
                    <a:gd name="T9" fmla="*/ 1 h 56"/>
                    <a:gd name="T10" fmla="*/ 0 60000 65536"/>
                    <a:gd name="T11" fmla="*/ 0 60000 65536"/>
                    <a:gd name="T12" fmla="*/ 0 60000 65536"/>
                    <a:gd name="T13" fmla="*/ 0 60000 65536"/>
                    <a:gd name="T14" fmla="*/ 0 60000 65536"/>
                    <a:gd name="T15" fmla="*/ 0 w 37"/>
                    <a:gd name="T16" fmla="*/ 0 h 56"/>
                    <a:gd name="T17" fmla="*/ 37 w 37"/>
                    <a:gd name="T18" fmla="*/ 56 h 56"/>
                  </a:gdLst>
                  <a:ahLst/>
                  <a:cxnLst>
                    <a:cxn ang="T10">
                      <a:pos x="T0" y="T1"/>
                    </a:cxn>
                    <a:cxn ang="T11">
                      <a:pos x="T2" y="T3"/>
                    </a:cxn>
                    <a:cxn ang="T12">
                      <a:pos x="T4" y="T5"/>
                    </a:cxn>
                    <a:cxn ang="T13">
                      <a:pos x="T6" y="T7"/>
                    </a:cxn>
                    <a:cxn ang="T14">
                      <a:pos x="T8" y="T9"/>
                    </a:cxn>
                  </a:cxnLst>
                  <a:rect l="T15" t="T16" r="T17" b="T18"/>
                  <a:pathLst>
                    <a:path w="37" h="56">
                      <a:moveTo>
                        <a:pt x="36" y="42"/>
                      </a:moveTo>
                      <a:lnTo>
                        <a:pt x="0" y="0"/>
                      </a:lnTo>
                      <a:lnTo>
                        <a:pt x="0" y="6"/>
                      </a:lnTo>
                      <a:lnTo>
                        <a:pt x="30" y="55"/>
                      </a:lnTo>
                      <a:lnTo>
                        <a:pt x="36" y="42"/>
                      </a:lnTo>
                    </a:path>
                  </a:pathLst>
                </a:custGeom>
                <a:solidFill>
                  <a:srgbClr val="000000"/>
                </a:solidFill>
                <a:ln w="9525" cap="rnd">
                  <a:noFill/>
                  <a:round/>
                </a:ln>
              </p:spPr>
              <p:txBody>
                <a:bodyPr/>
                <a:lstStyle/>
                <a:p>
                  <a:endParaRPr lang="zh-CN" altLang="en-US" sz="5000"/>
                </a:p>
              </p:txBody>
            </p:sp>
            <p:sp>
              <p:nvSpPr>
                <p:cNvPr id="53" name="Freeform 97"/>
                <p:cNvSpPr/>
                <p:nvPr/>
              </p:nvSpPr>
              <p:spPr bwMode="auto">
                <a:xfrm>
                  <a:off x="6892925" y="5995988"/>
                  <a:ext cx="41275" cy="38100"/>
                </a:xfrm>
                <a:custGeom>
                  <a:avLst/>
                  <a:gdLst>
                    <a:gd name="T0" fmla="*/ 1 w 38"/>
                    <a:gd name="T1" fmla="*/ 1 h 37"/>
                    <a:gd name="T2" fmla="*/ 1 w 38"/>
                    <a:gd name="T3" fmla="*/ 1 h 37"/>
                    <a:gd name="T4" fmla="*/ 1 w 38"/>
                    <a:gd name="T5" fmla="*/ 1 h 37"/>
                    <a:gd name="T6" fmla="*/ 1 w 38"/>
                    <a:gd name="T7" fmla="*/ 1 h 37"/>
                    <a:gd name="T8" fmla="*/ 1 w 38"/>
                    <a:gd name="T9" fmla="*/ 1 h 37"/>
                    <a:gd name="T10" fmla="*/ 1 w 38"/>
                    <a:gd name="T11" fmla="*/ 1 h 37"/>
                    <a:gd name="T12" fmla="*/ 1 w 38"/>
                    <a:gd name="T13" fmla="*/ 1 h 37"/>
                    <a:gd name="T14" fmla="*/ 1 w 38"/>
                    <a:gd name="T15" fmla="*/ 1 h 37"/>
                    <a:gd name="T16" fmla="*/ 1 w 38"/>
                    <a:gd name="T17" fmla="*/ 1 h 37"/>
                    <a:gd name="T18" fmla="*/ 1 w 38"/>
                    <a:gd name="T19" fmla="*/ 1 h 37"/>
                    <a:gd name="T20" fmla="*/ 1 w 38"/>
                    <a:gd name="T21" fmla="*/ 1 h 37"/>
                    <a:gd name="T22" fmla="*/ 1 w 38"/>
                    <a:gd name="T23" fmla="*/ 1 h 37"/>
                    <a:gd name="T24" fmla="*/ 1 w 38"/>
                    <a:gd name="T25" fmla="*/ 1 h 37"/>
                    <a:gd name="T26" fmla="*/ 1 w 38"/>
                    <a:gd name="T27" fmla="*/ 1 h 37"/>
                    <a:gd name="T28" fmla="*/ 1 w 38"/>
                    <a:gd name="T29" fmla="*/ 1 h 37"/>
                    <a:gd name="T30" fmla="*/ 1 w 38"/>
                    <a:gd name="T31" fmla="*/ 1 h 37"/>
                    <a:gd name="T32" fmla="*/ 1 w 38"/>
                    <a:gd name="T33" fmla="*/ 0 h 37"/>
                    <a:gd name="T34" fmla="*/ 1 w 38"/>
                    <a:gd name="T35" fmla="*/ 0 h 37"/>
                    <a:gd name="T36" fmla="*/ 1 w 38"/>
                    <a:gd name="T37" fmla="*/ 0 h 37"/>
                    <a:gd name="T38" fmla="*/ 1 w 38"/>
                    <a:gd name="T39" fmla="*/ 1 h 37"/>
                    <a:gd name="T40" fmla="*/ 1 w 38"/>
                    <a:gd name="T41" fmla="*/ 1 h 37"/>
                    <a:gd name="T42" fmla="*/ 1 w 38"/>
                    <a:gd name="T43" fmla="*/ 1 h 37"/>
                    <a:gd name="T44" fmla="*/ 1 w 38"/>
                    <a:gd name="T45" fmla="*/ 1 h 37"/>
                    <a:gd name="T46" fmla="*/ 0 w 38"/>
                    <a:gd name="T47" fmla="*/ 1 h 37"/>
                    <a:gd name="T48" fmla="*/ 0 w 38"/>
                    <a:gd name="T49" fmla="*/ 1 h 37"/>
                    <a:gd name="T50" fmla="*/ 0 w 38"/>
                    <a:gd name="T51" fmla="*/ 1 h 37"/>
                    <a:gd name="T52" fmla="*/ 1 w 38"/>
                    <a:gd name="T53" fmla="*/ 1 h 37"/>
                    <a:gd name="T54" fmla="*/ 1 w 38"/>
                    <a:gd name="T55" fmla="*/ 1 h 37"/>
                    <a:gd name="T56" fmla="*/ 1 w 38"/>
                    <a:gd name="T57" fmla="*/ 1 h 37"/>
                    <a:gd name="T58" fmla="*/ 1 w 38"/>
                    <a:gd name="T59" fmla="*/ 1 h 37"/>
                    <a:gd name="T60" fmla="*/ 1 w 38"/>
                    <a:gd name="T61" fmla="*/ 1 h 37"/>
                    <a:gd name="T62" fmla="*/ 1 w 38"/>
                    <a:gd name="T63" fmla="*/ 1 h 37"/>
                    <a:gd name="T64" fmla="*/ 1 w 38"/>
                    <a:gd name="T65" fmla="*/ 1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37"/>
                    <a:gd name="T101" fmla="*/ 38 w 38"/>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37">
                      <a:moveTo>
                        <a:pt x="17" y="36"/>
                      </a:moveTo>
                      <a:lnTo>
                        <a:pt x="22" y="36"/>
                      </a:lnTo>
                      <a:lnTo>
                        <a:pt x="25" y="36"/>
                      </a:lnTo>
                      <a:lnTo>
                        <a:pt x="29" y="34"/>
                      </a:lnTo>
                      <a:lnTo>
                        <a:pt x="31" y="32"/>
                      </a:lnTo>
                      <a:lnTo>
                        <a:pt x="33" y="30"/>
                      </a:lnTo>
                      <a:lnTo>
                        <a:pt x="35" y="27"/>
                      </a:lnTo>
                      <a:lnTo>
                        <a:pt x="37" y="24"/>
                      </a:lnTo>
                      <a:lnTo>
                        <a:pt x="37" y="20"/>
                      </a:lnTo>
                      <a:lnTo>
                        <a:pt x="37" y="17"/>
                      </a:lnTo>
                      <a:lnTo>
                        <a:pt x="35" y="14"/>
                      </a:lnTo>
                      <a:lnTo>
                        <a:pt x="33" y="9"/>
                      </a:lnTo>
                      <a:lnTo>
                        <a:pt x="31" y="7"/>
                      </a:lnTo>
                      <a:lnTo>
                        <a:pt x="29" y="4"/>
                      </a:lnTo>
                      <a:lnTo>
                        <a:pt x="25" y="2"/>
                      </a:lnTo>
                      <a:lnTo>
                        <a:pt x="22" y="1"/>
                      </a:lnTo>
                      <a:lnTo>
                        <a:pt x="17" y="0"/>
                      </a:lnTo>
                      <a:lnTo>
                        <a:pt x="14" y="0"/>
                      </a:lnTo>
                      <a:lnTo>
                        <a:pt x="11" y="0"/>
                      </a:lnTo>
                      <a:lnTo>
                        <a:pt x="7" y="1"/>
                      </a:lnTo>
                      <a:lnTo>
                        <a:pt x="5" y="3"/>
                      </a:lnTo>
                      <a:lnTo>
                        <a:pt x="3" y="5"/>
                      </a:lnTo>
                      <a:lnTo>
                        <a:pt x="1" y="7"/>
                      </a:lnTo>
                      <a:lnTo>
                        <a:pt x="0" y="10"/>
                      </a:lnTo>
                      <a:lnTo>
                        <a:pt x="0" y="14"/>
                      </a:lnTo>
                      <a:lnTo>
                        <a:pt x="0" y="18"/>
                      </a:lnTo>
                      <a:lnTo>
                        <a:pt x="1" y="21"/>
                      </a:lnTo>
                      <a:lnTo>
                        <a:pt x="3" y="25"/>
                      </a:lnTo>
                      <a:lnTo>
                        <a:pt x="5" y="28"/>
                      </a:lnTo>
                      <a:lnTo>
                        <a:pt x="7" y="30"/>
                      </a:lnTo>
                      <a:lnTo>
                        <a:pt x="11" y="32"/>
                      </a:lnTo>
                      <a:lnTo>
                        <a:pt x="14" y="34"/>
                      </a:lnTo>
                      <a:lnTo>
                        <a:pt x="17" y="36"/>
                      </a:lnTo>
                    </a:path>
                  </a:pathLst>
                </a:custGeom>
                <a:solidFill>
                  <a:srgbClr val="4C4C4C"/>
                </a:solidFill>
                <a:ln w="9525" cap="rnd">
                  <a:noFill/>
                  <a:round/>
                </a:ln>
              </p:spPr>
              <p:txBody>
                <a:bodyPr/>
                <a:lstStyle/>
                <a:p>
                  <a:endParaRPr lang="zh-CN" altLang="en-US" sz="5000"/>
                </a:p>
              </p:txBody>
            </p:sp>
            <p:sp>
              <p:nvSpPr>
                <p:cNvPr id="54" name="Freeform 98"/>
                <p:cNvSpPr/>
                <p:nvPr/>
              </p:nvSpPr>
              <p:spPr bwMode="auto">
                <a:xfrm>
                  <a:off x="6838950" y="5919788"/>
                  <a:ext cx="39688" cy="38100"/>
                </a:xfrm>
                <a:custGeom>
                  <a:avLst/>
                  <a:gdLst>
                    <a:gd name="T0" fmla="*/ 1 w 37"/>
                    <a:gd name="T1" fmla="*/ 1 h 38"/>
                    <a:gd name="T2" fmla="*/ 1 w 37"/>
                    <a:gd name="T3" fmla="*/ 1 h 38"/>
                    <a:gd name="T4" fmla="*/ 1 w 37"/>
                    <a:gd name="T5" fmla="*/ 1 h 38"/>
                    <a:gd name="T6" fmla="*/ 1 w 37"/>
                    <a:gd name="T7" fmla="*/ 1 h 38"/>
                    <a:gd name="T8" fmla="*/ 1 w 37"/>
                    <a:gd name="T9" fmla="*/ 1 h 38"/>
                    <a:gd name="T10" fmla="*/ 1 w 37"/>
                    <a:gd name="T11" fmla="*/ 1 h 38"/>
                    <a:gd name="T12" fmla="*/ 1 w 37"/>
                    <a:gd name="T13" fmla="*/ 1 h 38"/>
                    <a:gd name="T14" fmla="*/ 1 w 37"/>
                    <a:gd name="T15" fmla="*/ 1 h 38"/>
                    <a:gd name="T16" fmla="*/ 1 w 37"/>
                    <a:gd name="T17" fmla="*/ 1 h 38"/>
                    <a:gd name="T18" fmla="*/ 1 w 37"/>
                    <a:gd name="T19" fmla="*/ 1 h 38"/>
                    <a:gd name="T20" fmla="*/ 1 w 37"/>
                    <a:gd name="T21" fmla="*/ 1 h 38"/>
                    <a:gd name="T22" fmla="*/ 1 w 37"/>
                    <a:gd name="T23" fmla="*/ 1 h 38"/>
                    <a:gd name="T24" fmla="*/ 1 w 37"/>
                    <a:gd name="T25" fmla="*/ 1 h 38"/>
                    <a:gd name="T26" fmla="*/ 1 w 37"/>
                    <a:gd name="T27" fmla="*/ 1 h 38"/>
                    <a:gd name="T28" fmla="*/ 1 w 37"/>
                    <a:gd name="T29" fmla="*/ 1 h 38"/>
                    <a:gd name="T30" fmla="*/ 1 w 37"/>
                    <a:gd name="T31" fmla="*/ 1 h 38"/>
                    <a:gd name="T32" fmla="*/ 1 w 37"/>
                    <a:gd name="T33" fmla="*/ 0 h 38"/>
                    <a:gd name="T34" fmla="*/ 1 w 37"/>
                    <a:gd name="T35" fmla="*/ 0 h 38"/>
                    <a:gd name="T36" fmla="*/ 1 w 37"/>
                    <a:gd name="T37" fmla="*/ 0 h 38"/>
                    <a:gd name="T38" fmla="*/ 1 w 37"/>
                    <a:gd name="T39" fmla="*/ 1 h 38"/>
                    <a:gd name="T40" fmla="*/ 1 w 37"/>
                    <a:gd name="T41" fmla="*/ 1 h 38"/>
                    <a:gd name="T42" fmla="*/ 1 w 37"/>
                    <a:gd name="T43" fmla="*/ 1 h 38"/>
                    <a:gd name="T44" fmla="*/ 1 w 37"/>
                    <a:gd name="T45" fmla="*/ 1 h 38"/>
                    <a:gd name="T46" fmla="*/ 0 w 37"/>
                    <a:gd name="T47" fmla="*/ 1 h 38"/>
                    <a:gd name="T48" fmla="*/ 0 w 37"/>
                    <a:gd name="T49" fmla="*/ 1 h 38"/>
                    <a:gd name="T50" fmla="*/ 0 w 37"/>
                    <a:gd name="T51" fmla="*/ 1 h 38"/>
                    <a:gd name="T52" fmla="*/ 1 w 37"/>
                    <a:gd name="T53" fmla="*/ 1 h 38"/>
                    <a:gd name="T54" fmla="*/ 1 w 37"/>
                    <a:gd name="T55" fmla="*/ 1 h 38"/>
                    <a:gd name="T56" fmla="*/ 1 w 37"/>
                    <a:gd name="T57" fmla="*/ 1 h 38"/>
                    <a:gd name="T58" fmla="*/ 1 w 37"/>
                    <a:gd name="T59" fmla="*/ 1 h 38"/>
                    <a:gd name="T60" fmla="*/ 1 w 37"/>
                    <a:gd name="T61" fmla="*/ 1 h 38"/>
                    <a:gd name="T62" fmla="*/ 1 w 37"/>
                    <a:gd name="T63" fmla="*/ 1 h 38"/>
                    <a:gd name="T64" fmla="*/ 1 w 37"/>
                    <a:gd name="T65" fmla="*/ 1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8"/>
                    <a:gd name="T101" fmla="*/ 37 w 37"/>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8">
                      <a:moveTo>
                        <a:pt x="18" y="37"/>
                      </a:moveTo>
                      <a:lnTo>
                        <a:pt x="21" y="37"/>
                      </a:lnTo>
                      <a:lnTo>
                        <a:pt x="25" y="37"/>
                      </a:lnTo>
                      <a:lnTo>
                        <a:pt x="28" y="35"/>
                      </a:lnTo>
                      <a:lnTo>
                        <a:pt x="30" y="33"/>
                      </a:lnTo>
                      <a:lnTo>
                        <a:pt x="32" y="31"/>
                      </a:lnTo>
                      <a:lnTo>
                        <a:pt x="34" y="29"/>
                      </a:lnTo>
                      <a:lnTo>
                        <a:pt x="36" y="25"/>
                      </a:lnTo>
                      <a:lnTo>
                        <a:pt x="36" y="21"/>
                      </a:lnTo>
                      <a:lnTo>
                        <a:pt x="36" y="17"/>
                      </a:lnTo>
                      <a:lnTo>
                        <a:pt x="34" y="14"/>
                      </a:lnTo>
                      <a:lnTo>
                        <a:pt x="32" y="11"/>
                      </a:lnTo>
                      <a:lnTo>
                        <a:pt x="30" y="7"/>
                      </a:lnTo>
                      <a:lnTo>
                        <a:pt x="28" y="4"/>
                      </a:lnTo>
                      <a:lnTo>
                        <a:pt x="25" y="2"/>
                      </a:lnTo>
                      <a:lnTo>
                        <a:pt x="21" y="1"/>
                      </a:lnTo>
                      <a:lnTo>
                        <a:pt x="18" y="0"/>
                      </a:lnTo>
                      <a:lnTo>
                        <a:pt x="14" y="0"/>
                      </a:lnTo>
                      <a:lnTo>
                        <a:pt x="10" y="0"/>
                      </a:lnTo>
                      <a:lnTo>
                        <a:pt x="7" y="1"/>
                      </a:lnTo>
                      <a:lnTo>
                        <a:pt x="5" y="3"/>
                      </a:lnTo>
                      <a:lnTo>
                        <a:pt x="3" y="5"/>
                      </a:lnTo>
                      <a:lnTo>
                        <a:pt x="1" y="7"/>
                      </a:lnTo>
                      <a:lnTo>
                        <a:pt x="0" y="11"/>
                      </a:lnTo>
                      <a:lnTo>
                        <a:pt x="0" y="15"/>
                      </a:lnTo>
                      <a:lnTo>
                        <a:pt x="0" y="19"/>
                      </a:lnTo>
                      <a:lnTo>
                        <a:pt x="1" y="22"/>
                      </a:lnTo>
                      <a:lnTo>
                        <a:pt x="3" y="25"/>
                      </a:lnTo>
                      <a:lnTo>
                        <a:pt x="5" y="29"/>
                      </a:lnTo>
                      <a:lnTo>
                        <a:pt x="7" y="32"/>
                      </a:lnTo>
                      <a:lnTo>
                        <a:pt x="10" y="34"/>
                      </a:lnTo>
                      <a:lnTo>
                        <a:pt x="14" y="35"/>
                      </a:lnTo>
                      <a:lnTo>
                        <a:pt x="18" y="37"/>
                      </a:lnTo>
                    </a:path>
                  </a:pathLst>
                </a:custGeom>
                <a:solidFill>
                  <a:srgbClr val="4C4C4C"/>
                </a:solidFill>
                <a:ln w="9525" cap="rnd">
                  <a:noFill/>
                  <a:round/>
                </a:ln>
              </p:spPr>
              <p:txBody>
                <a:bodyPr/>
                <a:lstStyle/>
                <a:p>
                  <a:endParaRPr lang="zh-CN" altLang="en-US" sz="5000"/>
                </a:p>
              </p:txBody>
            </p:sp>
            <p:sp>
              <p:nvSpPr>
                <p:cNvPr id="55" name="Freeform 99"/>
                <p:cNvSpPr/>
                <p:nvPr/>
              </p:nvSpPr>
              <p:spPr bwMode="auto">
                <a:xfrm>
                  <a:off x="7038975" y="5997575"/>
                  <a:ext cx="41275" cy="38100"/>
                </a:xfrm>
                <a:custGeom>
                  <a:avLst/>
                  <a:gdLst>
                    <a:gd name="T0" fmla="*/ 1 w 37"/>
                    <a:gd name="T1" fmla="*/ 1 h 38"/>
                    <a:gd name="T2" fmla="*/ 1 w 37"/>
                    <a:gd name="T3" fmla="*/ 1 h 38"/>
                    <a:gd name="T4" fmla="*/ 1 w 37"/>
                    <a:gd name="T5" fmla="*/ 1 h 38"/>
                    <a:gd name="T6" fmla="*/ 1 w 37"/>
                    <a:gd name="T7" fmla="*/ 1 h 38"/>
                    <a:gd name="T8" fmla="*/ 1 w 37"/>
                    <a:gd name="T9" fmla="*/ 1 h 38"/>
                    <a:gd name="T10" fmla="*/ 1 w 37"/>
                    <a:gd name="T11" fmla="*/ 1 h 38"/>
                    <a:gd name="T12" fmla="*/ 1 w 37"/>
                    <a:gd name="T13" fmla="*/ 1 h 38"/>
                    <a:gd name="T14" fmla="*/ 1 w 37"/>
                    <a:gd name="T15" fmla="*/ 1 h 38"/>
                    <a:gd name="T16" fmla="*/ 1 w 37"/>
                    <a:gd name="T17" fmla="*/ 1 h 38"/>
                    <a:gd name="T18" fmla="*/ 1 w 37"/>
                    <a:gd name="T19" fmla="*/ 1 h 38"/>
                    <a:gd name="T20" fmla="*/ 1 w 37"/>
                    <a:gd name="T21" fmla="*/ 1 h 38"/>
                    <a:gd name="T22" fmla="*/ 1 w 37"/>
                    <a:gd name="T23" fmla="*/ 1 h 38"/>
                    <a:gd name="T24" fmla="*/ 1 w 37"/>
                    <a:gd name="T25" fmla="*/ 1 h 38"/>
                    <a:gd name="T26" fmla="*/ 1 w 37"/>
                    <a:gd name="T27" fmla="*/ 1 h 38"/>
                    <a:gd name="T28" fmla="*/ 1 w 37"/>
                    <a:gd name="T29" fmla="*/ 1 h 38"/>
                    <a:gd name="T30" fmla="*/ 1 w 37"/>
                    <a:gd name="T31" fmla="*/ 1 h 38"/>
                    <a:gd name="T32" fmla="*/ 1 w 37"/>
                    <a:gd name="T33" fmla="*/ 0 h 38"/>
                    <a:gd name="T34" fmla="*/ 1 w 37"/>
                    <a:gd name="T35" fmla="*/ 0 h 38"/>
                    <a:gd name="T36" fmla="*/ 1 w 37"/>
                    <a:gd name="T37" fmla="*/ 0 h 38"/>
                    <a:gd name="T38" fmla="*/ 1 w 37"/>
                    <a:gd name="T39" fmla="*/ 1 h 38"/>
                    <a:gd name="T40" fmla="*/ 1 w 37"/>
                    <a:gd name="T41" fmla="*/ 1 h 38"/>
                    <a:gd name="T42" fmla="*/ 1 w 37"/>
                    <a:gd name="T43" fmla="*/ 1 h 38"/>
                    <a:gd name="T44" fmla="*/ 1 w 37"/>
                    <a:gd name="T45" fmla="*/ 1 h 38"/>
                    <a:gd name="T46" fmla="*/ 0 w 37"/>
                    <a:gd name="T47" fmla="*/ 1 h 38"/>
                    <a:gd name="T48" fmla="*/ 0 w 37"/>
                    <a:gd name="T49" fmla="*/ 1 h 38"/>
                    <a:gd name="T50" fmla="*/ 0 w 37"/>
                    <a:gd name="T51" fmla="*/ 1 h 38"/>
                    <a:gd name="T52" fmla="*/ 1 w 37"/>
                    <a:gd name="T53" fmla="*/ 1 h 38"/>
                    <a:gd name="T54" fmla="*/ 1 w 37"/>
                    <a:gd name="T55" fmla="*/ 1 h 38"/>
                    <a:gd name="T56" fmla="*/ 1 w 37"/>
                    <a:gd name="T57" fmla="*/ 1 h 38"/>
                    <a:gd name="T58" fmla="*/ 1 w 37"/>
                    <a:gd name="T59" fmla="*/ 1 h 38"/>
                    <a:gd name="T60" fmla="*/ 1 w 37"/>
                    <a:gd name="T61" fmla="*/ 1 h 38"/>
                    <a:gd name="T62" fmla="*/ 1 w 37"/>
                    <a:gd name="T63" fmla="*/ 1 h 38"/>
                    <a:gd name="T64" fmla="*/ 1 w 37"/>
                    <a:gd name="T65" fmla="*/ 1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8"/>
                    <a:gd name="T101" fmla="*/ 37 w 37"/>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8">
                      <a:moveTo>
                        <a:pt x="18" y="37"/>
                      </a:moveTo>
                      <a:lnTo>
                        <a:pt x="21" y="37"/>
                      </a:lnTo>
                      <a:lnTo>
                        <a:pt x="25" y="37"/>
                      </a:lnTo>
                      <a:lnTo>
                        <a:pt x="28" y="35"/>
                      </a:lnTo>
                      <a:lnTo>
                        <a:pt x="30" y="33"/>
                      </a:lnTo>
                      <a:lnTo>
                        <a:pt x="32" y="31"/>
                      </a:lnTo>
                      <a:lnTo>
                        <a:pt x="34" y="29"/>
                      </a:lnTo>
                      <a:lnTo>
                        <a:pt x="36" y="25"/>
                      </a:lnTo>
                      <a:lnTo>
                        <a:pt x="36" y="22"/>
                      </a:lnTo>
                      <a:lnTo>
                        <a:pt x="36" y="17"/>
                      </a:lnTo>
                      <a:lnTo>
                        <a:pt x="34" y="14"/>
                      </a:lnTo>
                      <a:lnTo>
                        <a:pt x="32" y="11"/>
                      </a:lnTo>
                      <a:lnTo>
                        <a:pt x="30" y="7"/>
                      </a:lnTo>
                      <a:lnTo>
                        <a:pt x="28" y="5"/>
                      </a:lnTo>
                      <a:lnTo>
                        <a:pt x="25" y="3"/>
                      </a:lnTo>
                      <a:lnTo>
                        <a:pt x="21" y="1"/>
                      </a:lnTo>
                      <a:lnTo>
                        <a:pt x="18" y="0"/>
                      </a:lnTo>
                      <a:lnTo>
                        <a:pt x="14" y="0"/>
                      </a:lnTo>
                      <a:lnTo>
                        <a:pt x="10" y="0"/>
                      </a:lnTo>
                      <a:lnTo>
                        <a:pt x="7" y="1"/>
                      </a:lnTo>
                      <a:lnTo>
                        <a:pt x="5" y="3"/>
                      </a:lnTo>
                      <a:lnTo>
                        <a:pt x="3" y="5"/>
                      </a:lnTo>
                      <a:lnTo>
                        <a:pt x="1" y="8"/>
                      </a:lnTo>
                      <a:lnTo>
                        <a:pt x="0" y="11"/>
                      </a:lnTo>
                      <a:lnTo>
                        <a:pt x="0" y="15"/>
                      </a:lnTo>
                      <a:lnTo>
                        <a:pt x="0" y="19"/>
                      </a:lnTo>
                      <a:lnTo>
                        <a:pt x="1" y="22"/>
                      </a:lnTo>
                      <a:lnTo>
                        <a:pt x="3" y="25"/>
                      </a:lnTo>
                      <a:lnTo>
                        <a:pt x="5" y="29"/>
                      </a:lnTo>
                      <a:lnTo>
                        <a:pt x="7" y="32"/>
                      </a:lnTo>
                      <a:lnTo>
                        <a:pt x="10" y="34"/>
                      </a:lnTo>
                      <a:lnTo>
                        <a:pt x="14" y="35"/>
                      </a:lnTo>
                      <a:lnTo>
                        <a:pt x="18" y="37"/>
                      </a:lnTo>
                    </a:path>
                  </a:pathLst>
                </a:custGeom>
                <a:solidFill>
                  <a:srgbClr val="4C4C4C"/>
                </a:solidFill>
                <a:ln w="9525" cap="rnd">
                  <a:noFill/>
                  <a:round/>
                </a:ln>
              </p:spPr>
              <p:txBody>
                <a:bodyPr/>
                <a:lstStyle/>
                <a:p>
                  <a:endParaRPr lang="zh-CN" altLang="en-US" sz="5000"/>
                </a:p>
              </p:txBody>
            </p:sp>
            <p:sp>
              <p:nvSpPr>
                <p:cNvPr id="56" name="Freeform 100"/>
                <p:cNvSpPr/>
                <p:nvPr/>
              </p:nvSpPr>
              <p:spPr bwMode="auto">
                <a:xfrm>
                  <a:off x="6854825" y="5668963"/>
                  <a:ext cx="74613" cy="127000"/>
                </a:xfrm>
                <a:custGeom>
                  <a:avLst/>
                  <a:gdLst>
                    <a:gd name="T0" fmla="*/ 1 w 68"/>
                    <a:gd name="T1" fmla="*/ 0 h 124"/>
                    <a:gd name="T2" fmla="*/ 1 w 68"/>
                    <a:gd name="T3" fmla="*/ 1 h 124"/>
                    <a:gd name="T4" fmla="*/ 1 w 68"/>
                    <a:gd name="T5" fmla="*/ 1 h 124"/>
                    <a:gd name="T6" fmla="*/ 1 w 68"/>
                    <a:gd name="T7" fmla="*/ 1 h 124"/>
                    <a:gd name="T8" fmla="*/ 1 w 68"/>
                    <a:gd name="T9" fmla="*/ 1 h 124"/>
                    <a:gd name="T10" fmla="*/ 1 w 68"/>
                    <a:gd name="T11" fmla="*/ 1 h 124"/>
                    <a:gd name="T12" fmla="*/ 1 w 68"/>
                    <a:gd name="T13" fmla="*/ 1 h 124"/>
                    <a:gd name="T14" fmla="*/ 1 w 68"/>
                    <a:gd name="T15" fmla="*/ 1 h 124"/>
                    <a:gd name="T16" fmla="*/ 0 w 68"/>
                    <a:gd name="T17" fmla="*/ 1 h 124"/>
                    <a:gd name="T18" fmla="*/ 0 w 68"/>
                    <a:gd name="T19" fmla="*/ 1 h 124"/>
                    <a:gd name="T20" fmla="*/ 1 w 68"/>
                    <a:gd name="T21" fmla="*/ 1 h 124"/>
                    <a:gd name="T22" fmla="*/ 1 w 68"/>
                    <a:gd name="T23" fmla="*/ 1 h 124"/>
                    <a:gd name="T24" fmla="*/ 1 w 68"/>
                    <a:gd name="T25" fmla="*/ 1 h 124"/>
                    <a:gd name="T26" fmla="*/ 1 w 68"/>
                    <a:gd name="T27" fmla="*/ 1 h 124"/>
                    <a:gd name="T28" fmla="*/ 1 w 68"/>
                    <a:gd name="T29" fmla="*/ 1 h 124"/>
                    <a:gd name="T30" fmla="*/ 1 w 68"/>
                    <a:gd name="T31" fmla="*/ 1 h 124"/>
                    <a:gd name="T32" fmla="*/ 1 w 68"/>
                    <a:gd name="T33" fmla="*/ 1 h 124"/>
                    <a:gd name="T34" fmla="*/ 1 w 68"/>
                    <a:gd name="T35" fmla="*/ 1 h 124"/>
                    <a:gd name="T36" fmla="*/ 1 w 68"/>
                    <a:gd name="T37" fmla="*/ 1 h 124"/>
                    <a:gd name="T38" fmla="*/ 1 w 68"/>
                    <a:gd name="T39" fmla="*/ 1 h 124"/>
                    <a:gd name="T40" fmla="*/ 1 w 68"/>
                    <a:gd name="T41" fmla="*/ 1 h 124"/>
                    <a:gd name="T42" fmla="*/ 1 w 68"/>
                    <a:gd name="T43" fmla="*/ 1 h 124"/>
                    <a:gd name="T44" fmla="*/ 1 w 68"/>
                    <a:gd name="T45" fmla="*/ 1 h 124"/>
                    <a:gd name="T46" fmla="*/ 1 w 68"/>
                    <a:gd name="T47" fmla="*/ 1 h 124"/>
                    <a:gd name="T48" fmla="*/ 1 w 68"/>
                    <a:gd name="T49" fmla="*/ 1 h 124"/>
                    <a:gd name="T50" fmla="*/ 1 w 68"/>
                    <a:gd name="T51" fmla="*/ 1 h 124"/>
                    <a:gd name="T52" fmla="*/ 1 w 68"/>
                    <a:gd name="T53" fmla="*/ 1 h 124"/>
                    <a:gd name="T54" fmla="*/ 1 w 68"/>
                    <a:gd name="T55" fmla="*/ 1 h 124"/>
                    <a:gd name="T56" fmla="*/ 1 w 68"/>
                    <a:gd name="T57" fmla="*/ 1 h 124"/>
                    <a:gd name="T58" fmla="*/ 1 w 68"/>
                    <a:gd name="T59" fmla="*/ 1 h 124"/>
                    <a:gd name="T60" fmla="*/ 1 w 68"/>
                    <a:gd name="T61" fmla="*/ 1 h 124"/>
                    <a:gd name="T62" fmla="*/ 1 w 68"/>
                    <a:gd name="T63" fmla="*/ 1 h 124"/>
                    <a:gd name="T64" fmla="*/ 1 w 68"/>
                    <a:gd name="T65" fmla="*/ 1 h 124"/>
                    <a:gd name="T66" fmla="*/ 1 w 68"/>
                    <a:gd name="T67" fmla="*/ 1 h 124"/>
                    <a:gd name="T68" fmla="*/ 1 w 68"/>
                    <a:gd name="T69" fmla="*/ 1 h 124"/>
                    <a:gd name="T70" fmla="*/ 1 w 68"/>
                    <a:gd name="T71" fmla="*/ 1 h 124"/>
                    <a:gd name="T72" fmla="*/ 1 w 68"/>
                    <a:gd name="T73" fmla="*/ 1 h 124"/>
                    <a:gd name="T74" fmla="*/ 1 w 68"/>
                    <a:gd name="T75" fmla="*/ 1 h 124"/>
                    <a:gd name="T76" fmla="*/ 1 w 68"/>
                    <a:gd name="T77" fmla="*/ 1 h 124"/>
                    <a:gd name="T78" fmla="*/ 1 w 68"/>
                    <a:gd name="T79" fmla="*/ 1 h 124"/>
                    <a:gd name="T80" fmla="*/ 1 w 68"/>
                    <a:gd name="T81" fmla="*/ 1 h 124"/>
                    <a:gd name="T82" fmla="*/ 1 w 68"/>
                    <a:gd name="T83" fmla="*/ 1 h 124"/>
                    <a:gd name="T84" fmla="*/ 1 w 68"/>
                    <a:gd name="T85" fmla="*/ 1 h 124"/>
                    <a:gd name="T86" fmla="*/ 1 w 68"/>
                    <a:gd name="T87" fmla="*/ 1 h 124"/>
                    <a:gd name="T88" fmla="*/ 1 w 68"/>
                    <a:gd name="T89" fmla="*/ 1 h 124"/>
                    <a:gd name="T90" fmla="*/ 1 w 68"/>
                    <a:gd name="T91" fmla="*/ 1 h 124"/>
                    <a:gd name="T92" fmla="*/ 1 w 68"/>
                    <a:gd name="T93" fmla="*/ 1 h 124"/>
                    <a:gd name="T94" fmla="*/ 1 w 68"/>
                    <a:gd name="T95" fmla="*/ 1 h 124"/>
                    <a:gd name="T96" fmla="*/ 1 w 68"/>
                    <a:gd name="T97" fmla="*/ 1 h 124"/>
                    <a:gd name="T98" fmla="*/ 1 w 68"/>
                    <a:gd name="T99" fmla="*/ 0 h 1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
                    <a:gd name="T151" fmla="*/ 0 h 124"/>
                    <a:gd name="T152" fmla="*/ 68 w 68"/>
                    <a:gd name="T153" fmla="*/ 124 h 1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 h="124">
                      <a:moveTo>
                        <a:pt x="12" y="0"/>
                      </a:moveTo>
                      <a:lnTo>
                        <a:pt x="11" y="1"/>
                      </a:lnTo>
                      <a:lnTo>
                        <a:pt x="10" y="4"/>
                      </a:lnTo>
                      <a:lnTo>
                        <a:pt x="8" y="9"/>
                      </a:lnTo>
                      <a:lnTo>
                        <a:pt x="6" y="16"/>
                      </a:lnTo>
                      <a:lnTo>
                        <a:pt x="4" y="24"/>
                      </a:lnTo>
                      <a:lnTo>
                        <a:pt x="2" y="33"/>
                      </a:lnTo>
                      <a:lnTo>
                        <a:pt x="1" y="43"/>
                      </a:lnTo>
                      <a:lnTo>
                        <a:pt x="0" y="52"/>
                      </a:lnTo>
                      <a:lnTo>
                        <a:pt x="0" y="62"/>
                      </a:lnTo>
                      <a:lnTo>
                        <a:pt x="2" y="70"/>
                      </a:lnTo>
                      <a:lnTo>
                        <a:pt x="6" y="79"/>
                      </a:lnTo>
                      <a:lnTo>
                        <a:pt x="12" y="88"/>
                      </a:lnTo>
                      <a:lnTo>
                        <a:pt x="17" y="96"/>
                      </a:lnTo>
                      <a:lnTo>
                        <a:pt x="23" y="103"/>
                      </a:lnTo>
                      <a:lnTo>
                        <a:pt x="26" y="109"/>
                      </a:lnTo>
                      <a:lnTo>
                        <a:pt x="30" y="115"/>
                      </a:lnTo>
                      <a:lnTo>
                        <a:pt x="32" y="119"/>
                      </a:lnTo>
                      <a:lnTo>
                        <a:pt x="37" y="121"/>
                      </a:lnTo>
                      <a:lnTo>
                        <a:pt x="43" y="123"/>
                      </a:lnTo>
                      <a:lnTo>
                        <a:pt x="50" y="123"/>
                      </a:lnTo>
                      <a:lnTo>
                        <a:pt x="56" y="121"/>
                      </a:lnTo>
                      <a:lnTo>
                        <a:pt x="61" y="120"/>
                      </a:lnTo>
                      <a:lnTo>
                        <a:pt x="65" y="119"/>
                      </a:lnTo>
                      <a:lnTo>
                        <a:pt x="67" y="118"/>
                      </a:lnTo>
                      <a:lnTo>
                        <a:pt x="65" y="118"/>
                      </a:lnTo>
                      <a:lnTo>
                        <a:pt x="63" y="118"/>
                      </a:lnTo>
                      <a:lnTo>
                        <a:pt x="61" y="118"/>
                      </a:lnTo>
                      <a:lnTo>
                        <a:pt x="58" y="117"/>
                      </a:lnTo>
                      <a:lnTo>
                        <a:pt x="53" y="116"/>
                      </a:lnTo>
                      <a:lnTo>
                        <a:pt x="50" y="114"/>
                      </a:lnTo>
                      <a:lnTo>
                        <a:pt x="46" y="110"/>
                      </a:lnTo>
                      <a:lnTo>
                        <a:pt x="44" y="107"/>
                      </a:lnTo>
                      <a:lnTo>
                        <a:pt x="40" y="101"/>
                      </a:lnTo>
                      <a:lnTo>
                        <a:pt x="35" y="96"/>
                      </a:lnTo>
                      <a:lnTo>
                        <a:pt x="29" y="88"/>
                      </a:lnTo>
                      <a:lnTo>
                        <a:pt x="22" y="79"/>
                      </a:lnTo>
                      <a:lnTo>
                        <a:pt x="15" y="69"/>
                      </a:lnTo>
                      <a:lnTo>
                        <a:pt x="11" y="59"/>
                      </a:lnTo>
                      <a:lnTo>
                        <a:pt x="7" y="47"/>
                      </a:lnTo>
                      <a:lnTo>
                        <a:pt x="8" y="36"/>
                      </a:lnTo>
                      <a:lnTo>
                        <a:pt x="11" y="28"/>
                      </a:lnTo>
                      <a:lnTo>
                        <a:pt x="13" y="22"/>
                      </a:lnTo>
                      <a:lnTo>
                        <a:pt x="14" y="17"/>
                      </a:lnTo>
                      <a:lnTo>
                        <a:pt x="16" y="13"/>
                      </a:lnTo>
                      <a:lnTo>
                        <a:pt x="17" y="9"/>
                      </a:lnTo>
                      <a:lnTo>
                        <a:pt x="18" y="6"/>
                      </a:lnTo>
                      <a:lnTo>
                        <a:pt x="18" y="5"/>
                      </a:lnTo>
                      <a:lnTo>
                        <a:pt x="20" y="5"/>
                      </a:lnTo>
                      <a:lnTo>
                        <a:pt x="12" y="0"/>
                      </a:lnTo>
                    </a:path>
                  </a:pathLst>
                </a:custGeom>
                <a:solidFill>
                  <a:srgbClr val="000000"/>
                </a:solidFill>
                <a:ln w="9525" cap="rnd">
                  <a:noFill/>
                  <a:round/>
                </a:ln>
              </p:spPr>
              <p:txBody>
                <a:bodyPr/>
                <a:lstStyle/>
                <a:p>
                  <a:endParaRPr lang="zh-CN" altLang="en-US" sz="5000"/>
                </a:p>
              </p:txBody>
            </p:sp>
            <p:sp>
              <p:nvSpPr>
                <p:cNvPr id="57" name="Freeform 101"/>
                <p:cNvSpPr/>
                <p:nvPr/>
              </p:nvSpPr>
              <p:spPr bwMode="auto">
                <a:xfrm>
                  <a:off x="6835775" y="5745163"/>
                  <a:ext cx="258763" cy="136525"/>
                </a:xfrm>
                <a:custGeom>
                  <a:avLst/>
                  <a:gdLst>
                    <a:gd name="T0" fmla="*/ 1 w 239"/>
                    <a:gd name="T1" fmla="*/ 1 h 135"/>
                    <a:gd name="T2" fmla="*/ 1 w 239"/>
                    <a:gd name="T3" fmla="*/ 1 h 135"/>
                    <a:gd name="T4" fmla="*/ 1 w 239"/>
                    <a:gd name="T5" fmla="*/ 1 h 135"/>
                    <a:gd name="T6" fmla="*/ 1 w 239"/>
                    <a:gd name="T7" fmla="*/ 1 h 135"/>
                    <a:gd name="T8" fmla="*/ 1 w 239"/>
                    <a:gd name="T9" fmla="*/ 1 h 135"/>
                    <a:gd name="T10" fmla="*/ 1 w 239"/>
                    <a:gd name="T11" fmla="*/ 1 h 135"/>
                    <a:gd name="T12" fmla="*/ 1 w 239"/>
                    <a:gd name="T13" fmla="*/ 1 h 135"/>
                    <a:gd name="T14" fmla="*/ 1 w 239"/>
                    <a:gd name="T15" fmla="*/ 1 h 135"/>
                    <a:gd name="T16" fmla="*/ 1 w 239"/>
                    <a:gd name="T17" fmla="*/ 1 h 135"/>
                    <a:gd name="T18" fmla="*/ 1 w 239"/>
                    <a:gd name="T19" fmla="*/ 1 h 135"/>
                    <a:gd name="T20" fmla="*/ 1 w 239"/>
                    <a:gd name="T21" fmla="*/ 1 h 135"/>
                    <a:gd name="T22" fmla="*/ 1 w 239"/>
                    <a:gd name="T23" fmla="*/ 1 h 135"/>
                    <a:gd name="T24" fmla="*/ 1 w 239"/>
                    <a:gd name="T25" fmla="*/ 1 h 135"/>
                    <a:gd name="T26" fmla="*/ 1 w 239"/>
                    <a:gd name="T27" fmla="*/ 1 h 135"/>
                    <a:gd name="T28" fmla="*/ 1 w 239"/>
                    <a:gd name="T29" fmla="*/ 1 h 135"/>
                    <a:gd name="T30" fmla="*/ 1 w 239"/>
                    <a:gd name="T31" fmla="*/ 1 h 135"/>
                    <a:gd name="T32" fmla="*/ 1 w 239"/>
                    <a:gd name="T33" fmla="*/ 1 h 135"/>
                    <a:gd name="T34" fmla="*/ 1 w 239"/>
                    <a:gd name="T35" fmla="*/ 1 h 135"/>
                    <a:gd name="T36" fmla="*/ 1 w 239"/>
                    <a:gd name="T37" fmla="*/ 1 h 135"/>
                    <a:gd name="T38" fmla="*/ 1 w 239"/>
                    <a:gd name="T39" fmla="*/ 1 h 135"/>
                    <a:gd name="T40" fmla="*/ 1 w 239"/>
                    <a:gd name="T41" fmla="*/ 1 h 135"/>
                    <a:gd name="T42" fmla="*/ 1 w 239"/>
                    <a:gd name="T43" fmla="*/ 1 h 135"/>
                    <a:gd name="T44" fmla="*/ 1 w 239"/>
                    <a:gd name="T45" fmla="*/ 1 h 135"/>
                    <a:gd name="T46" fmla="*/ 1 w 239"/>
                    <a:gd name="T47" fmla="*/ 1 h 135"/>
                    <a:gd name="T48" fmla="*/ 1 w 239"/>
                    <a:gd name="T49" fmla="*/ 1 h 135"/>
                    <a:gd name="T50" fmla="*/ 1 w 239"/>
                    <a:gd name="T51" fmla="*/ 0 h 135"/>
                    <a:gd name="T52" fmla="*/ 1 w 239"/>
                    <a:gd name="T53" fmla="*/ 1 h 135"/>
                    <a:gd name="T54" fmla="*/ 1 w 239"/>
                    <a:gd name="T55" fmla="*/ 1 h 135"/>
                    <a:gd name="T56" fmla="*/ 1 w 239"/>
                    <a:gd name="T57" fmla="*/ 1 h 135"/>
                    <a:gd name="T58" fmla="*/ 1 w 239"/>
                    <a:gd name="T59" fmla="*/ 1 h 135"/>
                    <a:gd name="T60" fmla="*/ 1 w 239"/>
                    <a:gd name="T61" fmla="*/ 1 h 135"/>
                    <a:gd name="T62" fmla="*/ 1 w 239"/>
                    <a:gd name="T63" fmla="*/ 1 h 135"/>
                    <a:gd name="T64" fmla="*/ 1 w 239"/>
                    <a:gd name="T65" fmla="*/ 1 h 135"/>
                    <a:gd name="T66" fmla="*/ 1 w 239"/>
                    <a:gd name="T67" fmla="*/ 1 h 135"/>
                    <a:gd name="T68" fmla="*/ 1 w 239"/>
                    <a:gd name="T69" fmla="*/ 1 h 135"/>
                    <a:gd name="T70" fmla="*/ 1 w 239"/>
                    <a:gd name="T71" fmla="*/ 1 h 135"/>
                    <a:gd name="T72" fmla="*/ 1 w 239"/>
                    <a:gd name="T73" fmla="*/ 1 h 135"/>
                    <a:gd name="T74" fmla="*/ 0 w 239"/>
                    <a:gd name="T75" fmla="*/ 1 h 135"/>
                    <a:gd name="T76" fmla="*/ 0 w 239"/>
                    <a:gd name="T77" fmla="*/ 1 h 135"/>
                    <a:gd name="T78" fmla="*/ 0 w 239"/>
                    <a:gd name="T79" fmla="*/ 1 h 135"/>
                    <a:gd name="T80" fmla="*/ 1 w 239"/>
                    <a:gd name="T81" fmla="*/ 1 h 135"/>
                    <a:gd name="T82" fmla="*/ 1 w 239"/>
                    <a:gd name="T83" fmla="*/ 1 h 135"/>
                    <a:gd name="T84" fmla="*/ 1 w 239"/>
                    <a:gd name="T85" fmla="*/ 1 h 135"/>
                    <a:gd name="T86" fmla="*/ 1 w 239"/>
                    <a:gd name="T87" fmla="*/ 1 h 135"/>
                    <a:gd name="T88" fmla="*/ 1 w 239"/>
                    <a:gd name="T89" fmla="*/ 1 h 135"/>
                    <a:gd name="T90" fmla="*/ 1 w 239"/>
                    <a:gd name="T91" fmla="*/ 1 h 135"/>
                    <a:gd name="T92" fmla="*/ 1 w 239"/>
                    <a:gd name="T93" fmla="*/ 1 h 135"/>
                    <a:gd name="T94" fmla="*/ 1 w 239"/>
                    <a:gd name="T95" fmla="*/ 1 h 135"/>
                    <a:gd name="T96" fmla="*/ 1 w 239"/>
                    <a:gd name="T97" fmla="*/ 1 h 135"/>
                    <a:gd name="T98" fmla="*/ 1 w 239"/>
                    <a:gd name="T99" fmla="*/ 1 h 1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9"/>
                    <a:gd name="T151" fmla="*/ 0 h 135"/>
                    <a:gd name="T152" fmla="*/ 239 w 239"/>
                    <a:gd name="T153" fmla="*/ 135 h 1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9" h="135">
                      <a:moveTo>
                        <a:pt x="29" y="102"/>
                      </a:moveTo>
                      <a:lnTo>
                        <a:pt x="203" y="134"/>
                      </a:lnTo>
                      <a:lnTo>
                        <a:pt x="204" y="132"/>
                      </a:lnTo>
                      <a:lnTo>
                        <a:pt x="208" y="129"/>
                      </a:lnTo>
                      <a:lnTo>
                        <a:pt x="215" y="125"/>
                      </a:lnTo>
                      <a:lnTo>
                        <a:pt x="222" y="119"/>
                      </a:lnTo>
                      <a:lnTo>
                        <a:pt x="229" y="112"/>
                      </a:lnTo>
                      <a:lnTo>
                        <a:pt x="234" y="106"/>
                      </a:lnTo>
                      <a:lnTo>
                        <a:pt x="238" y="99"/>
                      </a:lnTo>
                      <a:lnTo>
                        <a:pt x="238" y="93"/>
                      </a:lnTo>
                      <a:lnTo>
                        <a:pt x="236" y="85"/>
                      </a:lnTo>
                      <a:lnTo>
                        <a:pt x="235" y="80"/>
                      </a:lnTo>
                      <a:lnTo>
                        <a:pt x="234" y="74"/>
                      </a:lnTo>
                      <a:lnTo>
                        <a:pt x="232" y="70"/>
                      </a:lnTo>
                      <a:lnTo>
                        <a:pt x="230" y="67"/>
                      </a:lnTo>
                      <a:lnTo>
                        <a:pt x="225" y="63"/>
                      </a:lnTo>
                      <a:lnTo>
                        <a:pt x="217" y="61"/>
                      </a:lnTo>
                      <a:lnTo>
                        <a:pt x="207" y="58"/>
                      </a:lnTo>
                      <a:lnTo>
                        <a:pt x="196" y="54"/>
                      </a:lnTo>
                      <a:lnTo>
                        <a:pt x="186" y="46"/>
                      </a:lnTo>
                      <a:lnTo>
                        <a:pt x="176" y="36"/>
                      </a:lnTo>
                      <a:lnTo>
                        <a:pt x="165" y="26"/>
                      </a:lnTo>
                      <a:lnTo>
                        <a:pt x="154" y="16"/>
                      </a:lnTo>
                      <a:lnTo>
                        <a:pt x="143" y="8"/>
                      </a:lnTo>
                      <a:lnTo>
                        <a:pt x="130" y="2"/>
                      </a:lnTo>
                      <a:lnTo>
                        <a:pt x="116" y="0"/>
                      </a:lnTo>
                      <a:lnTo>
                        <a:pt x="100" y="1"/>
                      </a:lnTo>
                      <a:lnTo>
                        <a:pt x="82" y="5"/>
                      </a:lnTo>
                      <a:lnTo>
                        <a:pt x="64" y="11"/>
                      </a:lnTo>
                      <a:lnTo>
                        <a:pt x="48" y="18"/>
                      </a:lnTo>
                      <a:lnTo>
                        <a:pt x="33" y="26"/>
                      </a:lnTo>
                      <a:lnTo>
                        <a:pt x="20" y="34"/>
                      </a:lnTo>
                      <a:lnTo>
                        <a:pt x="11" y="42"/>
                      </a:lnTo>
                      <a:lnTo>
                        <a:pt x="6" y="48"/>
                      </a:lnTo>
                      <a:lnTo>
                        <a:pt x="4" y="52"/>
                      </a:lnTo>
                      <a:lnTo>
                        <a:pt x="3" y="56"/>
                      </a:lnTo>
                      <a:lnTo>
                        <a:pt x="1" y="61"/>
                      </a:lnTo>
                      <a:lnTo>
                        <a:pt x="0" y="65"/>
                      </a:lnTo>
                      <a:lnTo>
                        <a:pt x="0" y="69"/>
                      </a:lnTo>
                      <a:lnTo>
                        <a:pt x="0" y="72"/>
                      </a:lnTo>
                      <a:lnTo>
                        <a:pt x="2" y="75"/>
                      </a:lnTo>
                      <a:lnTo>
                        <a:pt x="4" y="79"/>
                      </a:lnTo>
                      <a:lnTo>
                        <a:pt x="7" y="83"/>
                      </a:lnTo>
                      <a:lnTo>
                        <a:pt x="11" y="87"/>
                      </a:lnTo>
                      <a:lnTo>
                        <a:pt x="15" y="90"/>
                      </a:lnTo>
                      <a:lnTo>
                        <a:pt x="18" y="94"/>
                      </a:lnTo>
                      <a:lnTo>
                        <a:pt x="22" y="98"/>
                      </a:lnTo>
                      <a:lnTo>
                        <a:pt x="25" y="100"/>
                      </a:lnTo>
                      <a:lnTo>
                        <a:pt x="27" y="102"/>
                      </a:lnTo>
                      <a:lnTo>
                        <a:pt x="29" y="102"/>
                      </a:lnTo>
                    </a:path>
                  </a:pathLst>
                </a:custGeom>
                <a:solidFill>
                  <a:srgbClr val="B2B2B2"/>
                </a:solidFill>
                <a:ln w="9525" cap="rnd">
                  <a:noFill/>
                  <a:round/>
                </a:ln>
              </p:spPr>
              <p:txBody>
                <a:bodyPr/>
                <a:lstStyle/>
                <a:p>
                  <a:endParaRPr lang="zh-CN" altLang="en-US" sz="5000"/>
                </a:p>
              </p:txBody>
            </p:sp>
            <p:sp>
              <p:nvSpPr>
                <p:cNvPr id="58" name="Freeform 102"/>
                <p:cNvSpPr/>
                <p:nvPr/>
              </p:nvSpPr>
              <p:spPr bwMode="auto">
                <a:xfrm>
                  <a:off x="6746875" y="5581650"/>
                  <a:ext cx="977900" cy="320675"/>
                </a:xfrm>
                <a:custGeom>
                  <a:avLst/>
                  <a:gdLst>
                    <a:gd name="T0" fmla="*/ 1 w 901"/>
                    <a:gd name="T1" fmla="*/ 0 h 315"/>
                    <a:gd name="T2" fmla="*/ 0 w 901"/>
                    <a:gd name="T3" fmla="*/ 1 h 315"/>
                    <a:gd name="T4" fmla="*/ 1 w 901"/>
                    <a:gd name="T5" fmla="*/ 1 h 315"/>
                    <a:gd name="T6" fmla="*/ 1 w 901"/>
                    <a:gd name="T7" fmla="*/ 1 h 315"/>
                    <a:gd name="T8" fmla="*/ 1 w 901"/>
                    <a:gd name="T9" fmla="*/ 0 h 315"/>
                    <a:gd name="T10" fmla="*/ 0 60000 65536"/>
                    <a:gd name="T11" fmla="*/ 0 60000 65536"/>
                    <a:gd name="T12" fmla="*/ 0 60000 65536"/>
                    <a:gd name="T13" fmla="*/ 0 60000 65536"/>
                    <a:gd name="T14" fmla="*/ 0 60000 65536"/>
                    <a:gd name="T15" fmla="*/ 0 w 901"/>
                    <a:gd name="T16" fmla="*/ 0 h 315"/>
                    <a:gd name="T17" fmla="*/ 901 w 901"/>
                    <a:gd name="T18" fmla="*/ 315 h 315"/>
                  </a:gdLst>
                  <a:ahLst/>
                  <a:cxnLst>
                    <a:cxn ang="T10">
                      <a:pos x="T0" y="T1"/>
                    </a:cxn>
                    <a:cxn ang="T11">
                      <a:pos x="T2" y="T3"/>
                    </a:cxn>
                    <a:cxn ang="T12">
                      <a:pos x="T4" y="T5"/>
                    </a:cxn>
                    <a:cxn ang="T13">
                      <a:pos x="T6" y="T7"/>
                    </a:cxn>
                    <a:cxn ang="T14">
                      <a:pos x="T8" y="T9"/>
                    </a:cxn>
                  </a:cxnLst>
                  <a:rect l="T15" t="T16" r="T17" b="T18"/>
                  <a:pathLst>
                    <a:path w="901" h="315">
                      <a:moveTo>
                        <a:pt x="632" y="0"/>
                      </a:moveTo>
                      <a:lnTo>
                        <a:pt x="0" y="173"/>
                      </a:lnTo>
                      <a:lnTo>
                        <a:pt x="319" y="314"/>
                      </a:lnTo>
                      <a:lnTo>
                        <a:pt x="900" y="169"/>
                      </a:lnTo>
                      <a:lnTo>
                        <a:pt x="632" y="0"/>
                      </a:lnTo>
                    </a:path>
                  </a:pathLst>
                </a:custGeom>
                <a:solidFill>
                  <a:srgbClr val="FF6600"/>
                </a:solidFill>
                <a:ln w="9525" cap="rnd">
                  <a:noFill/>
                  <a:round/>
                </a:ln>
              </p:spPr>
              <p:txBody>
                <a:bodyPr/>
                <a:lstStyle/>
                <a:p>
                  <a:endParaRPr lang="zh-CN" altLang="en-US" sz="5000"/>
                </a:p>
              </p:txBody>
            </p:sp>
            <p:sp>
              <p:nvSpPr>
                <p:cNvPr id="59" name="Freeform 103"/>
                <p:cNvSpPr/>
                <p:nvPr/>
              </p:nvSpPr>
              <p:spPr bwMode="auto">
                <a:xfrm>
                  <a:off x="6881813" y="5424488"/>
                  <a:ext cx="280988" cy="284162"/>
                </a:xfrm>
                <a:custGeom>
                  <a:avLst/>
                  <a:gdLst>
                    <a:gd name="T0" fmla="*/ 1 w 259"/>
                    <a:gd name="T1" fmla="*/ 1 h 280"/>
                    <a:gd name="T2" fmla="*/ 1 w 259"/>
                    <a:gd name="T3" fmla="*/ 1 h 280"/>
                    <a:gd name="T4" fmla="*/ 1 w 259"/>
                    <a:gd name="T5" fmla="*/ 1 h 280"/>
                    <a:gd name="T6" fmla="*/ 1 w 259"/>
                    <a:gd name="T7" fmla="*/ 1 h 280"/>
                    <a:gd name="T8" fmla="*/ 1 w 259"/>
                    <a:gd name="T9" fmla="*/ 1 h 280"/>
                    <a:gd name="T10" fmla="*/ 1 w 259"/>
                    <a:gd name="T11" fmla="*/ 1 h 280"/>
                    <a:gd name="T12" fmla="*/ 1 w 259"/>
                    <a:gd name="T13" fmla="*/ 1 h 280"/>
                    <a:gd name="T14" fmla="*/ 1 w 259"/>
                    <a:gd name="T15" fmla="*/ 1 h 280"/>
                    <a:gd name="T16" fmla="*/ 1 w 259"/>
                    <a:gd name="T17" fmla="*/ 1 h 280"/>
                    <a:gd name="T18" fmla="*/ 1 w 259"/>
                    <a:gd name="T19" fmla="*/ 1 h 280"/>
                    <a:gd name="T20" fmla="*/ 1 w 259"/>
                    <a:gd name="T21" fmla="*/ 1 h 280"/>
                    <a:gd name="T22" fmla="*/ 1 w 259"/>
                    <a:gd name="T23" fmla="*/ 1 h 280"/>
                    <a:gd name="T24" fmla="*/ 1 w 259"/>
                    <a:gd name="T25" fmla="*/ 1 h 280"/>
                    <a:gd name="T26" fmla="*/ 1 w 259"/>
                    <a:gd name="T27" fmla="*/ 1 h 280"/>
                    <a:gd name="T28" fmla="*/ 1 w 259"/>
                    <a:gd name="T29" fmla="*/ 1 h 280"/>
                    <a:gd name="T30" fmla="*/ 1 w 259"/>
                    <a:gd name="T31" fmla="*/ 1 h 280"/>
                    <a:gd name="T32" fmla="*/ 1 w 259"/>
                    <a:gd name="T33" fmla="*/ 1 h 280"/>
                    <a:gd name="T34" fmla="*/ 1 w 259"/>
                    <a:gd name="T35" fmla="*/ 1 h 280"/>
                    <a:gd name="T36" fmla="*/ 1 w 259"/>
                    <a:gd name="T37" fmla="*/ 1 h 280"/>
                    <a:gd name="T38" fmla="*/ 1 w 259"/>
                    <a:gd name="T39" fmla="*/ 1 h 280"/>
                    <a:gd name="T40" fmla="*/ 1 w 259"/>
                    <a:gd name="T41" fmla="*/ 1 h 280"/>
                    <a:gd name="T42" fmla="*/ 1 w 259"/>
                    <a:gd name="T43" fmla="*/ 1 h 280"/>
                    <a:gd name="T44" fmla="*/ 1 w 259"/>
                    <a:gd name="T45" fmla="*/ 1 h 280"/>
                    <a:gd name="T46" fmla="*/ 1 w 259"/>
                    <a:gd name="T47" fmla="*/ 1 h 280"/>
                    <a:gd name="T48" fmla="*/ 1 w 259"/>
                    <a:gd name="T49" fmla="*/ 1 h 280"/>
                    <a:gd name="T50" fmla="*/ 1 w 259"/>
                    <a:gd name="T51" fmla="*/ 1 h 280"/>
                    <a:gd name="T52" fmla="*/ 1 w 259"/>
                    <a:gd name="T53" fmla="*/ 1 h 280"/>
                    <a:gd name="T54" fmla="*/ 1 w 259"/>
                    <a:gd name="T55" fmla="*/ 1 h 280"/>
                    <a:gd name="T56" fmla="*/ 1 w 259"/>
                    <a:gd name="T57" fmla="*/ 1 h 280"/>
                    <a:gd name="T58" fmla="*/ 1 w 259"/>
                    <a:gd name="T59" fmla="*/ 1 h 280"/>
                    <a:gd name="T60" fmla="*/ 1 w 259"/>
                    <a:gd name="T61" fmla="*/ 1 h 280"/>
                    <a:gd name="T62" fmla="*/ 1 w 259"/>
                    <a:gd name="T63" fmla="*/ 1 h 280"/>
                    <a:gd name="T64" fmla="*/ 1 w 259"/>
                    <a:gd name="T65" fmla="*/ 1 h 280"/>
                    <a:gd name="T66" fmla="*/ 1 w 259"/>
                    <a:gd name="T67" fmla="*/ 1 h 280"/>
                    <a:gd name="T68" fmla="*/ 1 w 259"/>
                    <a:gd name="T69" fmla="*/ 1 h 280"/>
                    <a:gd name="T70" fmla="*/ 1 w 259"/>
                    <a:gd name="T71" fmla="*/ 1 h 280"/>
                    <a:gd name="T72" fmla="*/ 1 w 259"/>
                    <a:gd name="T73" fmla="*/ 1 h 280"/>
                    <a:gd name="T74" fmla="*/ 1 w 259"/>
                    <a:gd name="T75" fmla="*/ 1 h 280"/>
                    <a:gd name="T76" fmla="*/ 1 w 259"/>
                    <a:gd name="T77" fmla="*/ 1 h 280"/>
                    <a:gd name="T78" fmla="*/ 1 w 259"/>
                    <a:gd name="T79" fmla="*/ 1 h 280"/>
                    <a:gd name="T80" fmla="*/ 1 w 259"/>
                    <a:gd name="T81" fmla="*/ 1 h 280"/>
                    <a:gd name="T82" fmla="*/ 1 w 259"/>
                    <a:gd name="T83" fmla="*/ 1 h 280"/>
                    <a:gd name="T84" fmla="*/ 1 w 259"/>
                    <a:gd name="T85" fmla="*/ 1 h 280"/>
                    <a:gd name="T86" fmla="*/ 0 w 259"/>
                    <a:gd name="T87" fmla="*/ 1 h 280"/>
                    <a:gd name="T88" fmla="*/ 1 w 259"/>
                    <a:gd name="T89" fmla="*/ 1 h 2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9"/>
                    <a:gd name="T136" fmla="*/ 0 h 280"/>
                    <a:gd name="T137" fmla="*/ 259 w 259"/>
                    <a:gd name="T138" fmla="*/ 280 h 2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9" h="280">
                      <a:moveTo>
                        <a:pt x="37" y="23"/>
                      </a:moveTo>
                      <a:lnTo>
                        <a:pt x="38" y="26"/>
                      </a:lnTo>
                      <a:lnTo>
                        <a:pt x="42" y="33"/>
                      </a:lnTo>
                      <a:lnTo>
                        <a:pt x="47" y="44"/>
                      </a:lnTo>
                      <a:lnTo>
                        <a:pt x="53" y="56"/>
                      </a:lnTo>
                      <a:lnTo>
                        <a:pt x="60" y="71"/>
                      </a:lnTo>
                      <a:lnTo>
                        <a:pt x="65" y="84"/>
                      </a:lnTo>
                      <a:lnTo>
                        <a:pt x="71" y="97"/>
                      </a:lnTo>
                      <a:lnTo>
                        <a:pt x="74" y="107"/>
                      </a:lnTo>
                      <a:lnTo>
                        <a:pt x="76" y="116"/>
                      </a:lnTo>
                      <a:lnTo>
                        <a:pt x="80" y="124"/>
                      </a:lnTo>
                      <a:lnTo>
                        <a:pt x="84" y="136"/>
                      </a:lnTo>
                      <a:lnTo>
                        <a:pt x="88" y="146"/>
                      </a:lnTo>
                      <a:lnTo>
                        <a:pt x="92" y="155"/>
                      </a:lnTo>
                      <a:lnTo>
                        <a:pt x="96" y="162"/>
                      </a:lnTo>
                      <a:lnTo>
                        <a:pt x="101" y="168"/>
                      </a:lnTo>
                      <a:lnTo>
                        <a:pt x="104" y="170"/>
                      </a:lnTo>
                      <a:lnTo>
                        <a:pt x="111" y="175"/>
                      </a:lnTo>
                      <a:lnTo>
                        <a:pt x="123" y="184"/>
                      </a:lnTo>
                      <a:lnTo>
                        <a:pt x="137" y="195"/>
                      </a:lnTo>
                      <a:lnTo>
                        <a:pt x="153" y="207"/>
                      </a:lnTo>
                      <a:lnTo>
                        <a:pt x="169" y="219"/>
                      </a:lnTo>
                      <a:lnTo>
                        <a:pt x="182" y="231"/>
                      </a:lnTo>
                      <a:lnTo>
                        <a:pt x="192" y="238"/>
                      </a:lnTo>
                      <a:lnTo>
                        <a:pt x="195" y="242"/>
                      </a:lnTo>
                      <a:lnTo>
                        <a:pt x="197" y="241"/>
                      </a:lnTo>
                      <a:lnTo>
                        <a:pt x="200" y="241"/>
                      </a:lnTo>
                      <a:lnTo>
                        <a:pt x="203" y="239"/>
                      </a:lnTo>
                      <a:lnTo>
                        <a:pt x="206" y="239"/>
                      </a:lnTo>
                      <a:lnTo>
                        <a:pt x="210" y="239"/>
                      </a:lnTo>
                      <a:lnTo>
                        <a:pt x="214" y="241"/>
                      </a:lnTo>
                      <a:lnTo>
                        <a:pt x="217" y="242"/>
                      </a:lnTo>
                      <a:lnTo>
                        <a:pt x="222" y="244"/>
                      </a:lnTo>
                      <a:lnTo>
                        <a:pt x="227" y="246"/>
                      </a:lnTo>
                      <a:lnTo>
                        <a:pt x="233" y="249"/>
                      </a:lnTo>
                      <a:lnTo>
                        <a:pt x="240" y="253"/>
                      </a:lnTo>
                      <a:lnTo>
                        <a:pt x="245" y="257"/>
                      </a:lnTo>
                      <a:lnTo>
                        <a:pt x="251" y="261"/>
                      </a:lnTo>
                      <a:lnTo>
                        <a:pt x="255" y="265"/>
                      </a:lnTo>
                      <a:lnTo>
                        <a:pt x="258" y="270"/>
                      </a:lnTo>
                      <a:lnTo>
                        <a:pt x="258" y="272"/>
                      </a:lnTo>
                      <a:lnTo>
                        <a:pt x="256" y="275"/>
                      </a:lnTo>
                      <a:lnTo>
                        <a:pt x="253" y="276"/>
                      </a:lnTo>
                      <a:lnTo>
                        <a:pt x="247" y="277"/>
                      </a:lnTo>
                      <a:lnTo>
                        <a:pt x="241" y="279"/>
                      </a:lnTo>
                      <a:lnTo>
                        <a:pt x="234" y="279"/>
                      </a:lnTo>
                      <a:lnTo>
                        <a:pt x="226" y="277"/>
                      </a:lnTo>
                      <a:lnTo>
                        <a:pt x="219" y="275"/>
                      </a:lnTo>
                      <a:lnTo>
                        <a:pt x="211" y="273"/>
                      </a:lnTo>
                      <a:lnTo>
                        <a:pt x="205" y="271"/>
                      </a:lnTo>
                      <a:lnTo>
                        <a:pt x="201" y="268"/>
                      </a:lnTo>
                      <a:lnTo>
                        <a:pt x="197" y="267"/>
                      </a:lnTo>
                      <a:lnTo>
                        <a:pt x="194" y="266"/>
                      </a:lnTo>
                      <a:lnTo>
                        <a:pt x="192" y="266"/>
                      </a:lnTo>
                      <a:lnTo>
                        <a:pt x="190" y="266"/>
                      </a:lnTo>
                      <a:lnTo>
                        <a:pt x="187" y="266"/>
                      </a:lnTo>
                      <a:lnTo>
                        <a:pt x="183" y="266"/>
                      </a:lnTo>
                      <a:lnTo>
                        <a:pt x="175" y="264"/>
                      </a:lnTo>
                      <a:lnTo>
                        <a:pt x="165" y="260"/>
                      </a:lnTo>
                      <a:lnTo>
                        <a:pt x="153" y="254"/>
                      </a:lnTo>
                      <a:lnTo>
                        <a:pt x="140" y="248"/>
                      </a:lnTo>
                      <a:lnTo>
                        <a:pt x="127" y="242"/>
                      </a:lnTo>
                      <a:lnTo>
                        <a:pt x="116" y="236"/>
                      </a:lnTo>
                      <a:lnTo>
                        <a:pt x="108" y="231"/>
                      </a:lnTo>
                      <a:lnTo>
                        <a:pt x="101" y="225"/>
                      </a:lnTo>
                      <a:lnTo>
                        <a:pt x="91" y="217"/>
                      </a:lnTo>
                      <a:lnTo>
                        <a:pt x="81" y="207"/>
                      </a:lnTo>
                      <a:lnTo>
                        <a:pt x="70" y="196"/>
                      </a:lnTo>
                      <a:lnTo>
                        <a:pt x="58" y="184"/>
                      </a:lnTo>
                      <a:lnTo>
                        <a:pt x="47" y="170"/>
                      </a:lnTo>
                      <a:lnTo>
                        <a:pt x="38" y="157"/>
                      </a:lnTo>
                      <a:lnTo>
                        <a:pt x="31" y="143"/>
                      </a:lnTo>
                      <a:lnTo>
                        <a:pt x="24" y="130"/>
                      </a:lnTo>
                      <a:lnTo>
                        <a:pt x="20" y="116"/>
                      </a:lnTo>
                      <a:lnTo>
                        <a:pt x="16" y="102"/>
                      </a:lnTo>
                      <a:lnTo>
                        <a:pt x="13" y="90"/>
                      </a:lnTo>
                      <a:lnTo>
                        <a:pt x="12" y="78"/>
                      </a:lnTo>
                      <a:lnTo>
                        <a:pt x="10" y="66"/>
                      </a:lnTo>
                      <a:lnTo>
                        <a:pt x="10" y="58"/>
                      </a:lnTo>
                      <a:lnTo>
                        <a:pt x="10" y="50"/>
                      </a:lnTo>
                      <a:lnTo>
                        <a:pt x="8" y="43"/>
                      </a:lnTo>
                      <a:lnTo>
                        <a:pt x="7" y="36"/>
                      </a:lnTo>
                      <a:lnTo>
                        <a:pt x="5" y="29"/>
                      </a:lnTo>
                      <a:lnTo>
                        <a:pt x="3" y="21"/>
                      </a:lnTo>
                      <a:lnTo>
                        <a:pt x="2" y="14"/>
                      </a:lnTo>
                      <a:lnTo>
                        <a:pt x="0" y="8"/>
                      </a:lnTo>
                      <a:lnTo>
                        <a:pt x="0" y="3"/>
                      </a:lnTo>
                      <a:lnTo>
                        <a:pt x="1" y="0"/>
                      </a:lnTo>
                      <a:lnTo>
                        <a:pt x="37" y="23"/>
                      </a:lnTo>
                    </a:path>
                  </a:pathLst>
                </a:custGeom>
                <a:solidFill>
                  <a:srgbClr val="4C4C4C"/>
                </a:solidFill>
                <a:ln w="9525" cap="rnd">
                  <a:noFill/>
                  <a:round/>
                </a:ln>
              </p:spPr>
              <p:txBody>
                <a:bodyPr/>
                <a:lstStyle/>
                <a:p>
                  <a:endParaRPr lang="zh-CN" altLang="en-US" sz="5000"/>
                </a:p>
              </p:txBody>
            </p:sp>
            <p:sp>
              <p:nvSpPr>
                <p:cNvPr id="60" name="Freeform 104"/>
                <p:cNvSpPr/>
                <p:nvPr/>
              </p:nvSpPr>
              <p:spPr bwMode="auto">
                <a:xfrm>
                  <a:off x="6867525" y="5422900"/>
                  <a:ext cx="301625" cy="280987"/>
                </a:xfrm>
                <a:custGeom>
                  <a:avLst/>
                  <a:gdLst>
                    <a:gd name="T0" fmla="*/ 1 w 279"/>
                    <a:gd name="T1" fmla="*/ 1 h 276"/>
                    <a:gd name="T2" fmla="*/ 1 w 279"/>
                    <a:gd name="T3" fmla="*/ 1 h 276"/>
                    <a:gd name="T4" fmla="*/ 1 w 279"/>
                    <a:gd name="T5" fmla="*/ 1 h 276"/>
                    <a:gd name="T6" fmla="*/ 1 w 279"/>
                    <a:gd name="T7" fmla="*/ 1 h 276"/>
                    <a:gd name="T8" fmla="*/ 1 w 279"/>
                    <a:gd name="T9" fmla="*/ 1 h 276"/>
                    <a:gd name="T10" fmla="*/ 1 w 279"/>
                    <a:gd name="T11" fmla="*/ 1 h 276"/>
                    <a:gd name="T12" fmla="*/ 1 w 279"/>
                    <a:gd name="T13" fmla="*/ 1 h 276"/>
                    <a:gd name="T14" fmla="*/ 1 w 279"/>
                    <a:gd name="T15" fmla="*/ 1 h 276"/>
                    <a:gd name="T16" fmla="*/ 1 w 279"/>
                    <a:gd name="T17" fmla="*/ 1 h 276"/>
                    <a:gd name="T18" fmla="*/ 1 w 279"/>
                    <a:gd name="T19" fmla="*/ 1 h 276"/>
                    <a:gd name="T20" fmla="*/ 1 w 279"/>
                    <a:gd name="T21" fmla="*/ 1 h 276"/>
                    <a:gd name="T22" fmla="*/ 1 w 279"/>
                    <a:gd name="T23" fmla="*/ 1 h 276"/>
                    <a:gd name="T24" fmla="*/ 1 w 279"/>
                    <a:gd name="T25" fmla="*/ 1 h 276"/>
                    <a:gd name="T26" fmla="*/ 1 w 279"/>
                    <a:gd name="T27" fmla="*/ 1 h 276"/>
                    <a:gd name="T28" fmla="*/ 1 w 279"/>
                    <a:gd name="T29" fmla="*/ 1 h 276"/>
                    <a:gd name="T30" fmla="*/ 1 w 279"/>
                    <a:gd name="T31" fmla="*/ 1 h 276"/>
                    <a:gd name="T32" fmla="*/ 1 w 279"/>
                    <a:gd name="T33" fmla="*/ 1 h 276"/>
                    <a:gd name="T34" fmla="*/ 1 w 279"/>
                    <a:gd name="T35" fmla="*/ 1 h 276"/>
                    <a:gd name="T36" fmla="*/ 1 w 279"/>
                    <a:gd name="T37" fmla="*/ 1 h 276"/>
                    <a:gd name="T38" fmla="*/ 1 w 279"/>
                    <a:gd name="T39" fmla="*/ 1 h 276"/>
                    <a:gd name="T40" fmla="*/ 1 w 279"/>
                    <a:gd name="T41" fmla="*/ 1 h 276"/>
                    <a:gd name="T42" fmla="*/ 1 w 279"/>
                    <a:gd name="T43" fmla="*/ 1 h 276"/>
                    <a:gd name="T44" fmla="*/ 1 w 279"/>
                    <a:gd name="T45" fmla="*/ 1 h 276"/>
                    <a:gd name="T46" fmla="*/ 1 w 279"/>
                    <a:gd name="T47" fmla="*/ 1 h 276"/>
                    <a:gd name="T48" fmla="*/ 1 w 279"/>
                    <a:gd name="T49" fmla="*/ 1 h 276"/>
                    <a:gd name="T50" fmla="*/ 1 w 279"/>
                    <a:gd name="T51" fmla="*/ 1 h 276"/>
                    <a:gd name="T52" fmla="*/ 1 w 279"/>
                    <a:gd name="T53" fmla="*/ 1 h 276"/>
                    <a:gd name="T54" fmla="*/ 1 w 279"/>
                    <a:gd name="T55" fmla="*/ 1 h 276"/>
                    <a:gd name="T56" fmla="*/ 1 w 279"/>
                    <a:gd name="T57" fmla="*/ 1 h 276"/>
                    <a:gd name="T58" fmla="*/ 1 w 279"/>
                    <a:gd name="T59" fmla="*/ 1 h 276"/>
                    <a:gd name="T60" fmla="*/ 1 w 279"/>
                    <a:gd name="T61" fmla="*/ 1 h 276"/>
                    <a:gd name="T62" fmla="*/ 1 w 279"/>
                    <a:gd name="T63" fmla="*/ 1 h 276"/>
                    <a:gd name="T64" fmla="*/ 1 w 279"/>
                    <a:gd name="T65" fmla="*/ 1 h 276"/>
                    <a:gd name="T66" fmla="*/ 1 w 279"/>
                    <a:gd name="T67" fmla="*/ 1 h 276"/>
                    <a:gd name="T68" fmla="*/ 1 w 279"/>
                    <a:gd name="T69" fmla="*/ 1 h 276"/>
                    <a:gd name="T70" fmla="*/ 1 w 279"/>
                    <a:gd name="T71" fmla="*/ 1 h 276"/>
                    <a:gd name="T72" fmla="*/ 1 w 279"/>
                    <a:gd name="T73" fmla="*/ 1 h 276"/>
                    <a:gd name="T74" fmla="*/ 1 w 279"/>
                    <a:gd name="T75" fmla="*/ 1 h 276"/>
                    <a:gd name="T76" fmla="*/ 1 w 279"/>
                    <a:gd name="T77" fmla="*/ 1 h 276"/>
                    <a:gd name="T78" fmla="*/ 1 w 279"/>
                    <a:gd name="T79" fmla="*/ 1 h 276"/>
                    <a:gd name="T80" fmla="*/ 1 w 279"/>
                    <a:gd name="T81" fmla="*/ 1 h 276"/>
                    <a:gd name="T82" fmla="*/ 1 w 279"/>
                    <a:gd name="T83" fmla="*/ 1 h 276"/>
                    <a:gd name="T84" fmla="*/ 1 w 279"/>
                    <a:gd name="T85" fmla="*/ 1 h 276"/>
                    <a:gd name="T86" fmla="*/ 1 w 279"/>
                    <a:gd name="T87" fmla="*/ 1 h 276"/>
                    <a:gd name="T88" fmla="*/ 1 w 279"/>
                    <a:gd name="T89" fmla="*/ 1 h 2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9"/>
                    <a:gd name="T136" fmla="*/ 0 h 276"/>
                    <a:gd name="T137" fmla="*/ 279 w 279"/>
                    <a:gd name="T138" fmla="*/ 276 h 2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9" h="276">
                      <a:moveTo>
                        <a:pt x="50" y="22"/>
                      </a:moveTo>
                      <a:lnTo>
                        <a:pt x="51" y="25"/>
                      </a:lnTo>
                      <a:lnTo>
                        <a:pt x="53" y="32"/>
                      </a:lnTo>
                      <a:lnTo>
                        <a:pt x="58" y="42"/>
                      </a:lnTo>
                      <a:lnTo>
                        <a:pt x="62" y="54"/>
                      </a:lnTo>
                      <a:lnTo>
                        <a:pt x="66" y="67"/>
                      </a:lnTo>
                      <a:lnTo>
                        <a:pt x="71" y="81"/>
                      </a:lnTo>
                      <a:lnTo>
                        <a:pt x="75" y="93"/>
                      </a:lnTo>
                      <a:lnTo>
                        <a:pt x="78" y="103"/>
                      </a:lnTo>
                      <a:lnTo>
                        <a:pt x="81" y="112"/>
                      </a:lnTo>
                      <a:lnTo>
                        <a:pt x="87" y="121"/>
                      </a:lnTo>
                      <a:lnTo>
                        <a:pt x="92" y="132"/>
                      </a:lnTo>
                      <a:lnTo>
                        <a:pt x="100" y="142"/>
                      </a:lnTo>
                      <a:lnTo>
                        <a:pt x="107" y="151"/>
                      </a:lnTo>
                      <a:lnTo>
                        <a:pt x="113" y="159"/>
                      </a:lnTo>
                      <a:lnTo>
                        <a:pt x="119" y="164"/>
                      </a:lnTo>
                      <a:lnTo>
                        <a:pt x="123" y="168"/>
                      </a:lnTo>
                      <a:lnTo>
                        <a:pt x="130" y="171"/>
                      </a:lnTo>
                      <a:lnTo>
                        <a:pt x="141" y="180"/>
                      </a:lnTo>
                      <a:lnTo>
                        <a:pt x="157" y="191"/>
                      </a:lnTo>
                      <a:lnTo>
                        <a:pt x="173" y="204"/>
                      </a:lnTo>
                      <a:lnTo>
                        <a:pt x="188" y="217"/>
                      </a:lnTo>
                      <a:lnTo>
                        <a:pt x="202" y="228"/>
                      </a:lnTo>
                      <a:lnTo>
                        <a:pt x="211" y="236"/>
                      </a:lnTo>
                      <a:lnTo>
                        <a:pt x="215" y="238"/>
                      </a:lnTo>
                      <a:lnTo>
                        <a:pt x="217" y="238"/>
                      </a:lnTo>
                      <a:lnTo>
                        <a:pt x="219" y="237"/>
                      </a:lnTo>
                      <a:lnTo>
                        <a:pt x="222" y="237"/>
                      </a:lnTo>
                      <a:lnTo>
                        <a:pt x="226" y="237"/>
                      </a:lnTo>
                      <a:lnTo>
                        <a:pt x="229" y="237"/>
                      </a:lnTo>
                      <a:lnTo>
                        <a:pt x="233" y="237"/>
                      </a:lnTo>
                      <a:lnTo>
                        <a:pt x="237" y="238"/>
                      </a:lnTo>
                      <a:lnTo>
                        <a:pt x="242" y="240"/>
                      </a:lnTo>
                      <a:lnTo>
                        <a:pt x="247" y="243"/>
                      </a:lnTo>
                      <a:lnTo>
                        <a:pt x="253" y="246"/>
                      </a:lnTo>
                      <a:lnTo>
                        <a:pt x="260" y="250"/>
                      </a:lnTo>
                      <a:lnTo>
                        <a:pt x="265" y="253"/>
                      </a:lnTo>
                      <a:lnTo>
                        <a:pt x="271" y="258"/>
                      </a:lnTo>
                      <a:lnTo>
                        <a:pt x="275" y="261"/>
                      </a:lnTo>
                      <a:lnTo>
                        <a:pt x="278" y="266"/>
                      </a:lnTo>
                      <a:lnTo>
                        <a:pt x="278" y="269"/>
                      </a:lnTo>
                      <a:lnTo>
                        <a:pt x="275" y="271"/>
                      </a:lnTo>
                      <a:lnTo>
                        <a:pt x="272" y="273"/>
                      </a:lnTo>
                      <a:lnTo>
                        <a:pt x="267" y="275"/>
                      </a:lnTo>
                      <a:lnTo>
                        <a:pt x="261" y="275"/>
                      </a:lnTo>
                      <a:lnTo>
                        <a:pt x="254" y="275"/>
                      </a:lnTo>
                      <a:lnTo>
                        <a:pt x="246" y="273"/>
                      </a:lnTo>
                      <a:lnTo>
                        <a:pt x="238" y="271"/>
                      </a:lnTo>
                      <a:lnTo>
                        <a:pt x="231" y="269"/>
                      </a:lnTo>
                      <a:lnTo>
                        <a:pt x="225" y="267"/>
                      </a:lnTo>
                      <a:lnTo>
                        <a:pt x="221" y="264"/>
                      </a:lnTo>
                      <a:lnTo>
                        <a:pt x="216" y="263"/>
                      </a:lnTo>
                      <a:lnTo>
                        <a:pt x="214" y="262"/>
                      </a:lnTo>
                      <a:lnTo>
                        <a:pt x="211" y="262"/>
                      </a:lnTo>
                      <a:lnTo>
                        <a:pt x="209" y="262"/>
                      </a:lnTo>
                      <a:lnTo>
                        <a:pt x="207" y="263"/>
                      </a:lnTo>
                      <a:lnTo>
                        <a:pt x="203" y="262"/>
                      </a:lnTo>
                      <a:lnTo>
                        <a:pt x="195" y="260"/>
                      </a:lnTo>
                      <a:lnTo>
                        <a:pt x="185" y="257"/>
                      </a:lnTo>
                      <a:lnTo>
                        <a:pt x="173" y="251"/>
                      </a:lnTo>
                      <a:lnTo>
                        <a:pt x="159" y="244"/>
                      </a:lnTo>
                      <a:lnTo>
                        <a:pt x="147" y="239"/>
                      </a:lnTo>
                      <a:lnTo>
                        <a:pt x="136" y="233"/>
                      </a:lnTo>
                      <a:lnTo>
                        <a:pt x="128" y="228"/>
                      </a:lnTo>
                      <a:lnTo>
                        <a:pt x="120" y="222"/>
                      </a:lnTo>
                      <a:lnTo>
                        <a:pt x="110" y="213"/>
                      </a:lnTo>
                      <a:lnTo>
                        <a:pt x="100" y="204"/>
                      </a:lnTo>
                      <a:lnTo>
                        <a:pt x="89" y="192"/>
                      </a:lnTo>
                      <a:lnTo>
                        <a:pt x="78" y="180"/>
                      </a:lnTo>
                      <a:lnTo>
                        <a:pt x="66" y="168"/>
                      </a:lnTo>
                      <a:lnTo>
                        <a:pt x="58" y="154"/>
                      </a:lnTo>
                      <a:lnTo>
                        <a:pt x="50" y="140"/>
                      </a:lnTo>
                      <a:lnTo>
                        <a:pt x="42" y="125"/>
                      </a:lnTo>
                      <a:lnTo>
                        <a:pt x="34" y="109"/>
                      </a:lnTo>
                      <a:lnTo>
                        <a:pt x="25" y="90"/>
                      </a:lnTo>
                      <a:lnTo>
                        <a:pt x="17" y="71"/>
                      </a:lnTo>
                      <a:lnTo>
                        <a:pt x="11" y="53"/>
                      </a:lnTo>
                      <a:lnTo>
                        <a:pt x="5" y="37"/>
                      </a:lnTo>
                      <a:lnTo>
                        <a:pt x="2" y="25"/>
                      </a:lnTo>
                      <a:lnTo>
                        <a:pt x="0" y="16"/>
                      </a:lnTo>
                      <a:lnTo>
                        <a:pt x="1" y="11"/>
                      </a:lnTo>
                      <a:lnTo>
                        <a:pt x="2" y="7"/>
                      </a:lnTo>
                      <a:lnTo>
                        <a:pt x="3" y="5"/>
                      </a:lnTo>
                      <a:lnTo>
                        <a:pt x="5" y="4"/>
                      </a:lnTo>
                      <a:lnTo>
                        <a:pt x="7" y="3"/>
                      </a:lnTo>
                      <a:lnTo>
                        <a:pt x="11" y="2"/>
                      </a:lnTo>
                      <a:lnTo>
                        <a:pt x="13" y="2"/>
                      </a:lnTo>
                      <a:lnTo>
                        <a:pt x="16" y="0"/>
                      </a:lnTo>
                      <a:lnTo>
                        <a:pt x="50" y="22"/>
                      </a:lnTo>
                    </a:path>
                  </a:pathLst>
                </a:custGeom>
                <a:solidFill>
                  <a:srgbClr val="4C4C4C"/>
                </a:solidFill>
                <a:ln w="9525" cap="rnd">
                  <a:noFill/>
                  <a:round/>
                </a:ln>
              </p:spPr>
              <p:txBody>
                <a:bodyPr/>
                <a:lstStyle/>
                <a:p>
                  <a:endParaRPr lang="zh-CN" altLang="en-US" sz="5000"/>
                </a:p>
              </p:txBody>
            </p:sp>
            <p:sp>
              <p:nvSpPr>
                <p:cNvPr id="61" name="Freeform 105"/>
                <p:cNvSpPr/>
                <p:nvPr/>
              </p:nvSpPr>
              <p:spPr bwMode="auto">
                <a:xfrm>
                  <a:off x="6781800" y="5772150"/>
                  <a:ext cx="312738" cy="538162"/>
                </a:xfrm>
                <a:custGeom>
                  <a:avLst/>
                  <a:gdLst>
                    <a:gd name="T0" fmla="*/ 1 w 288"/>
                    <a:gd name="T1" fmla="*/ 1 h 530"/>
                    <a:gd name="T2" fmla="*/ 1 w 288"/>
                    <a:gd name="T3" fmla="*/ 1 h 530"/>
                    <a:gd name="T4" fmla="*/ 0 w 288"/>
                    <a:gd name="T5" fmla="*/ 0 h 530"/>
                    <a:gd name="T6" fmla="*/ 0 w 288"/>
                    <a:gd name="T7" fmla="*/ 1 h 530"/>
                    <a:gd name="T8" fmla="*/ 1 w 288"/>
                    <a:gd name="T9" fmla="*/ 1 h 530"/>
                    <a:gd name="T10" fmla="*/ 0 60000 65536"/>
                    <a:gd name="T11" fmla="*/ 0 60000 65536"/>
                    <a:gd name="T12" fmla="*/ 0 60000 65536"/>
                    <a:gd name="T13" fmla="*/ 0 60000 65536"/>
                    <a:gd name="T14" fmla="*/ 0 60000 65536"/>
                    <a:gd name="T15" fmla="*/ 0 w 288"/>
                    <a:gd name="T16" fmla="*/ 0 h 530"/>
                    <a:gd name="T17" fmla="*/ 288 w 288"/>
                    <a:gd name="T18" fmla="*/ 530 h 530"/>
                  </a:gdLst>
                  <a:ahLst/>
                  <a:cxnLst>
                    <a:cxn ang="T10">
                      <a:pos x="T0" y="T1"/>
                    </a:cxn>
                    <a:cxn ang="T11">
                      <a:pos x="T2" y="T3"/>
                    </a:cxn>
                    <a:cxn ang="T12">
                      <a:pos x="T4" y="T5"/>
                    </a:cxn>
                    <a:cxn ang="T13">
                      <a:pos x="T6" y="T7"/>
                    </a:cxn>
                    <a:cxn ang="T14">
                      <a:pos x="T8" y="T9"/>
                    </a:cxn>
                  </a:cxnLst>
                  <a:rect l="T15" t="T16" r="T17" b="T18"/>
                  <a:pathLst>
                    <a:path w="288" h="530">
                      <a:moveTo>
                        <a:pt x="287" y="529"/>
                      </a:moveTo>
                      <a:lnTo>
                        <a:pt x="287" y="142"/>
                      </a:lnTo>
                      <a:lnTo>
                        <a:pt x="0" y="0"/>
                      </a:lnTo>
                      <a:lnTo>
                        <a:pt x="0" y="360"/>
                      </a:lnTo>
                      <a:lnTo>
                        <a:pt x="287" y="529"/>
                      </a:lnTo>
                    </a:path>
                  </a:pathLst>
                </a:custGeom>
                <a:solidFill>
                  <a:srgbClr val="4C4C4C"/>
                </a:solidFill>
                <a:ln w="9525" cap="rnd">
                  <a:noFill/>
                  <a:round/>
                </a:ln>
              </p:spPr>
              <p:txBody>
                <a:bodyPr/>
                <a:lstStyle/>
                <a:p>
                  <a:endParaRPr lang="zh-CN" altLang="en-US" sz="5000"/>
                </a:p>
              </p:txBody>
            </p:sp>
            <p:sp>
              <p:nvSpPr>
                <p:cNvPr id="62" name="Freeform 106"/>
                <p:cNvSpPr/>
                <p:nvPr/>
              </p:nvSpPr>
              <p:spPr bwMode="auto">
                <a:xfrm>
                  <a:off x="6756400" y="6105525"/>
                  <a:ext cx="338138" cy="212725"/>
                </a:xfrm>
                <a:custGeom>
                  <a:avLst/>
                  <a:gdLst>
                    <a:gd name="T0" fmla="*/ 1 w 312"/>
                    <a:gd name="T1" fmla="*/ 1 h 210"/>
                    <a:gd name="T2" fmla="*/ 1 w 312"/>
                    <a:gd name="T3" fmla="*/ 1 h 210"/>
                    <a:gd name="T4" fmla="*/ 0 w 312"/>
                    <a:gd name="T5" fmla="*/ 0 h 210"/>
                    <a:gd name="T6" fmla="*/ 0 w 312"/>
                    <a:gd name="T7" fmla="*/ 1 h 210"/>
                    <a:gd name="T8" fmla="*/ 1 w 312"/>
                    <a:gd name="T9" fmla="*/ 1 h 210"/>
                    <a:gd name="T10" fmla="*/ 0 60000 65536"/>
                    <a:gd name="T11" fmla="*/ 0 60000 65536"/>
                    <a:gd name="T12" fmla="*/ 0 60000 65536"/>
                    <a:gd name="T13" fmla="*/ 0 60000 65536"/>
                    <a:gd name="T14" fmla="*/ 0 60000 65536"/>
                    <a:gd name="T15" fmla="*/ 0 w 312"/>
                    <a:gd name="T16" fmla="*/ 0 h 210"/>
                    <a:gd name="T17" fmla="*/ 312 w 312"/>
                    <a:gd name="T18" fmla="*/ 210 h 210"/>
                  </a:gdLst>
                  <a:ahLst/>
                  <a:cxnLst>
                    <a:cxn ang="T10">
                      <a:pos x="T0" y="T1"/>
                    </a:cxn>
                    <a:cxn ang="T11">
                      <a:pos x="T2" y="T3"/>
                    </a:cxn>
                    <a:cxn ang="T12">
                      <a:pos x="T4" y="T5"/>
                    </a:cxn>
                    <a:cxn ang="T13">
                      <a:pos x="T6" y="T7"/>
                    </a:cxn>
                    <a:cxn ang="T14">
                      <a:pos x="T8" y="T9"/>
                    </a:cxn>
                  </a:cxnLst>
                  <a:rect l="T15" t="T16" r="T17" b="T18"/>
                  <a:pathLst>
                    <a:path w="312" h="210">
                      <a:moveTo>
                        <a:pt x="311" y="209"/>
                      </a:moveTo>
                      <a:lnTo>
                        <a:pt x="311" y="168"/>
                      </a:lnTo>
                      <a:lnTo>
                        <a:pt x="0" y="0"/>
                      </a:lnTo>
                      <a:lnTo>
                        <a:pt x="0" y="36"/>
                      </a:lnTo>
                      <a:lnTo>
                        <a:pt x="311" y="209"/>
                      </a:lnTo>
                    </a:path>
                  </a:pathLst>
                </a:custGeom>
                <a:solidFill>
                  <a:srgbClr val="CC9900"/>
                </a:solidFill>
                <a:ln w="9525" cap="rnd">
                  <a:noFill/>
                  <a:round/>
                </a:ln>
              </p:spPr>
              <p:txBody>
                <a:bodyPr/>
                <a:lstStyle/>
                <a:p>
                  <a:endParaRPr lang="zh-CN" altLang="en-US" sz="5000"/>
                </a:p>
              </p:txBody>
            </p:sp>
            <p:sp>
              <p:nvSpPr>
                <p:cNvPr id="63" name="Freeform 107"/>
                <p:cNvSpPr/>
                <p:nvPr/>
              </p:nvSpPr>
              <p:spPr bwMode="auto">
                <a:xfrm>
                  <a:off x="6751638" y="5751513"/>
                  <a:ext cx="342900" cy="190500"/>
                </a:xfrm>
                <a:custGeom>
                  <a:avLst/>
                  <a:gdLst>
                    <a:gd name="T0" fmla="*/ 1 w 317"/>
                    <a:gd name="T1" fmla="*/ 1 h 187"/>
                    <a:gd name="T2" fmla="*/ 1 w 317"/>
                    <a:gd name="T3" fmla="*/ 1 h 187"/>
                    <a:gd name="T4" fmla="*/ 0 w 317"/>
                    <a:gd name="T5" fmla="*/ 0 h 187"/>
                    <a:gd name="T6" fmla="*/ 1 w 317"/>
                    <a:gd name="T7" fmla="*/ 1 h 187"/>
                    <a:gd name="T8" fmla="*/ 1 w 317"/>
                    <a:gd name="T9" fmla="*/ 1 h 187"/>
                    <a:gd name="T10" fmla="*/ 0 60000 65536"/>
                    <a:gd name="T11" fmla="*/ 0 60000 65536"/>
                    <a:gd name="T12" fmla="*/ 0 60000 65536"/>
                    <a:gd name="T13" fmla="*/ 0 60000 65536"/>
                    <a:gd name="T14" fmla="*/ 0 60000 65536"/>
                    <a:gd name="T15" fmla="*/ 0 w 317"/>
                    <a:gd name="T16" fmla="*/ 0 h 187"/>
                    <a:gd name="T17" fmla="*/ 317 w 317"/>
                    <a:gd name="T18" fmla="*/ 187 h 187"/>
                  </a:gdLst>
                  <a:ahLst/>
                  <a:cxnLst>
                    <a:cxn ang="T10">
                      <a:pos x="T0" y="T1"/>
                    </a:cxn>
                    <a:cxn ang="T11">
                      <a:pos x="T2" y="T3"/>
                    </a:cxn>
                    <a:cxn ang="T12">
                      <a:pos x="T4" y="T5"/>
                    </a:cxn>
                    <a:cxn ang="T13">
                      <a:pos x="T6" y="T7"/>
                    </a:cxn>
                    <a:cxn ang="T14">
                      <a:pos x="T8" y="T9"/>
                    </a:cxn>
                  </a:cxnLst>
                  <a:rect l="T15" t="T16" r="T17" b="T18"/>
                  <a:pathLst>
                    <a:path w="317" h="187">
                      <a:moveTo>
                        <a:pt x="316" y="186"/>
                      </a:moveTo>
                      <a:lnTo>
                        <a:pt x="316" y="147"/>
                      </a:lnTo>
                      <a:lnTo>
                        <a:pt x="0" y="0"/>
                      </a:lnTo>
                      <a:lnTo>
                        <a:pt x="1" y="37"/>
                      </a:lnTo>
                      <a:lnTo>
                        <a:pt x="316" y="186"/>
                      </a:lnTo>
                    </a:path>
                  </a:pathLst>
                </a:custGeom>
                <a:solidFill>
                  <a:srgbClr val="CC9900"/>
                </a:solidFill>
                <a:ln w="9525" cap="rnd">
                  <a:noFill/>
                  <a:round/>
                </a:ln>
              </p:spPr>
              <p:txBody>
                <a:bodyPr/>
                <a:lstStyle/>
                <a:p>
                  <a:endParaRPr lang="zh-CN" altLang="en-US" sz="5000"/>
                </a:p>
              </p:txBody>
            </p:sp>
            <p:sp>
              <p:nvSpPr>
                <p:cNvPr id="64" name="Freeform 108"/>
                <p:cNvSpPr/>
                <p:nvPr/>
              </p:nvSpPr>
              <p:spPr bwMode="auto">
                <a:xfrm>
                  <a:off x="7094538" y="6122988"/>
                  <a:ext cx="638175" cy="195262"/>
                </a:xfrm>
                <a:custGeom>
                  <a:avLst/>
                  <a:gdLst>
                    <a:gd name="T0" fmla="*/ 0 w 589"/>
                    <a:gd name="T1" fmla="*/ 1 h 193"/>
                    <a:gd name="T2" fmla="*/ 0 w 589"/>
                    <a:gd name="T3" fmla="*/ 1 h 193"/>
                    <a:gd name="T4" fmla="*/ 1 w 589"/>
                    <a:gd name="T5" fmla="*/ 0 h 193"/>
                    <a:gd name="T6" fmla="*/ 1 w 589"/>
                    <a:gd name="T7" fmla="*/ 1 h 193"/>
                    <a:gd name="T8" fmla="*/ 0 w 589"/>
                    <a:gd name="T9" fmla="*/ 1 h 193"/>
                    <a:gd name="T10" fmla="*/ 0 60000 65536"/>
                    <a:gd name="T11" fmla="*/ 0 60000 65536"/>
                    <a:gd name="T12" fmla="*/ 0 60000 65536"/>
                    <a:gd name="T13" fmla="*/ 0 60000 65536"/>
                    <a:gd name="T14" fmla="*/ 0 60000 65536"/>
                    <a:gd name="T15" fmla="*/ 0 w 589"/>
                    <a:gd name="T16" fmla="*/ 0 h 193"/>
                    <a:gd name="T17" fmla="*/ 589 w 589"/>
                    <a:gd name="T18" fmla="*/ 193 h 193"/>
                  </a:gdLst>
                  <a:ahLst/>
                  <a:cxnLst>
                    <a:cxn ang="T10">
                      <a:pos x="T0" y="T1"/>
                    </a:cxn>
                    <a:cxn ang="T11">
                      <a:pos x="T2" y="T3"/>
                    </a:cxn>
                    <a:cxn ang="T12">
                      <a:pos x="T4" y="T5"/>
                    </a:cxn>
                    <a:cxn ang="T13">
                      <a:pos x="T6" y="T7"/>
                    </a:cxn>
                    <a:cxn ang="T14">
                      <a:pos x="T8" y="T9"/>
                    </a:cxn>
                  </a:cxnLst>
                  <a:rect l="T15" t="T16" r="T17" b="T18"/>
                  <a:pathLst>
                    <a:path w="589" h="193">
                      <a:moveTo>
                        <a:pt x="0" y="192"/>
                      </a:moveTo>
                      <a:lnTo>
                        <a:pt x="0" y="151"/>
                      </a:lnTo>
                      <a:lnTo>
                        <a:pt x="588" y="0"/>
                      </a:lnTo>
                      <a:lnTo>
                        <a:pt x="588" y="36"/>
                      </a:lnTo>
                      <a:lnTo>
                        <a:pt x="0" y="192"/>
                      </a:lnTo>
                    </a:path>
                  </a:pathLst>
                </a:custGeom>
                <a:solidFill>
                  <a:srgbClr val="FFFF99"/>
                </a:solidFill>
                <a:ln w="9525" cap="rnd">
                  <a:noFill/>
                  <a:round/>
                </a:ln>
              </p:spPr>
              <p:txBody>
                <a:bodyPr/>
                <a:lstStyle/>
                <a:p>
                  <a:endParaRPr lang="zh-CN" altLang="en-US" sz="5000"/>
                </a:p>
              </p:txBody>
            </p:sp>
            <p:sp>
              <p:nvSpPr>
                <p:cNvPr id="65" name="Freeform 109"/>
                <p:cNvSpPr/>
                <p:nvPr/>
              </p:nvSpPr>
              <p:spPr bwMode="auto">
                <a:xfrm>
                  <a:off x="7091363" y="5748338"/>
                  <a:ext cx="636588" cy="195262"/>
                </a:xfrm>
                <a:custGeom>
                  <a:avLst/>
                  <a:gdLst>
                    <a:gd name="T0" fmla="*/ 0 w 588"/>
                    <a:gd name="T1" fmla="*/ 1 h 193"/>
                    <a:gd name="T2" fmla="*/ 0 w 588"/>
                    <a:gd name="T3" fmla="*/ 1 h 193"/>
                    <a:gd name="T4" fmla="*/ 1 w 588"/>
                    <a:gd name="T5" fmla="*/ 0 h 193"/>
                    <a:gd name="T6" fmla="*/ 1 w 588"/>
                    <a:gd name="T7" fmla="*/ 1 h 193"/>
                    <a:gd name="T8" fmla="*/ 0 w 588"/>
                    <a:gd name="T9" fmla="*/ 1 h 193"/>
                    <a:gd name="T10" fmla="*/ 0 60000 65536"/>
                    <a:gd name="T11" fmla="*/ 0 60000 65536"/>
                    <a:gd name="T12" fmla="*/ 0 60000 65536"/>
                    <a:gd name="T13" fmla="*/ 0 60000 65536"/>
                    <a:gd name="T14" fmla="*/ 0 60000 65536"/>
                    <a:gd name="T15" fmla="*/ 0 w 588"/>
                    <a:gd name="T16" fmla="*/ 0 h 193"/>
                    <a:gd name="T17" fmla="*/ 588 w 588"/>
                    <a:gd name="T18" fmla="*/ 193 h 193"/>
                  </a:gdLst>
                  <a:ahLst/>
                  <a:cxnLst>
                    <a:cxn ang="T10">
                      <a:pos x="T0" y="T1"/>
                    </a:cxn>
                    <a:cxn ang="T11">
                      <a:pos x="T2" y="T3"/>
                    </a:cxn>
                    <a:cxn ang="T12">
                      <a:pos x="T4" y="T5"/>
                    </a:cxn>
                    <a:cxn ang="T13">
                      <a:pos x="T6" y="T7"/>
                    </a:cxn>
                    <a:cxn ang="T14">
                      <a:pos x="T8" y="T9"/>
                    </a:cxn>
                  </a:cxnLst>
                  <a:rect l="T15" t="T16" r="T17" b="T18"/>
                  <a:pathLst>
                    <a:path w="588" h="193">
                      <a:moveTo>
                        <a:pt x="0" y="192"/>
                      </a:moveTo>
                      <a:lnTo>
                        <a:pt x="0" y="153"/>
                      </a:lnTo>
                      <a:lnTo>
                        <a:pt x="587" y="0"/>
                      </a:lnTo>
                      <a:lnTo>
                        <a:pt x="587" y="35"/>
                      </a:lnTo>
                      <a:lnTo>
                        <a:pt x="0" y="192"/>
                      </a:lnTo>
                    </a:path>
                  </a:pathLst>
                </a:custGeom>
                <a:solidFill>
                  <a:srgbClr val="FFFF99"/>
                </a:solidFill>
                <a:ln w="9525" cap="rnd">
                  <a:noFill/>
                  <a:round/>
                </a:ln>
              </p:spPr>
              <p:txBody>
                <a:bodyPr/>
                <a:lstStyle/>
                <a:p>
                  <a:endParaRPr lang="zh-CN" altLang="en-US" sz="5000"/>
                </a:p>
              </p:txBody>
            </p:sp>
            <p:sp>
              <p:nvSpPr>
                <p:cNvPr id="66" name="Freeform 110"/>
                <p:cNvSpPr/>
                <p:nvPr/>
              </p:nvSpPr>
              <p:spPr bwMode="auto">
                <a:xfrm>
                  <a:off x="7091363" y="5792788"/>
                  <a:ext cx="639763" cy="469900"/>
                </a:xfrm>
                <a:custGeom>
                  <a:avLst/>
                  <a:gdLst>
                    <a:gd name="T0" fmla="*/ 0 w 591"/>
                    <a:gd name="T1" fmla="*/ 1 h 463"/>
                    <a:gd name="T2" fmla="*/ 0 w 591"/>
                    <a:gd name="T3" fmla="*/ 1 h 463"/>
                    <a:gd name="T4" fmla="*/ 1 w 591"/>
                    <a:gd name="T5" fmla="*/ 0 h 463"/>
                    <a:gd name="T6" fmla="*/ 1 w 591"/>
                    <a:gd name="T7" fmla="*/ 1 h 463"/>
                    <a:gd name="T8" fmla="*/ 0 w 591"/>
                    <a:gd name="T9" fmla="*/ 1 h 463"/>
                    <a:gd name="T10" fmla="*/ 0 60000 65536"/>
                    <a:gd name="T11" fmla="*/ 0 60000 65536"/>
                    <a:gd name="T12" fmla="*/ 0 60000 65536"/>
                    <a:gd name="T13" fmla="*/ 0 60000 65536"/>
                    <a:gd name="T14" fmla="*/ 0 60000 65536"/>
                    <a:gd name="T15" fmla="*/ 0 w 591"/>
                    <a:gd name="T16" fmla="*/ 0 h 463"/>
                    <a:gd name="T17" fmla="*/ 591 w 591"/>
                    <a:gd name="T18" fmla="*/ 463 h 463"/>
                  </a:gdLst>
                  <a:ahLst/>
                  <a:cxnLst>
                    <a:cxn ang="T10">
                      <a:pos x="T0" y="T1"/>
                    </a:cxn>
                    <a:cxn ang="T11">
                      <a:pos x="T2" y="T3"/>
                    </a:cxn>
                    <a:cxn ang="T12">
                      <a:pos x="T4" y="T5"/>
                    </a:cxn>
                    <a:cxn ang="T13">
                      <a:pos x="T6" y="T7"/>
                    </a:cxn>
                    <a:cxn ang="T14">
                      <a:pos x="T8" y="T9"/>
                    </a:cxn>
                  </a:cxnLst>
                  <a:rect l="T15" t="T16" r="T17" b="T18"/>
                  <a:pathLst>
                    <a:path w="591" h="463">
                      <a:moveTo>
                        <a:pt x="0" y="462"/>
                      </a:moveTo>
                      <a:lnTo>
                        <a:pt x="0" y="160"/>
                      </a:lnTo>
                      <a:lnTo>
                        <a:pt x="590" y="0"/>
                      </a:lnTo>
                      <a:lnTo>
                        <a:pt x="590" y="318"/>
                      </a:lnTo>
                      <a:lnTo>
                        <a:pt x="0" y="462"/>
                      </a:lnTo>
                    </a:path>
                  </a:pathLst>
                </a:custGeom>
                <a:solidFill>
                  <a:srgbClr val="FF6600"/>
                </a:solidFill>
                <a:ln w="9525" cap="rnd">
                  <a:noFill/>
                  <a:round/>
                </a:ln>
              </p:spPr>
              <p:txBody>
                <a:bodyPr/>
                <a:lstStyle/>
                <a:p>
                  <a:endParaRPr lang="zh-CN" altLang="en-US" sz="5000"/>
                </a:p>
              </p:txBody>
            </p:sp>
            <p:sp>
              <p:nvSpPr>
                <p:cNvPr id="67" name="Freeform 111"/>
                <p:cNvSpPr/>
                <p:nvPr/>
              </p:nvSpPr>
              <p:spPr bwMode="auto">
                <a:xfrm>
                  <a:off x="7008813" y="5443538"/>
                  <a:ext cx="184150" cy="228600"/>
                </a:xfrm>
                <a:custGeom>
                  <a:avLst/>
                  <a:gdLst>
                    <a:gd name="T0" fmla="*/ 1 w 170"/>
                    <a:gd name="T1" fmla="*/ 1 h 226"/>
                    <a:gd name="T2" fmla="*/ 1 w 170"/>
                    <a:gd name="T3" fmla="*/ 1 h 226"/>
                    <a:gd name="T4" fmla="*/ 1 w 170"/>
                    <a:gd name="T5" fmla="*/ 1 h 226"/>
                    <a:gd name="T6" fmla="*/ 1 w 170"/>
                    <a:gd name="T7" fmla="*/ 1 h 226"/>
                    <a:gd name="T8" fmla="*/ 1 w 170"/>
                    <a:gd name="T9" fmla="*/ 1 h 226"/>
                    <a:gd name="T10" fmla="*/ 1 w 170"/>
                    <a:gd name="T11" fmla="*/ 1 h 226"/>
                    <a:gd name="T12" fmla="*/ 1 w 170"/>
                    <a:gd name="T13" fmla="*/ 1 h 226"/>
                    <a:gd name="T14" fmla="*/ 1 w 170"/>
                    <a:gd name="T15" fmla="*/ 1 h 226"/>
                    <a:gd name="T16" fmla="*/ 1 w 170"/>
                    <a:gd name="T17" fmla="*/ 1 h 226"/>
                    <a:gd name="T18" fmla="*/ 1 w 170"/>
                    <a:gd name="T19" fmla="*/ 1 h 226"/>
                    <a:gd name="T20" fmla="*/ 1 w 170"/>
                    <a:gd name="T21" fmla="*/ 1 h 226"/>
                    <a:gd name="T22" fmla="*/ 1 w 170"/>
                    <a:gd name="T23" fmla="*/ 1 h 226"/>
                    <a:gd name="T24" fmla="*/ 1 w 170"/>
                    <a:gd name="T25" fmla="*/ 1 h 226"/>
                    <a:gd name="T26" fmla="*/ 1 w 170"/>
                    <a:gd name="T27" fmla="*/ 1 h 226"/>
                    <a:gd name="T28" fmla="*/ 1 w 170"/>
                    <a:gd name="T29" fmla="*/ 1 h 226"/>
                    <a:gd name="T30" fmla="*/ 1 w 170"/>
                    <a:gd name="T31" fmla="*/ 1 h 226"/>
                    <a:gd name="T32" fmla="*/ 1 w 170"/>
                    <a:gd name="T33" fmla="*/ 1 h 226"/>
                    <a:gd name="T34" fmla="*/ 1 w 170"/>
                    <a:gd name="T35" fmla="*/ 1 h 226"/>
                    <a:gd name="T36" fmla="*/ 1 w 170"/>
                    <a:gd name="T37" fmla="*/ 1 h 226"/>
                    <a:gd name="T38" fmla="*/ 1 w 170"/>
                    <a:gd name="T39" fmla="*/ 1 h 226"/>
                    <a:gd name="T40" fmla="*/ 1 w 170"/>
                    <a:gd name="T41" fmla="*/ 1 h 226"/>
                    <a:gd name="T42" fmla="*/ 1 w 170"/>
                    <a:gd name="T43" fmla="*/ 1 h 226"/>
                    <a:gd name="T44" fmla="*/ 1 w 170"/>
                    <a:gd name="T45" fmla="*/ 1 h 226"/>
                    <a:gd name="T46" fmla="*/ 1 w 170"/>
                    <a:gd name="T47" fmla="*/ 1 h 226"/>
                    <a:gd name="T48" fmla="*/ 1 w 170"/>
                    <a:gd name="T49" fmla="*/ 1 h 226"/>
                    <a:gd name="T50" fmla="*/ 1 w 170"/>
                    <a:gd name="T51" fmla="*/ 1 h 226"/>
                    <a:gd name="T52" fmla="*/ 1 w 170"/>
                    <a:gd name="T53" fmla="*/ 1 h 226"/>
                    <a:gd name="T54" fmla="*/ 1 w 170"/>
                    <a:gd name="T55" fmla="*/ 1 h 226"/>
                    <a:gd name="T56" fmla="*/ 1 w 170"/>
                    <a:gd name="T57" fmla="*/ 1 h 226"/>
                    <a:gd name="T58" fmla="*/ 1 w 170"/>
                    <a:gd name="T59" fmla="*/ 1 h 226"/>
                    <a:gd name="T60" fmla="*/ 1 w 170"/>
                    <a:gd name="T61" fmla="*/ 1 h 226"/>
                    <a:gd name="T62" fmla="*/ 1 w 170"/>
                    <a:gd name="T63" fmla="*/ 1 h 226"/>
                    <a:gd name="T64" fmla="*/ 1 w 170"/>
                    <a:gd name="T65" fmla="*/ 1 h 226"/>
                    <a:gd name="T66" fmla="*/ 1 w 170"/>
                    <a:gd name="T67" fmla="*/ 1 h 226"/>
                    <a:gd name="T68" fmla="*/ 1 w 170"/>
                    <a:gd name="T69" fmla="*/ 1 h 226"/>
                    <a:gd name="T70" fmla="*/ 1 w 170"/>
                    <a:gd name="T71" fmla="*/ 1 h 226"/>
                    <a:gd name="T72" fmla="*/ 1 w 170"/>
                    <a:gd name="T73" fmla="*/ 1 h 226"/>
                    <a:gd name="T74" fmla="*/ 1 w 170"/>
                    <a:gd name="T75" fmla="*/ 1 h 226"/>
                    <a:gd name="T76" fmla="*/ 1 w 170"/>
                    <a:gd name="T77" fmla="*/ 1 h 226"/>
                    <a:gd name="T78" fmla="*/ 0 w 170"/>
                    <a:gd name="T79" fmla="*/ 1 h 226"/>
                    <a:gd name="T80" fmla="*/ 1 w 170"/>
                    <a:gd name="T81" fmla="*/ 1 h 226"/>
                    <a:gd name="T82" fmla="*/ 1 w 170"/>
                    <a:gd name="T83" fmla="*/ 1 h 226"/>
                    <a:gd name="T84" fmla="*/ 1 w 170"/>
                    <a:gd name="T85" fmla="*/ 1 h 226"/>
                    <a:gd name="T86" fmla="*/ 1 w 170"/>
                    <a:gd name="T87" fmla="*/ 1 h 226"/>
                    <a:gd name="T88" fmla="*/ 1 w 170"/>
                    <a:gd name="T89" fmla="*/ 1 h 2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
                    <a:gd name="T136" fmla="*/ 0 h 226"/>
                    <a:gd name="T137" fmla="*/ 170 w 170"/>
                    <a:gd name="T138" fmla="*/ 226 h 2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 h="226">
                      <a:moveTo>
                        <a:pt x="41" y="20"/>
                      </a:moveTo>
                      <a:lnTo>
                        <a:pt x="41" y="22"/>
                      </a:lnTo>
                      <a:lnTo>
                        <a:pt x="43" y="26"/>
                      </a:lnTo>
                      <a:lnTo>
                        <a:pt x="45" y="34"/>
                      </a:lnTo>
                      <a:lnTo>
                        <a:pt x="47" y="42"/>
                      </a:lnTo>
                      <a:lnTo>
                        <a:pt x="51" y="52"/>
                      </a:lnTo>
                      <a:lnTo>
                        <a:pt x="53" y="61"/>
                      </a:lnTo>
                      <a:lnTo>
                        <a:pt x="55" y="69"/>
                      </a:lnTo>
                      <a:lnTo>
                        <a:pt x="56" y="75"/>
                      </a:lnTo>
                      <a:lnTo>
                        <a:pt x="56" y="83"/>
                      </a:lnTo>
                      <a:lnTo>
                        <a:pt x="60" y="92"/>
                      </a:lnTo>
                      <a:lnTo>
                        <a:pt x="62" y="102"/>
                      </a:lnTo>
                      <a:lnTo>
                        <a:pt x="66" y="112"/>
                      </a:lnTo>
                      <a:lnTo>
                        <a:pt x="70" y="121"/>
                      </a:lnTo>
                      <a:lnTo>
                        <a:pt x="74" y="130"/>
                      </a:lnTo>
                      <a:lnTo>
                        <a:pt x="77" y="135"/>
                      </a:lnTo>
                      <a:lnTo>
                        <a:pt x="81" y="139"/>
                      </a:lnTo>
                      <a:lnTo>
                        <a:pt x="84" y="142"/>
                      </a:lnTo>
                      <a:lnTo>
                        <a:pt x="88" y="149"/>
                      </a:lnTo>
                      <a:lnTo>
                        <a:pt x="93" y="159"/>
                      </a:lnTo>
                      <a:lnTo>
                        <a:pt x="98" y="169"/>
                      </a:lnTo>
                      <a:lnTo>
                        <a:pt x="104" y="179"/>
                      </a:lnTo>
                      <a:lnTo>
                        <a:pt x="107" y="187"/>
                      </a:lnTo>
                      <a:lnTo>
                        <a:pt x="111" y="193"/>
                      </a:lnTo>
                      <a:lnTo>
                        <a:pt x="112" y="196"/>
                      </a:lnTo>
                      <a:lnTo>
                        <a:pt x="113" y="196"/>
                      </a:lnTo>
                      <a:lnTo>
                        <a:pt x="114" y="194"/>
                      </a:lnTo>
                      <a:lnTo>
                        <a:pt x="117" y="194"/>
                      </a:lnTo>
                      <a:lnTo>
                        <a:pt x="121" y="193"/>
                      </a:lnTo>
                      <a:lnTo>
                        <a:pt x="125" y="193"/>
                      </a:lnTo>
                      <a:lnTo>
                        <a:pt x="128" y="193"/>
                      </a:lnTo>
                      <a:lnTo>
                        <a:pt x="133" y="193"/>
                      </a:lnTo>
                      <a:lnTo>
                        <a:pt x="135" y="194"/>
                      </a:lnTo>
                      <a:lnTo>
                        <a:pt x="138" y="196"/>
                      </a:lnTo>
                      <a:lnTo>
                        <a:pt x="143" y="198"/>
                      </a:lnTo>
                      <a:lnTo>
                        <a:pt x="148" y="200"/>
                      </a:lnTo>
                      <a:lnTo>
                        <a:pt x="153" y="203"/>
                      </a:lnTo>
                      <a:lnTo>
                        <a:pt x="158" y="207"/>
                      </a:lnTo>
                      <a:lnTo>
                        <a:pt x="162" y="210"/>
                      </a:lnTo>
                      <a:lnTo>
                        <a:pt x="166" y="213"/>
                      </a:lnTo>
                      <a:lnTo>
                        <a:pt x="169" y="217"/>
                      </a:lnTo>
                      <a:lnTo>
                        <a:pt x="167" y="219"/>
                      </a:lnTo>
                      <a:lnTo>
                        <a:pt x="166" y="221"/>
                      </a:lnTo>
                      <a:lnTo>
                        <a:pt x="162" y="222"/>
                      </a:lnTo>
                      <a:lnTo>
                        <a:pt x="157" y="223"/>
                      </a:lnTo>
                      <a:lnTo>
                        <a:pt x="151" y="225"/>
                      </a:lnTo>
                      <a:lnTo>
                        <a:pt x="145" y="225"/>
                      </a:lnTo>
                      <a:lnTo>
                        <a:pt x="138" y="225"/>
                      </a:lnTo>
                      <a:lnTo>
                        <a:pt x="132" y="223"/>
                      </a:lnTo>
                      <a:lnTo>
                        <a:pt x="126" y="222"/>
                      </a:lnTo>
                      <a:lnTo>
                        <a:pt x="122" y="221"/>
                      </a:lnTo>
                      <a:lnTo>
                        <a:pt x="118" y="220"/>
                      </a:lnTo>
                      <a:lnTo>
                        <a:pt x="116" y="219"/>
                      </a:lnTo>
                      <a:lnTo>
                        <a:pt x="114" y="219"/>
                      </a:lnTo>
                      <a:lnTo>
                        <a:pt x="112" y="218"/>
                      </a:lnTo>
                      <a:lnTo>
                        <a:pt x="111" y="218"/>
                      </a:lnTo>
                      <a:lnTo>
                        <a:pt x="110" y="219"/>
                      </a:lnTo>
                      <a:lnTo>
                        <a:pt x="106" y="218"/>
                      </a:lnTo>
                      <a:lnTo>
                        <a:pt x="101" y="212"/>
                      </a:lnTo>
                      <a:lnTo>
                        <a:pt x="92" y="206"/>
                      </a:lnTo>
                      <a:lnTo>
                        <a:pt x="83" y="197"/>
                      </a:lnTo>
                      <a:lnTo>
                        <a:pt x="73" y="187"/>
                      </a:lnTo>
                      <a:lnTo>
                        <a:pt x="64" y="177"/>
                      </a:lnTo>
                      <a:lnTo>
                        <a:pt x="56" y="169"/>
                      </a:lnTo>
                      <a:lnTo>
                        <a:pt x="51" y="163"/>
                      </a:lnTo>
                      <a:lnTo>
                        <a:pt x="47" y="159"/>
                      </a:lnTo>
                      <a:lnTo>
                        <a:pt x="45" y="154"/>
                      </a:lnTo>
                      <a:lnTo>
                        <a:pt x="43" y="150"/>
                      </a:lnTo>
                      <a:lnTo>
                        <a:pt x="43" y="145"/>
                      </a:lnTo>
                      <a:lnTo>
                        <a:pt x="42" y="140"/>
                      </a:lnTo>
                      <a:lnTo>
                        <a:pt x="41" y="133"/>
                      </a:lnTo>
                      <a:lnTo>
                        <a:pt x="40" y="125"/>
                      </a:lnTo>
                      <a:lnTo>
                        <a:pt x="37" y="115"/>
                      </a:lnTo>
                      <a:lnTo>
                        <a:pt x="33" y="104"/>
                      </a:lnTo>
                      <a:lnTo>
                        <a:pt x="27" y="90"/>
                      </a:lnTo>
                      <a:lnTo>
                        <a:pt x="21" y="73"/>
                      </a:lnTo>
                      <a:lnTo>
                        <a:pt x="14" y="57"/>
                      </a:lnTo>
                      <a:lnTo>
                        <a:pt x="7" y="42"/>
                      </a:lnTo>
                      <a:lnTo>
                        <a:pt x="3" y="28"/>
                      </a:lnTo>
                      <a:lnTo>
                        <a:pt x="0" y="17"/>
                      </a:lnTo>
                      <a:lnTo>
                        <a:pt x="0" y="11"/>
                      </a:lnTo>
                      <a:lnTo>
                        <a:pt x="1" y="7"/>
                      </a:lnTo>
                      <a:lnTo>
                        <a:pt x="3" y="5"/>
                      </a:lnTo>
                      <a:lnTo>
                        <a:pt x="5" y="4"/>
                      </a:lnTo>
                      <a:lnTo>
                        <a:pt x="7" y="3"/>
                      </a:lnTo>
                      <a:lnTo>
                        <a:pt x="11" y="2"/>
                      </a:lnTo>
                      <a:lnTo>
                        <a:pt x="13" y="2"/>
                      </a:lnTo>
                      <a:lnTo>
                        <a:pt x="16" y="1"/>
                      </a:lnTo>
                      <a:lnTo>
                        <a:pt x="17" y="0"/>
                      </a:lnTo>
                      <a:lnTo>
                        <a:pt x="41" y="20"/>
                      </a:lnTo>
                    </a:path>
                  </a:pathLst>
                </a:custGeom>
                <a:solidFill>
                  <a:srgbClr val="4C4C4C"/>
                </a:solidFill>
                <a:ln w="9525" cap="rnd">
                  <a:noFill/>
                  <a:round/>
                </a:ln>
              </p:spPr>
              <p:txBody>
                <a:bodyPr/>
                <a:lstStyle/>
                <a:p>
                  <a:endParaRPr lang="zh-CN" altLang="en-US" sz="5000"/>
                </a:p>
              </p:txBody>
            </p:sp>
            <p:sp>
              <p:nvSpPr>
                <p:cNvPr id="68" name="Freeform 112"/>
                <p:cNvSpPr/>
                <p:nvPr/>
              </p:nvSpPr>
              <p:spPr bwMode="auto">
                <a:xfrm>
                  <a:off x="7008813" y="5443538"/>
                  <a:ext cx="188913" cy="223837"/>
                </a:xfrm>
                <a:custGeom>
                  <a:avLst/>
                  <a:gdLst>
                    <a:gd name="T0" fmla="*/ 1 w 175"/>
                    <a:gd name="T1" fmla="*/ 1 h 221"/>
                    <a:gd name="T2" fmla="*/ 1 w 175"/>
                    <a:gd name="T3" fmla="*/ 1 h 221"/>
                    <a:gd name="T4" fmla="*/ 1 w 175"/>
                    <a:gd name="T5" fmla="*/ 1 h 221"/>
                    <a:gd name="T6" fmla="*/ 1 w 175"/>
                    <a:gd name="T7" fmla="*/ 1 h 221"/>
                    <a:gd name="T8" fmla="*/ 1 w 175"/>
                    <a:gd name="T9" fmla="*/ 1 h 221"/>
                    <a:gd name="T10" fmla="*/ 1 w 175"/>
                    <a:gd name="T11" fmla="*/ 1 h 221"/>
                    <a:gd name="T12" fmla="*/ 1 w 175"/>
                    <a:gd name="T13" fmla="*/ 1 h 221"/>
                    <a:gd name="T14" fmla="*/ 1 w 175"/>
                    <a:gd name="T15" fmla="*/ 1 h 221"/>
                    <a:gd name="T16" fmla="*/ 1 w 175"/>
                    <a:gd name="T17" fmla="*/ 1 h 221"/>
                    <a:gd name="T18" fmla="*/ 1 w 175"/>
                    <a:gd name="T19" fmla="*/ 1 h 221"/>
                    <a:gd name="T20" fmla="*/ 1 w 175"/>
                    <a:gd name="T21" fmla="*/ 1 h 221"/>
                    <a:gd name="T22" fmla="*/ 1 w 175"/>
                    <a:gd name="T23" fmla="*/ 1 h 221"/>
                    <a:gd name="T24" fmla="*/ 1 w 175"/>
                    <a:gd name="T25" fmla="*/ 1 h 221"/>
                    <a:gd name="T26" fmla="*/ 1 w 175"/>
                    <a:gd name="T27" fmla="*/ 1 h 221"/>
                    <a:gd name="T28" fmla="*/ 1 w 175"/>
                    <a:gd name="T29" fmla="*/ 1 h 221"/>
                    <a:gd name="T30" fmla="*/ 1 w 175"/>
                    <a:gd name="T31" fmla="*/ 1 h 221"/>
                    <a:gd name="T32" fmla="*/ 1 w 175"/>
                    <a:gd name="T33" fmla="*/ 1 h 221"/>
                    <a:gd name="T34" fmla="*/ 1 w 175"/>
                    <a:gd name="T35" fmla="*/ 1 h 221"/>
                    <a:gd name="T36" fmla="*/ 1 w 175"/>
                    <a:gd name="T37" fmla="*/ 1 h 221"/>
                    <a:gd name="T38" fmla="*/ 1 w 175"/>
                    <a:gd name="T39" fmla="*/ 1 h 221"/>
                    <a:gd name="T40" fmla="*/ 1 w 175"/>
                    <a:gd name="T41" fmla="*/ 1 h 221"/>
                    <a:gd name="T42" fmla="*/ 1 w 175"/>
                    <a:gd name="T43" fmla="*/ 1 h 221"/>
                    <a:gd name="T44" fmla="*/ 1 w 175"/>
                    <a:gd name="T45" fmla="*/ 1 h 221"/>
                    <a:gd name="T46" fmla="*/ 1 w 175"/>
                    <a:gd name="T47" fmla="*/ 1 h 221"/>
                    <a:gd name="T48" fmla="*/ 1 w 175"/>
                    <a:gd name="T49" fmla="*/ 1 h 221"/>
                    <a:gd name="T50" fmla="*/ 1 w 175"/>
                    <a:gd name="T51" fmla="*/ 1 h 221"/>
                    <a:gd name="T52" fmla="*/ 1 w 175"/>
                    <a:gd name="T53" fmla="*/ 1 h 221"/>
                    <a:gd name="T54" fmla="*/ 1 w 175"/>
                    <a:gd name="T55" fmla="*/ 1 h 221"/>
                    <a:gd name="T56" fmla="*/ 1 w 175"/>
                    <a:gd name="T57" fmla="*/ 1 h 221"/>
                    <a:gd name="T58" fmla="*/ 1 w 175"/>
                    <a:gd name="T59" fmla="*/ 1 h 221"/>
                    <a:gd name="T60" fmla="*/ 1 w 175"/>
                    <a:gd name="T61" fmla="*/ 1 h 221"/>
                    <a:gd name="T62" fmla="*/ 1 w 175"/>
                    <a:gd name="T63" fmla="*/ 1 h 221"/>
                    <a:gd name="T64" fmla="*/ 1 w 175"/>
                    <a:gd name="T65" fmla="*/ 1 h 221"/>
                    <a:gd name="T66" fmla="*/ 1 w 175"/>
                    <a:gd name="T67" fmla="*/ 1 h 221"/>
                    <a:gd name="T68" fmla="*/ 1 w 175"/>
                    <a:gd name="T69" fmla="*/ 1 h 221"/>
                    <a:gd name="T70" fmla="*/ 1 w 175"/>
                    <a:gd name="T71" fmla="*/ 1 h 221"/>
                    <a:gd name="T72" fmla="*/ 1 w 175"/>
                    <a:gd name="T73" fmla="*/ 1 h 221"/>
                    <a:gd name="T74" fmla="*/ 1 w 175"/>
                    <a:gd name="T75" fmla="*/ 1 h 221"/>
                    <a:gd name="T76" fmla="*/ 1 w 175"/>
                    <a:gd name="T77" fmla="*/ 1 h 221"/>
                    <a:gd name="T78" fmla="*/ 0 w 175"/>
                    <a:gd name="T79" fmla="*/ 1 h 221"/>
                    <a:gd name="T80" fmla="*/ 1 w 175"/>
                    <a:gd name="T81" fmla="*/ 1 h 221"/>
                    <a:gd name="T82" fmla="*/ 1 w 175"/>
                    <a:gd name="T83" fmla="*/ 1 h 221"/>
                    <a:gd name="T84" fmla="*/ 1 w 175"/>
                    <a:gd name="T85" fmla="*/ 1 h 221"/>
                    <a:gd name="T86" fmla="*/ 1 w 175"/>
                    <a:gd name="T87" fmla="*/ 1 h 221"/>
                    <a:gd name="T88" fmla="*/ 1 w 175"/>
                    <a:gd name="T89" fmla="*/ 1 h 2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
                    <a:gd name="T136" fmla="*/ 0 h 221"/>
                    <a:gd name="T137" fmla="*/ 175 w 175"/>
                    <a:gd name="T138" fmla="*/ 221 h 22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 h="221">
                      <a:moveTo>
                        <a:pt x="46" y="18"/>
                      </a:moveTo>
                      <a:lnTo>
                        <a:pt x="46" y="20"/>
                      </a:lnTo>
                      <a:lnTo>
                        <a:pt x="48" y="24"/>
                      </a:lnTo>
                      <a:lnTo>
                        <a:pt x="50" y="31"/>
                      </a:lnTo>
                      <a:lnTo>
                        <a:pt x="54" y="39"/>
                      </a:lnTo>
                      <a:lnTo>
                        <a:pt x="56" y="48"/>
                      </a:lnTo>
                      <a:lnTo>
                        <a:pt x="58" y="55"/>
                      </a:lnTo>
                      <a:lnTo>
                        <a:pt x="60" y="63"/>
                      </a:lnTo>
                      <a:lnTo>
                        <a:pt x="62" y="71"/>
                      </a:lnTo>
                      <a:lnTo>
                        <a:pt x="63" y="78"/>
                      </a:lnTo>
                      <a:lnTo>
                        <a:pt x="65" y="87"/>
                      </a:lnTo>
                      <a:lnTo>
                        <a:pt x="68" y="97"/>
                      </a:lnTo>
                      <a:lnTo>
                        <a:pt x="72" y="107"/>
                      </a:lnTo>
                      <a:lnTo>
                        <a:pt x="76" y="116"/>
                      </a:lnTo>
                      <a:lnTo>
                        <a:pt x="79" y="125"/>
                      </a:lnTo>
                      <a:lnTo>
                        <a:pt x="84" y="130"/>
                      </a:lnTo>
                      <a:lnTo>
                        <a:pt x="86" y="134"/>
                      </a:lnTo>
                      <a:lnTo>
                        <a:pt x="89" y="137"/>
                      </a:lnTo>
                      <a:lnTo>
                        <a:pt x="94" y="144"/>
                      </a:lnTo>
                      <a:lnTo>
                        <a:pt x="99" y="154"/>
                      </a:lnTo>
                      <a:lnTo>
                        <a:pt x="105" y="164"/>
                      </a:lnTo>
                      <a:lnTo>
                        <a:pt x="109" y="174"/>
                      </a:lnTo>
                      <a:lnTo>
                        <a:pt x="114" y="182"/>
                      </a:lnTo>
                      <a:lnTo>
                        <a:pt x="116" y="188"/>
                      </a:lnTo>
                      <a:lnTo>
                        <a:pt x="118" y="190"/>
                      </a:lnTo>
                      <a:lnTo>
                        <a:pt x="120" y="190"/>
                      </a:lnTo>
                      <a:lnTo>
                        <a:pt x="124" y="189"/>
                      </a:lnTo>
                      <a:lnTo>
                        <a:pt x="127" y="188"/>
                      </a:lnTo>
                      <a:lnTo>
                        <a:pt x="130" y="188"/>
                      </a:lnTo>
                      <a:lnTo>
                        <a:pt x="135" y="188"/>
                      </a:lnTo>
                      <a:lnTo>
                        <a:pt x="138" y="188"/>
                      </a:lnTo>
                      <a:lnTo>
                        <a:pt x="141" y="189"/>
                      </a:lnTo>
                      <a:lnTo>
                        <a:pt x="145" y="190"/>
                      </a:lnTo>
                      <a:lnTo>
                        <a:pt x="149" y="193"/>
                      </a:lnTo>
                      <a:lnTo>
                        <a:pt x="154" y="195"/>
                      </a:lnTo>
                      <a:lnTo>
                        <a:pt x="159" y="198"/>
                      </a:lnTo>
                      <a:lnTo>
                        <a:pt x="164" y="202"/>
                      </a:lnTo>
                      <a:lnTo>
                        <a:pt x="168" y="205"/>
                      </a:lnTo>
                      <a:lnTo>
                        <a:pt x="171" y="208"/>
                      </a:lnTo>
                      <a:lnTo>
                        <a:pt x="174" y="212"/>
                      </a:lnTo>
                      <a:lnTo>
                        <a:pt x="174" y="214"/>
                      </a:lnTo>
                      <a:lnTo>
                        <a:pt x="171" y="216"/>
                      </a:lnTo>
                      <a:lnTo>
                        <a:pt x="168" y="217"/>
                      </a:lnTo>
                      <a:lnTo>
                        <a:pt x="162" y="218"/>
                      </a:lnTo>
                      <a:lnTo>
                        <a:pt x="157" y="220"/>
                      </a:lnTo>
                      <a:lnTo>
                        <a:pt x="150" y="220"/>
                      </a:lnTo>
                      <a:lnTo>
                        <a:pt x="144" y="220"/>
                      </a:lnTo>
                      <a:lnTo>
                        <a:pt x="138" y="218"/>
                      </a:lnTo>
                      <a:lnTo>
                        <a:pt x="132" y="217"/>
                      </a:lnTo>
                      <a:lnTo>
                        <a:pt x="128" y="216"/>
                      </a:lnTo>
                      <a:lnTo>
                        <a:pt x="125" y="215"/>
                      </a:lnTo>
                      <a:lnTo>
                        <a:pt x="123" y="214"/>
                      </a:lnTo>
                      <a:lnTo>
                        <a:pt x="120" y="214"/>
                      </a:lnTo>
                      <a:lnTo>
                        <a:pt x="118" y="213"/>
                      </a:lnTo>
                      <a:lnTo>
                        <a:pt x="117" y="214"/>
                      </a:lnTo>
                      <a:lnTo>
                        <a:pt x="116" y="214"/>
                      </a:lnTo>
                      <a:lnTo>
                        <a:pt x="113" y="213"/>
                      </a:lnTo>
                      <a:lnTo>
                        <a:pt x="106" y="208"/>
                      </a:lnTo>
                      <a:lnTo>
                        <a:pt x="98" y="201"/>
                      </a:lnTo>
                      <a:lnTo>
                        <a:pt x="89" y="192"/>
                      </a:lnTo>
                      <a:lnTo>
                        <a:pt x="79" y="182"/>
                      </a:lnTo>
                      <a:lnTo>
                        <a:pt x="70" y="171"/>
                      </a:lnTo>
                      <a:lnTo>
                        <a:pt x="63" y="164"/>
                      </a:lnTo>
                      <a:lnTo>
                        <a:pt x="57" y="158"/>
                      </a:lnTo>
                      <a:lnTo>
                        <a:pt x="52" y="152"/>
                      </a:lnTo>
                      <a:lnTo>
                        <a:pt x="46" y="146"/>
                      </a:lnTo>
                      <a:lnTo>
                        <a:pt x="39" y="138"/>
                      </a:lnTo>
                      <a:lnTo>
                        <a:pt x="32" y="129"/>
                      </a:lnTo>
                      <a:lnTo>
                        <a:pt x="25" y="119"/>
                      </a:lnTo>
                      <a:lnTo>
                        <a:pt x="18" y="109"/>
                      </a:lnTo>
                      <a:lnTo>
                        <a:pt x="14" y="99"/>
                      </a:lnTo>
                      <a:lnTo>
                        <a:pt x="9" y="88"/>
                      </a:lnTo>
                      <a:lnTo>
                        <a:pt x="7" y="77"/>
                      </a:lnTo>
                      <a:lnTo>
                        <a:pt x="5" y="64"/>
                      </a:lnTo>
                      <a:lnTo>
                        <a:pt x="3" y="52"/>
                      </a:lnTo>
                      <a:lnTo>
                        <a:pt x="2" y="40"/>
                      </a:lnTo>
                      <a:lnTo>
                        <a:pt x="1" y="27"/>
                      </a:lnTo>
                      <a:lnTo>
                        <a:pt x="0" y="17"/>
                      </a:lnTo>
                      <a:lnTo>
                        <a:pt x="0" y="10"/>
                      </a:lnTo>
                      <a:lnTo>
                        <a:pt x="1" y="4"/>
                      </a:lnTo>
                      <a:lnTo>
                        <a:pt x="2" y="1"/>
                      </a:lnTo>
                      <a:lnTo>
                        <a:pt x="4" y="0"/>
                      </a:lnTo>
                      <a:lnTo>
                        <a:pt x="6" y="1"/>
                      </a:lnTo>
                      <a:lnTo>
                        <a:pt x="8" y="2"/>
                      </a:lnTo>
                      <a:lnTo>
                        <a:pt x="11" y="4"/>
                      </a:lnTo>
                      <a:lnTo>
                        <a:pt x="13" y="5"/>
                      </a:lnTo>
                      <a:lnTo>
                        <a:pt x="15" y="6"/>
                      </a:lnTo>
                      <a:lnTo>
                        <a:pt x="16" y="6"/>
                      </a:lnTo>
                      <a:lnTo>
                        <a:pt x="46" y="18"/>
                      </a:lnTo>
                    </a:path>
                  </a:pathLst>
                </a:custGeom>
                <a:solidFill>
                  <a:srgbClr val="4C4C4C"/>
                </a:solidFill>
                <a:ln w="9525" cap="rnd">
                  <a:noFill/>
                  <a:round/>
                </a:ln>
              </p:spPr>
              <p:txBody>
                <a:bodyPr/>
                <a:lstStyle/>
                <a:p>
                  <a:endParaRPr lang="zh-CN" altLang="en-US" sz="5000"/>
                </a:p>
              </p:txBody>
            </p:sp>
            <p:sp>
              <p:nvSpPr>
                <p:cNvPr id="69" name="Freeform 113"/>
                <p:cNvSpPr/>
                <p:nvPr/>
              </p:nvSpPr>
              <p:spPr bwMode="auto">
                <a:xfrm>
                  <a:off x="6754813" y="5803900"/>
                  <a:ext cx="339725" cy="457200"/>
                </a:xfrm>
                <a:custGeom>
                  <a:avLst/>
                  <a:gdLst>
                    <a:gd name="T0" fmla="*/ 1 w 312"/>
                    <a:gd name="T1" fmla="*/ 1 h 451"/>
                    <a:gd name="T2" fmla="*/ 1 w 312"/>
                    <a:gd name="T3" fmla="*/ 1 h 451"/>
                    <a:gd name="T4" fmla="*/ 0 w 312"/>
                    <a:gd name="T5" fmla="*/ 0 h 451"/>
                    <a:gd name="T6" fmla="*/ 0 w 312"/>
                    <a:gd name="T7" fmla="*/ 1 h 451"/>
                    <a:gd name="T8" fmla="*/ 1 w 312"/>
                    <a:gd name="T9" fmla="*/ 1 h 451"/>
                    <a:gd name="T10" fmla="*/ 0 60000 65536"/>
                    <a:gd name="T11" fmla="*/ 0 60000 65536"/>
                    <a:gd name="T12" fmla="*/ 0 60000 65536"/>
                    <a:gd name="T13" fmla="*/ 0 60000 65536"/>
                    <a:gd name="T14" fmla="*/ 0 60000 65536"/>
                    <a:gd name="T15" fmla="*/ 0 w 312"/>
                    <a:gd name="T16" fmla="*/ 0 h 451"/>
                    <a:gd name="T17" fmla="*/ 312 w 312"/>
                    <a:gd name="T18" fmla="*/ 451 h 451"/>
                  </a:gdLst>
                  <a:ahLst/>
                  <a:cxnLst>
                    <a:cxn ang="T10">
                      <a:pos x="T0" y="T1"/>
                    </a:cxn>
                    <a:cxn ang="T11">
                      <a:pos x="T2" y="T3"/>
                    </a:cxn>
                    <a:cxn ang="T12">
                      <a:pos x="T4" y="T5"/>
                    </a:cxn>
                    <a:cxn ang="T13">
                      <a:pos x="T6" y="T7"/>
                    </a:cxn>
                    <a:cxn ang="T14">
                      <a:pos x="T8" y="T9"/>
                    </a:cxn>
                  </a:cxnLst>
                  <a:rect l="T15" t="T16" r="T17" b="T18"/>
                  <a:pathLst>
                    <a:path w="312" h="451">
                      <a:moveTo>
                        <a:pt x="311" y="450"/>
                      </a:moveTo>
                      <a:lnTo>
                        <a:pt x="311" y="148"/>
                      </a:lnTo>
                      <a:lnTo>
                        <a:pt x="0" y="0"/>
                      </a:lnTo>
                      <a:lnTo>
                        <a:pt x="0" y="281"/>
                      </a:lnTo>
                      <a:lnTo>
                        <a:pt x="311" y="450"/>
                      </a:lnTo>
                    </a:path>
                  </a:pathLst>
                </a:custGeom>
                <a:solidFill>
                  <a:srgbClr val="FF6600"/>
                </a:solidFill>
                <a:ln w="9525" cap="rnd">
                  <a:noFill/>
                  <a:round/>
                </a:ln>
              </p:spPr>
              <p:txBody>
                <a:bodyPr/>
                <a:lstStyle/>
                <a:p>
                  <a:endParaRPr lang="zh-CN" altLang="en-US" sz="5000"/>
                </a:p>
              </p:txBody>
            </p:sp>
            <p:sp>
              <p:nvSpPr>
                <p:cNvPr id="70" name="Freeform 114"/>
                <p:cNvSpPr/>
                <p:nvPr/>
              </p:nvSpPr>
              <p:spPr bwMode="auto">
                <a:xfrm>
                  <a:off x="6986588" y="5641975"/>
                  <a:ext cx="273050" cy="109537"/>
                </a:xfrm>
                <a:custGeom>
                  <a:avLst/>
                  <a:gdLst>
                    <a:gd name="T0" fmla="*/ 1 w 252"/>
                    <a:gd name="T1" fmla="*/ 1 h 107"/>
                    <a:gd name="T2" fmla="*/ 1 w 252"/>
                    <a:gd name="T3" fmla="*/ 1 h 107"/>
                    <a:gd name="T4" fmla="*/ 0 w 252"/>
                    <a:gd name="T5" fmla="*/ 1 h 107"/>
                    <a:gd name="T6" fmla="*/ 1 w 252"/>
                    <a:gd name="T7" fmla="*/ 0 h 107"/>
                    <a:gd name="T8" fmla="*/ 1 w 252"/>
                    <a:gd name="T9" fmla="*/ 1 h 107"/>
                    <a:gd name="T10" fmla="*/ 0 60000 65536"/>
                    <a:gd name="T11" fmla="*/ 0 60000 65536"/>
                    <a:gd name="T12" fmla="*/ 0 60000 65536"/>
                    <a:gd name="T13" fmla="*/ 0 60000 65536"/>
                    <a:gd name="T14" fmla="*/ 0 60000 65536"/>
                    <a:gd name="T15" fmla="*/ 0 w 252"/>
                    <a:gd name="T16" fmla="*/ 0 h 107"/>
                    <a:gd name="T17" fmla="*/ 252 w 252"/>
                    <a:gd name="T18" fmla="*/ 107 h 107"/>
                  </a:gdLst>
                  <a:ahLst/>
                  <a:cxnLst>
                    <a:cxn ang="T10">
                      <a:pos x="T0" y="T1"/>
                    </a:cxn>
                    <a:cxn ang="T11">
                      <a:pos x="T2" y="T3"/>
                    </a:cxn>
                    <a:cxn ang="T12">
                      <a:pos x="T4" y="T5"/>
                    </a:cxn>
                    <a:cxn ang="T13">
                      <a:pos x="T6" y="T7"/>
                    </a:cxn>
                    <a:cxn ang="T14">
                      <a:pos x="T8" y="T9"/>
                    </a:cxn>
                  </a:cxnLst>
                  <a:rect l="T15" t="T16" r="T17" b="T18"/>
                  <a:pathLst>
                    <a:path w="252" h="107">
                      <a:moveTo>
                        <a:pt x="251" y="18"/>
                      </a:moveTo>
                      <a:lnTo>
                        <a:pt x="87" y="106"/>
                      </a:lnTo>
                      <a:lnTo>
                        <a:pt x="0" y="87"/>
                      </a:lnTo>
                      <a:lnTo>
                        <a:pt x="163" y="0"/>
                      </a:lnTo>
                      <a:lnTo>
                        <a:pt x="251" y="18"/>
                      </a:lnTo>
                    </a:path>
                  </a:pathLst>
                </a:custGeom>
                <a:solidFill>
                  <a:srgbClr val="B2B2B2"/>
                </a:solidFill>
                <a:ln w="9525" cap="rnd">
                  <a:noFill/>
                  <a:round/>
                </a:ln>
              </p:spPr>
              <p:txBody>
                <a:bodyPr/>
                <a:lstStyle/>
                <a:p>
                  <a:endParaRPr lang="zh-CN" altLang="en-US" sz="5000"/>
                </a:p>
              </p:txBody>
            </p:sp>
            <p:sp>
              <p:nvSpPr>
                <p:cNvPr id="71" name="Freeform 115"/>
                <p:cNvSpPr/>
                <p:nvPr/>
              </p:nvSpPr>
              <p:spPr bwMode="auto">
                <a:xfrm>
                  <a:off x="6865938" y="5421313"/>
                  <a:ext cx="303213" cy="284162"/>
                </a:xfrm>
                <a:custGeom>
                  <a:avLst/>
                  <a:gdLst>
                    <a:gd name="T0" fmla="*/ 1 w 279"/>
                    <a:gd name="T1" fmla="*/ 1 h 279"/>
                    <a:gd name="T2" fmla="*/ 1 w 279"/>
                    <a:gd name="T3" fmla="*/ 1 h 279"/>
                    <a:gd name="T4" fmla="*/ 1 w 279"/>
                    <a:gd name="T5" fmla="*/ 1 h 279"/>
                    <a:gd name="T6" fmla="*/ 1 w 279"/>
                    <a:gd name="T7" fmla="*/ 1 h 279"/>
                    <a:gd name="T8" fmla="*/ 1 w 279"/>
                    <a:gd name="T9" fmla="*/ 1 h 279"/>
                    <a:gd name="T10" fmla="*/ 1 w 279"/>
                    <a:gd name="T11" fmla="*/ 1 h 279"/>
                    <a:gd name="T12" fmla="*/ 1 w 279"/>
                    <a:gd name="T13" fmla="*/ 1 h 279"/>
                    <a:gd name="T14" fmla="*/ 1 w 279"/>
                    <a:gd name="T15" fmla="*/ 1 h 279"/>
                    <a:gd name="T16" fmla="*/ 1 w 279"/>
                    <a:gd name="T17" fmla="*/ 1 h 279"/>
                    <a:gd name="T18" fmla="*/ 1 w 279"/>
                    <a:gd name="T19" fmla="*/ 1 h 279"/>
                    <a:gd name="T20" fmla="*/ 1 w 279"/>
                    <a:gd name="T21" fmla="*/ 1 h 279"/>
                    <a:gd name="T22" fmla="*/ 1 w 279"/>
                    <a:gd name="T23" fmla="*/ 1 h 279"/>
                    <a:gd name="T24" fmla="*/ 1 w 279"/>
                    <a:gd name="T25" fmla="*/ 1 h 279"/>
                    <a:gd name="T26" fmla="*/ 1 w 279"/>
                    <a:gd name="T27" fmla="*/ 1 h 279"/>
                    <a:gd name="T28" fmla="*/ 1 w 279"/>
                    <a:gd name="T29" fmla="*/ 1 h 279"/>
                    <a:gd name="T30" fmla="*/ 1 w 279"/>
                    <a:gd name="T31" fmla="*/ 1 h 279"/>
                    <a:gd name="T32" fmla="*/ 1 w 279"/>
                    <a:gd name="T33" fmla="*/ 1 h 279"/>
                    <a:gd name="T34" fmla="*/ 1 w 279"/>
                    <a:gd name="T35" fmla="*/ 1 h 279"/>
                    <a:gd name="T36" fmla="*/ 1 w 279"/>
                    <a:gd name="T37" fmla="*/ 1 h 279"/>
                    <a:gd name="T38" fmla="*/ 1 w 279"/>
                    <a:gd name="T39" fmla="*/ 1 h 279"/>
                    <a:gd name="T40" fmla="*/ 1 w 279"/>
                    <a:gd name="T41" fmla="*/ 1 h 279"/>
                    <a:gd name="T42" fmla="*/ 1 w 279"/>
                    <a:gd name="T43" fmla="*/ 1 h 279"/>
                    <a:gd name="T44" fmla="*/ 1 w 279"/>
                    <a:gd name="T45" fmla="*/ 1 h 279"/>
                    <a:gd name="T46" fmla="*/ 1 w 279"/>
                    <a:gd name="T47" fmla="*/ 1 h 279"/>
                    <a:gd name="T48" fmla="*/ 1 w 279"/>
                    <a:gd name="T49" fmla="*/ 1 h 279"/>
                    <a:gd name="T50" fmla="*/ 1 w 279"/>
                    <a:gd name="T51" fmla="*/ 1 h 279"/>
                    <a:gd name="T52" fmla="*/ 1 w 279"/>
                    <a:gd name="T53" fmla="*/ 1 h 279"/>
                    <a:gd name="T54" fmla="*/ 1 w 279"/>
                    <a:gd name="T55" fmla="*/ 1 h 279"/>
                    <a:gd name="T56" fmla="*/ 1 w 279"/>
                    <a:gd name="T57" fmla="*/ 1 h 279"/>
                    <a:gd name="T58" fmla="*/ 1 w 279"/>
                    <a:gd name="T59" fmla="*/ 1 h 279"/>
                    <a:gd name="T60" fmla="*/ 1 w 279"/>
                    <a:gd name="T61" fmla="*/ 1 h 279"/>
                    <a:gd name="T62" fmla="*/ 1 w 279"/>
                    <a:gd name="T63" fmla="*/ 1 h 279"/>
                    <a:gd name="T64" fmla="*/ 1 w 279"/>
                    <a:gd name="T65" fmla="*/ 1 h 279"/>
                    <a:gd name="T66" fmla="*/ 1 w 279"/>
                    <a:gd name="T67" fmla="*/ 1 h 279"/>
                    <a:gd name="T68" fmla="*/ 1 w 279"/>
                    <a:gd name="T69" fmla="*/ 1 h 279"/>
                    <a:gd name="T70" fmla="*/ 1 w 279"/>
                    <a:gd name="T71" fmla="*/ 1 h 279"/>
                    <a:gd name="T72" fmla="*/ 1 w 279"/>
                    <a:gd name="T73" fmla="*/ 1 h 279"/>
                    <a:gd name="T74" fmla="*/ 1 w 279"/>
                    <a:gd name="T75" fmla="*/ 1 h 279"/>
                    <a:gd name="T76" fmla="*/ 1 w 279"/>
                    <a:gd name="T77" fmla="*/ 1 h 279"/>
                    <a:gd name="T78" fmla="*/ 1 w 279"/>
                    <a:gd name="T79" fmla="*/ 1 h 279"/>
                    <a:gd name="T80" fmla="*/ 1 w 279"/>
                    <a:gd name="T81" fmla="*/ 1 h 279"/>
                    <a:gd name="T82" fmla="*/ 1 w 279"/>
                    <a:gd name="T83" fmla="*/ 1 h 279"/>
                    <a:gd name="T84" fmla="*/ 1 w 279"/>
                    <a:gd name="T85" fmla="*/ 1 h 279"/>
                    <a:gd name="T86" fmla="*/ 1 w 279"/>
                    <a:gd name="T87" fmla="*/ 1 h 279"/>
                    <a:gd name="T88" fmla="*/ 1 w 279"/>
                    <a:gd name="T89" fmla="*/ 1 h 2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9"/>
                    <a:gd name="T136" fmla="*/ 0 h 279"/>
                    <a:gd name="T137" fmla="*/ 279 w 279"/>
                    <a:gd name="T138" fmla="*/ 279 h 2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9" h="279">
                      <a:moveTo>
                        <a:pt x="55" y="24"/>
                      </a:moveTo>
                      <a:lnTo>
                        <a:pt x="58" y="26"/>
                      </a:lnTo>
                      <a:lnTo>
                        <a:pt x="61" y="34"/>
                      </a:lnTo>
                      <a:lnTo>
                        <a:pt x="65" y="44"/>
                      </a:lnTo>
                      <a:lnTo>
                        <a:pt x="72" y="57"/>
                      </a:lnTo>
                      <a:lnTo>
                        <a:pt x="78" y="71"/>
                      </a:lnTo>
                      <a:lnTo>
                        <a:pt x="84" y="85"/>
                      </a:lnTo>
                      <a:lnTo>
                        <a:pt x="89" y="97"/>
                      </a:lnTo>
                      <a:lnTo>
                        <a:pt x="93" y="106"/>
                      </a:lnTo>
                      <a:lnTo>
                        <a:pt x="96" y="115"/>
                      </a:lnTo>
                      <a:lnTo>
                        <a:pt x="99" y="125"/>
                      </a:lnTo>
                      <a:lnTo>
                        <a:pt x="102" y="135"/>
                      </a:lnTo>
                      <a:lnTo>
                        <a:pt x="107" y="145"/>
                      </a:lnTo>
                      <a:lnTo>
                        <a:pt x="111" y="155"/>
                      </a:lnTo>
                      <a:lnTo>
                        <a:pt x="116" y="163"/>
                      </a:lnTo>
                      <a:lnTo>
                        <a:pt x="119" y="169"/>
                      </a:lnTo>
                      <a:lnTo>
                        <a:pt x="123" y="171"/>
                      </a:lnTo>
                      <a:lnTo>
                        <a:pt x="130" y="175"/>
                      </a:lnTo>
                      <a:lnTo>
                        <a:pt x="141" y="183"/>
                      </a:lnTo>
                      <a:lnTo>
                        <a:pt x="157" y="194"/>
                      </a:lnTo>
                      <a:lnTo>
                        <a:pt x="173" y="207"/>
                      </a:lnTo>
                      <a:lnTo>
                        <a:pt x="188" y="220"/>
                      </a:lnTo>
                      <a:lnTo>
                        <a:pt x="202" y="231"/>
                      </a:lnTo>
                      <a:lnTo>
                        <a:pt x="211" y="239"/>
                      </a:lnTo>
                      <a:lnTo>
                        <a:pt x="215" y="241"/>
                      </a:lnTo>
                      <a:lnTo>
                        <a:pt x="216" y="241"/>
                      </a:lnTo>
                      <a:lnTo>
                        <a:pt x="219" y="240"/>
                      </a:lnTo>
                      <a:lnTo>
                        <a:pt x="222" y="240"/>
                      </a:lnTo>
                      <a:lnTo>
                        <a:pt x="225" y="240"/>
                      </a:lnTo>
                      <a:lnTo>
                        <a:pt x="229" y="240"/>
                      </a:lnTo>
                      <a:lnTo>
                        <a:pt x="233" y="240"/>
                      </a:lnTo>
                      <a:lnTo>
                        <a:pt x="237" y="241"/>
                      </a:lnTo>
                      <a:lnTo>
                        <a:pt x="242" y="243"/>
                      </a:lnTo>
                      <a:lnTo>
                        <a:pt x="247" y="246"/>
                      </a:lnTo>
                      <a:lnTo>
                        <a:pt x="253" y="249"/>
                      </a:lnTo>
                      <a:lnTo>
                        <a:pt x="260" y="253"/>
                      </a:lnTo>
                      <a:lnTo>
                        <a:pt x="265" y="256"/>
                      </a:lnTo>
                      <a:lnTo>
                        <a:pt x="271" y="261"/>
                      </a:lnTo>
                      <a:lnTo>
                        <a:pt x="274" y="264"/>
                      </a:lnTo>
                      <a:lnTo>
                        <a:pt x="278" y="269"/>
                      </a:lnTo>
                      <a:lnTo>
                        <a:pt x="278" y="272"/>
                      </a:lnTo>
                      <a:lnTo>
                        <a:pt x="275" y="274"/>
                      </a:lnTo>
                      <a:lnTo>
                        <a:pt x="272" y="276"/>
                      </a:lnTo>
                      <a:lnTo>
                        <a:pt x="267" y="278"/>
                      </a:lnTo>
                      <a:lnTo>
                        <a:pt x="261" y="278"/>
                      </a:lnTo>
                      <a:lnTo>
                        <a:pt x="254" y="278"/>
                      </a:lnTo>
                      <a:lnTo>
                        <a:pt x="246" y="276"/>
                      </a:lnTo>
                      <a:lnTo>
                        <a:pt x="238" y="274"/>
                      </a:lnTo>
                      <a:lnTo>
                        <a:pt x="231" y="272"/>
                      </a:lnTo>
                      <a:lnTo>
                        <a:pt x="225" y="270"/>
                      </a:lnTo>
                      <a:lnTo>
                        <a:pt x="221" y="269"/>
                      </a:lnTo>
                      <a:lnTo>
                        <a:pt x="216" y="266"/>
                      </a:lnTo>
                      <a:lnTo>
                        <a:pt x="214" y="266"/>
                      </a:lnTo>
                      <a:lnTo>
                        <a:pt x="211" y="265"/>
                      </a:lnTo>
                      <a:lnTo>
                        <a:pt x="209" y="265"/>
                      </a:lnTo>
                      <a:lnTo>
                        <a:pt x="207" y="266"/>
                      </a:lnTo>
                      <a:lnTo>
                        <a:pt x="203" y="265"/>
                      </a:lnTo>
                      <a:lnTo>
                        <a:pt x="195" y="263"/>
                      </a:lnTo>
                      <a:lnTo>
                        <a:pt x="184" y="260"/>
                      </a:lnTo>
                      <a:lnTo>
                        <a:pt x="173" y="254"/>
                      </a:lnTo>
                      <a:lnTo>
                        <a:pt x="159" y="249"/>
                      </a:lnTo>
                      <a:lnTo>
                        <a:pt x="147" y="242"/>
                      </a:lnTo>
                      <a:lnTo>
                        <a:pt x="136" y="236"/>
                      </a:lnTo>
                      <a:lnTo>
                        <a:pt x="127" y="231"/>
                      </a:lnTo>
                      <a:lnTo>
                        <a:pt x="119" y="225"/>
                      </a:lnTo>
                      <a:lnTo>
                        <a:pt x="110" y="216"/>
                      </a:lnTo>
                      <a:lnTo>
                        <a:pt x="99" y="207"/>
                      </a:lnTo>
                      <a:lnTo>
                        <a:pt x="88" y="196"/>
                      </a:lnTo>
                      <a:lnTo>
                        <a:pt x="77" y="184"/>
                      </a:lnTo>
                      <a:lnTo>
                        <a:pt x="66" y="171"/>
                      </a:lnTo>
                      <a:lnTo>
                        <a:pt x="58" y="157"/>
                      </a:lnTo>
                      <a:lnTo>
                        <a:pt x="50" y="144"/>
                      </a:lnTo>
                      <a:lnTo>
                        <a:pt x="42" y="128"/>
                      </a:lnTo>
                      <a:lnTo>
                        <a:pt x="34" y="112"/>
                      </a:lnTo>
                      <a:lnTo>
                        <a:pt x="25" y="93"/>
                      </a:lnTo>
                      <a:lnTo>
                        <a:pt x="17" y="74"/>
                      </a:lnTo>
                      <a:lnTo>
                        <a:pt x="11" y="56"/>
                      </a:lnTo>
                      <a:lnTo>
                        <a:pt x="5" y="41"/>
                      </a:lnTo>
                      <a:lnTo>
                        <a:pt x="1" y="28"/>
                      </a:lnTo>
                      <a:lnTo>
                        <a:pt x="0" y="20"/>
                      </a:lnTo>
                      <a:lnTo>
                        <a:pt x="1" y="14"/>
                      </a:lnTo>
                      <a:lnTo>
                        <a:pt x="2" y="11"/>
                      </a:lnTo>
                      <a:lnTo>
                        <a:pt x="3" y="7"/>
                      </a:lnTo>
                      <a:lnTo>
                        <a:pt x="5" y="5"/>
                      </a:lnTo>
                      <a:lnTo>
                        <a:pt x="8" y="4"/>
                      </a:lnTo>
                      <a:lnTo>
                        <a:pt x="11" y="3"/>
                      </a:lnTo>
                      <a:lnTo>
                        <a:pt x="14" y="2"/>
                      </a:lnTo>
                      <a:lnTo>
                        <a:pt x="17" y="0"/>
                      </a:lnTo>
                      <a:lnTo>
                        <a:pt x="55" y="24"/>
                      </a:lnTo>
                    </a:path>
                  </a:pathLst>
                </a:custGeom>
                <a:solidFill>
                  <a:srgbClr val="CCCCFF"/>
                </a:solidFill>
                <a:ln w="9525" cap="rnd">
                  <a:noFill/>
                  <a:round/>
                </a:ln>
              </p:spPr>
              <p:txBody>
                <a:bodyPr/>
                <a:lstStyle/>
                <a:p>
                  <a:endParaRPr lang="zh-CN" altLang="en-US" sz="5000"/>
                </a:p>
              </p:txBody>
            </p:sp>
            <p:sp>
              <p:nvSpPr>
                <p:cNvPr id="72" name="Freeform 116"/>
                <p:cNvSpPr/>
                <p:nvPr/>
              </p:nvSpPr>
              <p:spPr bwMode="auto">
                <a:xfrm>
                  <a:off x="7004050" y="5441950"/>
                  <a:ext cx="190500" cy="228600"/>
                </a:xfrm>
                <a:custGeom>
                  <a:avLst/>
                  <a:gdLst>
                    <a:gd name="T0" fmla="*/ 1 w 176"/>
                    <a:gd name="T1" fmla="*/ 1 h 226"/>
                    <a:gd name="T2" fmla="*/ 1 w 176"/>
                    <a:gd name="T3" fmla="*/ 1 h 226"/>
                    <a:gd name="T4" fmla="*/ 1 w 176"/>
                    <a:gd name="T5" fmla="*/ 1 h 226"/>
                    <a:gd name="T6" fmla="*/ 1 w 176"/>
                    <a:gd name="T7" fmla="*/ 1 h 226"/>
                    <a:gd name="T8" fmla="*/ 1 w 176"/>
                    <a:gd name="T9" fmla="*/ 1 h 226"/>
                    <a:gd name="T10" fmla="*/ 1 w 176"/>
                    <a:gd name="T11" fmla="*/ 1 h 226"/>
                    <a:gd name="T12" fmla="*/ 1 w 176"/>
                    <a:gd name="T13" fmla="*/ 1 h 226"/>
                    <a:gd name="T14" fmla="*/ 1 w 176"/>
                    <a:gd name="T15" fmla="*/ 1 h 226"/>
                    <a:gd name="T16" fmla="*/ 1 w 176"/>
                    <a:gd name="T17" fmla="*/ 1 h 226"/>
                    <a:gd name="T18" fmla="*/ 1 w 176"/>
                    <a:gd name="T19" fmla="*/ 1 h 226"/>
                    <a:gd name="T20" fmla="*/ 1 w 176"/>
                    <a:gd name="T21" fmla="*/ 1 h 226"/>
                    <a:gd name="T22" fmla="*/ 1 w 176"/>
                    <a:gd name="T23" fmla="*/ 1 h 226"/>
                    <a:gd name="T24" fmla="*/ 1 w 176"/>
                    <a:gd name="T25" fmla="*/ 1 h 226"/>
                    <a:gd name="T26" fmla="*/ 1 w 176"/>
                    <a:gd name="T27" fmla="*/ 1 h 226"/>
                    <a:gd name="T28" fmla="*/ 1 w 176"/>
                    <a:gd name="T29" fmla="*/ 1 h 226"/>
                    <a:gd name="T30" fmla="*/ 1 w 176"/>
                    <a:gd name="T31" fmla="*/ 1 h 226"/>
                    <a:gd name="T32" fmla="*/ 1 w 176"/>
                    <a:gd name="T33" fmla="*/ 1 h 226"/>
                    <a:gd name="T34" fmla="*/ 1 w 176"/>
                    <a:gd name="T35" fmla="*/ 1 h 226"/>
                    <a:gd name="T36" fmla="*/ 1 w 176"/>
                    <a:gd name="T37" fmla="*/ 1 h 226"/>
                    <a:gd name="T38" fmla="*/ 1 w 176"/>
                    <a:gd name="T39" fmla="*/ 1 h 226"/>
                    <a:gd name="T40" fmla="*/ 1 w 176"/>
                    <a:gd name="T41" fmla="*/ 1 h 226"/>
                    <a:gd name="T42" fmla="*/ 1 w 176"/>
                    <a:gd name="T43" fmla="*/ 1 h 226"/>
                    <a:gd name="T44" fmla="*/ 1 w 176"/>
                    <a:gd name="T45" fmla="*/ 1 h 226"/>
                    <a:gd name="T46" fmla="*/ 1 w 176"/>
                    <a:gd name="T47" fmla="*/ 1 h 226"/>
                    <a:gd name="T48" fmla="*/ 1 w 176"/>
                    <a:gd name="T49" fmla="*/ 1 h 226"/>
                    <a:gd name="T50" fmla="*/ 1 w 176"/>
                    <a:gd name="T51" fmla="*/ 1 h 226"/>
                    <a:gd name="T52" fmla="*/ 1 w 176"/>
                    <a:gd name="T53" fmla="*/ 1 h 226"/>
                    <a:gd name="T54" fmla="*/ 1 w 176"/>
                    <a:gd name="T55" fmla="*/ 1 h 226"/>
                    <a:gd name="T56" fmla="*/ 1 w 176"/>
                    <a:gd name="T57" fmla="*/ 1 h 226"/>
                    <a:gd name="T58" fmla="*/ 1 w 176"/>
                    <a:gd name="T59" fmla="*/ 1 h 226"/>
                    <a:gd name="T60" fmla="*/ 1 w 176"/>
                    <a:gd name="T61" fmla="*/ 1 h 226"/>
                    <a:gd name="T62" fmla="*/ 1 w 176"/>
                    <a:gd name="T63" fmla="*/ 1 h 226"/>
                    <a:gd name="T64" fmla="*/ 1 w 176"/>
                    <a:gd name="T65" fmla="*/ 1 h 226"/>
                    <a:gd name="T66" fmla="*/ 1 w 176"/>
                    <a:gd name="T67" fmla="*/ 1 h 226"/>
                    <a:gd name="T68" fmla="*/ 1 w 176"/>
                    <a:gd name="T69" fmla="*/ 1 h 226"/>
                    <a:gd name="T70" fmla="*/ 1 w 176"/>
                    <a:gd name="T71" fmla="*/ 1 h 226"/>
                    <a:gd name="T72" fmla="*/ 1 w 176"/>
                    <a:gd name="T73" fmla="*/ 1 h 226"/>
                    <a:gd name="T74" fmla="*/ 1 w 176"/>
                    <a:gd name="T75" fmla="*/ 1 h 226"/>
                    <a:gd name="T76" fmla="*/ 1 w 176"/>
                    <a:gd name="T77" fmla="*/ 1 h 226"/>
                    <a:gd name="T78" fmla="*/ 1 w 176"/>
                    <a:gd name="T79" fmla="*/ 1 h 226"/>
                    <a:gd name="T80" fmla="*/ 1 w 176"/>
                    <a:gd name="T81" fmla="*/ 1 h 226"/>
                    <a:gd name="T82" fmla="*/ 1 w 176"/>
                    <a:gd name="T83" fmla="*/ 1 h 226"/>
                    <a:gd name="T84" fmla="*/ 1 w 176"/>
                    <a:gd name="T85" fmla="*/ 1 h 226"/>
                    <a:gd name="T86" fmla="*/ 1 w 176"/>
                    <a:gd name="T87" fmla="*/ 1 h 226"/>
                    <a:gd name="T88" fmla="*/ 1 w 176"/>
                    <a:gd name="T89" fmla="*/ 1 h 2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6"/>
                    <a:gd name="T136" fmla="*/ 0 h 226"/>
                    <a:gd name="T137" fmla="*/ 176 w 176"/>
                    <a:gd name="T138" fmla="*/ 226 h 2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6" h="226">
                      <a:moveTo>
                        <a:pt x="46" y="20"/>
                      </a:moveTo>
                      <a:lnTo>
                        <a:pt x="47" y="21"/>
                      </a:lnTo>
                      <a:lnTo>
                        <a:pt x="49" y="26"/>
                      </a:lnTo>
                      <a:lnTo>
                        <a:pt x="51" y="33"/>
                      </a:lnTo>
                      <a:lnTo>
                        <a:pt x="54" y="42"/>
                      </a:lnTo>
                      <a:lnTo>
                        <a:pt x="56" y="51"/>
                      </a:lnTo>
                      <a:lnTo>
                        <a:pt x="59" y="60"/>
                      </a:lnTo>
                      <a:lnTo>
                        <a:pt x="61" y="69"/>
                      </a:lnTo>
                      <a:lnTo>
                        <a:pt x="62" y="75"/>
                      </a:lnTo>
                      <a:lnTo>
                        <a:pt x="63" y="82"/>
                      </a:lnTo>
                      <a:lnTo>
                        <a:pt x="65" y="91"/>
                      </a:lnTo>
                      <a:lnTo>
                        <a:pt x="69" y="101"/>
                      </a:lnTo>
                      <a:lnTo>
                        <a:pt x="72" y="111"/>
                      </a:lnTo>
                      <a:lnTo>
                        <a:pt x="76" y="121"/>
                      </a:lnTo>
                      <a:lnTo>
                        <a:pt x="80" y="129"/>
                      </a:lnTo>
                      <a:lnTo>
                        <a:pt x="84" y="135"/>
                      </a:lnTo>
                      <a:lnTo>
                        <a:pt x="86" y="138"/>
                      </a:lnTo>
                      <a:lnTo>
                        <a:pt x="90" y="142"/>
                      </a:lnTo>
                      <a:lnTo>
                        <a:pt x="94" y="149"/>
                      </a:lnTo>
                      <a:lnTo>
                        <a:pt x="100" y="158"/>
                      </a:lnTo>
                      <a:lnTo>
                        <a:pt x="105" y="168"/>
                      </a:lnTo>
                      <a:lnTo>
                        <a:pt x="110" y="178"/>
                      </a:lnTo>
                      <a:lnTo>
                        <a:pt x="114" y="187"/>
                      </a:lnTo>
                      <a:lnTo>
                        <a:pt x="117" y="192"/>
                      </a:lnTo>
                      <a:lnTo>
                        <a:pt x="118" y="194"/>
                      </a:lnTo>
                      <a:lnTo>
                        <a:pt x="119" y="194"/>
                      </a:lnTo>
                      <a:lnTo>
                        <a:pt x="121" y="194"/>
                      </a:lnTo>
                      <a:lnTo>
                        <a:pt x="124" y="193"/>
                      </a:lnTo>
                      <a:lnTo>
                        <a:pt x="128" y="193"/>
                      </a:lnTo>
                      <a:lnTo>
                        <a:pt x="131" y="193"/>
                      </a:lnTo>
                      <a:lnTo>
                        <a:pt x="135" y="192"/>
                      </a:lnTo>
                      <a:lnTo>
                        <a:pt x="139" y="193"/>
                      </a:lnTo>
                      <a:lnTo>
                        <a:pt x="142" y="193"/>
                      </a:lnTo>
                      <a:lnTo>
                        <a:pt x="146" y="196"/>
                      </a:lnTo>
                      <a:lnTo>
                        <a:pt x="150" y="197"/>
                      </a:lnTo>
                      <a:lnTo>
                        <a:pt x="154" y="200"/>
                      </a:lnTo>
                      <a:lnTo>
                        <a:pt x="160" y="203"/>
                      </a:lnTo>
                      <a:lnTo>
                        <a:pt x="164" y="207"/>
                      </a:lnTo>
                      <a:lnTo>
                        <a:pt x="169" y="210"/>
                      </a:lnTo>
                      <a:lnTo>
                        <a:pt x="172" y="213"/>
                      </a:lnTo>
                      <a:lnTo>
                        <a:pt x="175" y="217"/>
                      </a:lnTo>
                      <a:lnTo>
                        <a:pt x="175" y="219"/>
                      </a:lnTo>
                      <a:lnTo>
                        <a:pt x="172" y="220"/>
                      </a:lnTo>
                      <a:lnTo>
                        <a:pt x="169" y="222"/>
                      </a:lnTo>
                      <a:lnTo>
                        <a:pt x="163" y="223"/>
                      </a:lnTo>
                      <a:lnTo>
                        <a:pt x="158" y="225"/>
                      </a:lnTo>
                      <a:lnTo>
                        <a:pt x="151" y="225"/>
                      </a:lnTo>
                      <a:lnTo>
                        <a:pt x="144" y="223"/>
                      </a:lnTo>
                      <a:lnTo>
                        <a:pt x="139" y="223"/>
                      </a:lnTo>
                      <a:lnTo>
                        <a:pt x="133" y="221"/>
                      </a:lnTo>
                      <a:lnTo>
                        <a:pt x="129" y="220"/>
                      </a:lnTo>
                      <a:lnTo>
                        <a:pt x="125" y="219"/>
                      </a:lnTo>
                      <a:lnTo>
                        <a:pt x="122" y="219"/>
                      </a:lnTo>
                      <a:lnTo>
                        <a:pt x="120" y="218"/>
                      </a:lnTo>
                      <a:lnTo>
                        <a:pt x="119" y="218"/>
                      </a:lnTo>
                      <a:lnTo>
                        <a:pt x="118" y="218"/>
                      </a:lnTo>
                      <a:lnTo>
                        <a:pt x="115" y="219"/>
                      </a:lnTo>
                      <a:lnTo>
                        <a:pt x="113" y="217"/>
                      </a:lnTo>
                      <a:lnTo>
                        <a:pt x="107" y="212"/>
                      </a:lnTo>
                      <a:lnTo>
                        <a:pt x="99" y="204"/>
                      </a:lnTo>
                      <a:lnTo>
                        <a:pt x="90" y="196"/>
                      </a:lnTo>
                      <a:lnTo>
                        <a:pt x="80" y="186"/>
                      </a:lnTo>
                      <a:lnTo>
                        <a:pt x="71" y="177"/>
                      </a:lnTo>
                      <a:lnTo>
                        <a:pt x="63" y="169"/>
                      </a:lnTo>
                      <a:lnTo>
                        <a:pt x="57" y="162"/>
                      </a:lnTo>
                      <a:lnTo>
                        <a:pt x="52" y="158"/>
                      </a:lnTo>
                      <a:lnTo>
                        <a:pt x="46" y="150"/>
                      </a:lnTo>
                      <a:lnTo>
                        <a:pt x="39" y="142"/>
                      </a:lnTo>
                      <a:lnTo>
                        <a:pt x="32" y="133"/>
                      </a:lnTo>
                      <a:lnTo>
                        <a:pt x="25" y="124"/>
                      </a:lnTo>
                      <a:lnTo>
                        <a:pt x="18" y="113"/>
                      </a:lnTo>
                      <a:lnTo>
                        <a:pt x="13" y="103"/>
                      </a:lnTo>
                      <a:lnTo>
                        <a:pt x="10" y="93"/>
                      </a:lnTo>
                      <a:lnTo>
                        <a:pt x="7" y="82"/>
                      </a:lnTo>
                      <a:lnTo>
                        <a:pt x="5" y="70"/>
                      </a:lnTo>
                      <a:lnTo>
                        <a:pt x="3" y="56"/>
                      </a:lnTo>
                      <a:lnTo>
                        <a:pt x="2" y="44"/>
                      </a:lnTo>
                      <a:lnTo>
                        <a:pt x="1" y="33"/>
                      </a:lnTo>
                      <a:lnTo>
                        <a:pt x="0" y="23"/>
                      </a:lnTo>
                      <a:lnTo>
                        <a:pt x="1" y="14"/>
                      </a:lnTo>
                      <a:lnTo>
                        <a:pt x="1" y="8"/>
                      </a:lnTo>
                      <a:lnTo>
                        <a:pt x="3" y="5"/>
                      </a:lnTo>
                      <a:lnTo>
                        <a:pt x="5" y="3"/>
                      </a:lnTo>
                      <a:lnTo>
                        <a:pt x="8" y="2"/>
                      </a:lnTo>
                      <a:lnTo>
                        <a:pt x="12" y="1"/>
                      </a:lnTo>
                      <a:lnTo>
                        <a:pt x="15" y="1"/>
                      </a:lnTo>
                      <a:lnTo>
                        <a:pt x="18" y="1"/>
                      </a:lnTo>
                      <a:lnTo>
                        <a:pt x="22" y="1"/>
                      </a:lnTo>
                      <a:lnTo>
                        <a:pt x="24" y="0"/>
                      </a:lnTo>
                      <a:lnTo>
                        <a:pt x="46" y="20"/>
                      </a:lnTo>
                    </a:path>
                  </a:pathLst>
                </a:custGeom>
                <a:solidFill>
                  <a:srgbClr val="CCCCFF"/>
                </a:solidFill>
                <a:ln w="9525" cap="rnd">
                  <a:noFill/>
                  <a:round/>
                </a:ln>
              </p:spPr>
              <p:txBody>
                <a:bodyPr/>
                <a:lstStyle/>
                <a:p>
                  <a:endParaRPr lang="zh-CN" altLang="en-US" sz="5000"/>
                </a:p>
              </p:txBody>
            </p:sp>
            <p:sp>
              <p:nvSpPr>
                <p:cNvPr id="73" name="Freeform 117"/>
                <p:cNvSpPr/>
                <p:nvPr/>
              </p:nvSpPr>
              <p:spPr bwMode="auto">
                <a:xfrm>
                  <a:off x="7138988" y="5683250"/>
                  <a:ext cx="269875" cy="122237"/>
                </a:xfrm>
                <a:custGeom>
                  <a:avLst/>
                  <a:gdLst>
                    <a:gd name="T0" fmla="*/ 0 w 250"/>
                    <a:gd name="T1" fmla="*/ 0 h 120"/>
                    <a:gd name="T2" fmla="*/ 0 w 250"/>
                    <a:gd name="T3" fmla="*/ 1 h 120"/>
                    <a:gd name="T4" fmla="*/ 1 w 250"/>
                    <a:gd name="T5" fmla="*/ 1 h 120"/>
                    <a:gd name="T6" fmla="*/ 1 w 250"/>
                    <a:gd name="T7" fmla="*/ 1 h 120"/>
                    <a:gd name="T8" fmla="*/ 0 w 250"/>
                    <a:gd name="T9" fmla="*/ 0 h 120"/>
                    <a:gd name="T10" fmla="*/ 0 60000 65536"/>
                    <a:gd name="T11" fmla="*/ 0 60000 65536"/>
                    <a:gd name="T12" fmla="*/ 0 60000 65536"/>
                    <a:gd name="T13" fmla="*/ 0 60000 65536"/>
                    <a:gd name="T14" fmla="*/ 0 60000 65536"/>
                    <a:gd name="T15" fmla="*/ 0 w 250"/>
                    <a:gd name="T16" fmla="*/ 0 h 120"/>
                    <a:gd name="T17" fmla="*/ 250 w 250"/>
                    <a:gd name="T18" fmla="*/ 120 h 120"/>
                  </a:gdLst>
                  <a:ahLst/>
                  <a:cxnLst>
                    <a:cxn ang="T10">
                      <a:pos x="T0" y="T1"/>
                    </a:cxn>
                    <a:cxn ang="T11">
                      <a:pos x="T2" y="T3"/>
                    </a:cxn>
                    <a:cxn ang="T12">
                      <a:pos x="T4" y="T5"/>
                    </a:cxn>
                    <a:cxn ang="T13">
                      <a:pos x="T6" y="T7"/>
                    </a:cxn>
                    <a:cxn ang="T14">
                      <a:pos x="T8" y="T9"/>
                    </a:cxn>
                  </a:cxnLst>
                  <a:rect l="T15" t="T16" r="T17" b="T18"/>
                  <a:pathLst>
                    <a:path w="250" h="120">
                      <a:moveTo>
                        <a:pt x="0" y="0"/>
                      </a:moveTo>
                      <a:lnTo>
                        <a:pt x="0" y="65"/>
                      </a:lnTo>
                      <a:lnTo>
                        <a:pt x="249" y="119"/>
                      </a:lnTo>
                      <a:lnTo>
                        <a:pt x="249" y="53"/>
                      </a:lnTo>
                      <a:lnTo>
                        <a:pt x="0" y="0"/>
                      </a:lnTo>
                    </a:path>
                  </a:pathLst>
                </a:custGeom>
                <a:solidFill>
                  <a:srgbClr val="B2B2B2"/>
                </a:solidFill>
                <a:ln w="9525" cap="rnd">
                  <a:noFill/>
                  <a:round/>
                </a:ln>
              </p:spPr>
              <p:txBody>
                <a:bodyPr/>
                <a:lstStyle/>
                <a:p>
                  <a:endParaRPr lang="zh-CN" altLang="en-US" sz="5000"/>
                </a:p>
              </p:txBody>
            </p:sp>
            <p:sp>
              <p:nvSpPr>
                <p:cNvPr id="74" name="Freeform 118"/>
                <p:cNvSpPr/>
                <p:nvPr/>
              </p:nvSpPr>
              <p:spPr bwMode="auto">
                <a:xfrm>
                  <a:off x="7408863" y="5675313"/>
                  <a:ext cx="84138" cy="130175"/>
                </a:xfrm>
                <a:custGeom>
                  <a:avLst/>
                  <a:gdLst>
                    <a:gd name="T0" fmla="*/ 0 w 78"/>
                    <a:gd name="T1" fmla="*/ 1 h 129"/>
                    <a:gd name="T2" fmla="*/ 0 w 78"/>
                    <a:gd name="T3" fmla="*/ 1 h 129"/>
                    <a:gd name="T4" fmla="*/ 1 w 78"/>
                    <a:gd name="T5" fmla="*/ 1 h 129"/>
                    <a:gd name="T6" fmla="*/ 1 w 78"/>
                    <a:gd name="T7" fmla="*/ 0 h 129"/>
                    <a:gd name="T8" fmla="*/ 0 w 78"/>
                    <a:gd name="T9" fmla="*/ 1 h 129"/>
                    <a:gd name="T10" fmla="*/ 0 60000 65536"/>
                    <a:gd name="T11" fmla="*/ 0 60000 65536"/>
                    <a:gd name="T12" fmla="*/ 0 60000 65536"/>
                    <a:gd name="T13" fmla="*/ 0 60000 65536"/>
                    <a:gd name="T14" fmla="*/ 0 60000 65536"/>
                    <a:gd name="T15" fmla="*/ 0 w 78"/>
                    <a:gd name="T16" fmla="*/ 0 h 129"/>
                    <a:gd name="T17" fmla="*/ 78 w 78"/>
                    <a:gd name="T18" fmla="*/ 129 h 129"/>
                  </a:gdLst>
                  <a:ahLst/>
                  <a:cxnLst>
                    <a:cxn ang="T10">
                      <a:pos x="T0" y="T1"/>
                    </a:cxn>
                    <a:cxn ang="T11">
                      <a:pos x="T2" y="T3"/>
                    </a:cxn>
                    <a:cxn ang="T12">
                      <a:pos x="T4" y="T5"/>
                    </a:cxn>
                    <a:cxn ang="T13">
                      <a:pos x="T6" y="T7"/>
                    </a:cxn>
                    <a:cxn ang="T14">
                      <a:pos x="T8" y="T9"/>
                    </a:cxn>
                  </a:cxnLst>
                  <a:rect l="T15" t="T16" r="T17" b="T18"/>
                  <a:pathLst>
                    <a:path w="78" h="129">
                      <a:moveTo>
                        <a:pt x="0" y="62"/>
                      </a:moveTo>
                      <a:lnTo>
                        <a:pt x="0" y="128"/>
                      </a:lnTo>
                      <a:lnTo>
                        <a:pt x="77" y="56"/>
                      </a:lnTo>
                      <a:lnTo>
                        <a:pt x="77" y="0"/>
                      </a:lnTo>
                      <a:lnTo>
                        <a:pt x="0" y="62"/>
                      </a:lnTo>
                    </a:path>
                  </a:pathLst>
                </a:custGeom>
                <a:solidFill>
                  <a:srgbClr val="7F7F7F"/>
                </a:solidFill>
                <a:ln w="9525" cap="rnd">
                  <a:noFill/>
                  <a:round/>
                </a:ln>
              </p:spPr>
              <p:txBody>
                <a:bodyPr/>
                <a:lstStyle/>
                <a:p>
                  <a:endParaRPr lang="zh-CN" altLang="en-US" sz="5000"/>
                </a:p>
              </p:txBody>
            </p:sp>
            <p:sp>
              <p:nvSpPr>
                <p:cNvPr id="75" name="Freeform 119"/>
                <p:cNvSpPr/>
                <p:nvPr/>
              </p:nvSpPr>
              <p:spPr bwMode="auto">
                <a:xfrm>
                  <a:off x="7138988" y="5622925"/>
                  <a:ext cx="352425" cy="115887"/>
                </a:xfrm>
                <a:custGeom>
                  <a:avLst/>
                  <a:gdLst>
                    <a:gd name="T0" fmla="*/ 1 w 326"/>
                    <a:gd name="T1" fmla="*/ 0 h 114"/>
                    <a:gd name="T2" fmla="*/ 0 w 326"/>
                    <a:gd name="T3" fmla="*/ 1 h 114"/>
                    <a:gd name="T4" fmla="*/ 1 w 326"/>
                    <a:gd name="T5" fmla="*/ 1 h 114"/>
                    <a:gd name="T6" fmla="*/ 1 w 326"/>
                    <a:gd name="T7" fmla="*/ 1 h 114"/>
                    <a:gd name="T8" fmla="*/ 1 w 326"/>
                    <a:gd name="T9" fmla="*/ 0 h 114"/>
                    <a:gd name="T10" fmla="*/ 0 60000 65536"/>
                    <a:gd name="T11" fmla="*/ 0 60000 65536"/>
                    <a:gd name="T12" fmla="*/ 0 60000 65536"/>
                    <a:gd name="T13" fmla="*/ 0 60000 65536"/>
                    <a:gd name="T14" fmla="*/ 0 60000 65536"/>
                    <a:gd name="T15" fmla="*/ 0 w 326"/>
                    <a:gd name="T16" fmla="*/ 0 h 114"/>
                    <a:gd name="T17" fmla="*/ 326 w 326"/>
                    <a:gd name="T18" fmla="*/ 114 h 114"/>
                  </a:gdLst>
                  <a:ahLst/>
                  <a:cxnLst>
                    <a:cxn ang="T10">
                      <a:pos x="T0" y="T1"/>
                    </a:cxn>
                    <a:cxn ang="T11">
                      <a:pos x="T2" y="T3"/>
                    </a:cxn>
                    <a:cxn ang="T12">
                      <a:pos x="T4" y="T5"/>
                    </a:cxn>
                    <a:cxn ang="T13">
                      <a:pos x="T6" y="T7"/>
                    </a:cxn>
                    <a:cxn ang="T14">
                      <a:pos x="T8" y="T9"/>
                    </a:cxn>
                  </a:cxnLst>
                  <a:rect l="T15" t="T16" r="T17" b="T18"/>
                  <a:pathLst>
                    <a:path w="326" h="114">
                      <a:moveTo>
                        <a:pt x="103" y="0"/>
                      </a:moveTo>
                      <a:lnTo>
                        <a:pt x="0" y="60"/>
                      </a:lnTo>
                      <a:lnTo>
                        <a:pt x="249" y="113"/>
                      </a:lnTo>
                      <a:lnTo>
                        <a:pt x="325" y="51"/>
                      </a:lnTo>
                      <a:lnTo>
                        <a:pt x="103" y="0"/>
                      </a:lnTo>
                    </a:path>
                  </a:pathLst>
                </a:custGeom>
                <a:solidFill>
                  <a:srgbClr val="E5E5E5"/>
                </a:solidFill>
                <a:ln w="9525" cap="rnd">
                  <a:noFill/>
                  <a:round/>
                </a:ln>
              </p:spPr>
              <p:txBody>
                <a:bodyPr/>
                <a:lstStyle/>
                <a:p>
                  <a:endParaRPr lang="zh-CN" altLang="en-US" sz="5000"/>
                </a:p>
              </p:txBody>
            </p:sp>
            <p:sp>
              <p:nvSpPr>
                <p:cNvPr id="76" name="Freeform 120"/>
                <p:cNvSpPr/>
                <p:nvPr/>
              </p:nvSpPr>
              <p:spPr bwMode="auto">
                <a:xfrm>
                  <a:off x="7186613" y="5465763"/>
                  <a:ext cx="42863" cy="177800"/>
                </a:xfrm>
                <a:custGeom>
                  <a:avLst/>
                  <a:gdLst>
                    <a:gd name="T0" fmla="*/ 1 w 40"/>
                    <a:gd name="T1" fmla="*/ 0 h 175"/>
                    <a:gd name="T2" fmla="*/ 1 w 40"/>
                    <a:gd name="T3" fmla="*/ 1 h 175"/>
                    <a:gd name="T4" fmla="*/ 1 w 40"/>
                    <a:gd name="T5" fmla="*/ 1 h 175"/>
                    <a:gd name="T6" fmla="*/ 1 w 40"/>
                    <a:gd name="T7" fmla="*/ 1 h 175"/>
                    <a:gd name="T8" fmla="*/ 1 w 40"/>
                    <a:gd name="T9" fmla="*/ 1 h 175"/>
                    <a:gd name="T10" fmla="*/ 1 w 40"/>
                    <a:gd name="T11" fmla="*/ 1 h 175"/>
                    <a:gd name="T12" fmla="*/ 1 w 40"/>
                    <a:gd name="T13" fmla="*/ 1 h 175"/>
                    <a:gd name="T14" fmla="*/ 1 w 40"/>
                    <a:gd name="T15" fmla="*/ 1 h 175"/>
                    <a:gd name="T16" fmla="*/ 1 w 40"/>
                    <a:gd name="T17" fmla="*/ 1 h 175"/>
                    <a:gd name="T18" fmla="*/ 1 w 40"/>
                    <a:gd name="T19" fmla="*/ 1 h 175"/>
                    <a:gd name="T20" fmla="*/ 1 w 40"/>
                    <a:gd name="T21" fmla="*/ 1 h 175"/>
                    <a:gd name="T22" fmla="*/ 0 w 40"/>
                    <a:gd name="T23" fmla="*/ 1 h 175"/>
                    <a:gd name="T24" fmla="*/ 1 w 40"/>
                    <a:gd name="T25" fmla="*/ 1 h 175"/>
                    <a:gd name="T26" fmla="*/ 1 w 40"/>
                    <a:gd name="T27" fmla="*/ 1 h 175"/>
                    <a:gd name="T28" fmla="*/ 1 w 40"/>
                    <a:gd name="T29" fmla="*/ 1 h 175"/>
                    <a:gd name="T30" fmla="*/ 1 w 40"/>
                    <a:gd name="T31" fmla="*/ 1 h 175"/>
                    <a:gd name="T32" fmla="*/ 1 w 40"/>
                    <a:gd name="T33" fmla="*/ 1 h 175"/>
                    <a:gd name="T34" fmla="*/ 1 w 40"/>
                    <a:gd name="T35" fmla="*/ 0 h 1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175"/>
                    <a:gd name="T56" fmla="*/ 40 w 40"/>
                    <a:gd name="T57" fmla="*/ 175 h 1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175">
                      <a:moveTo>
                        <a:pt x="39" y="0"/>
                      </a:moveTo>
                      <a:lnTo>
                        <a:pt x="37" y="1"/>
                      </a:lnTo>
                      <a:lnTo>
                        <a:pt x="35" y="4"/>
                      </a:lnTo>
                      <a:lnTo>
                        <a:pt x="32" y="8"/>
                      </a:lnTo>
                      <a:lnTo>
                        <a:pt x="27" y="16"/>
                      </a:lnTo>
                      <a:lnTo>
                        <a:pt x="22" y="27"/>
                      </a:lnTo>
                      <a:lnTo>
                        <a:pt x="17" y="41"/>
                      </a:lnTo>
                      <a:lnTo>
                        <a:pt x="12" y="58"/>
                      </a:lnTo>
                      <a:lnTo>
                        <a:pt x="7" y="79"/>
                      </a:lnTo>
                      <a:lnTo>
                        <a:pt x="3" y="100"/>
                      </a:lnTo>
                      <a:lnTo>
                        <a:pt x="1" y="119"/>
                      </a:lnTo>
                      <a:lnTo>
                        <a:pt x="0" y="136"/>
                      </a:lnTo>
                      <a:lnTo>
                        <a:pt x="1" y="149"/>
                      </a:lnTo>
                      <a:lnTo>
                        <a:pt x="1" y="160"/>
                      </a:lnTo>
                      <a:lnTo>
                        <a:pt x="2" y="168"/>
                      </a:lnTo>
                      <a:lnTo>
                        <a:pt x="3" y="172"/>
                      </a:lnTo>
                      <a:lnTo>
                        <a:pt x="3" y="174"/>
                      </a:lnTo>
                      <a:lnTo>
                        <a:pt x="39" y="0"/>
                      </a:lnTo>
                    </a:path>
                  </a:pathLst>
                </a:custGeom>
                <a:solidFill>
                  <a:srgbClr val="000000"/>
                </a:solidFill>
                <a:ln w="9525" cap="rnd">
                  <a:noFill/>
                  <a:round/>
                </a:ln>
              </p:spPr>
              <p:txBody>
                <a:bodyPr/>
                <a:lstStyle/>
                <a:p>
                  <a:endParaRPr lang="zh-CN" altLang="en-US" sz="5000"/>
                </a:p>
              </p:txBody>
            </p:sp>
            <p:sp>
              <p:nvSpPr>
                <p:cNvPr id="77" name="Freeform 121"/>
                <p:cNvSpPr/>
                <p:nvPr/>
              </p:nvSpPr>
              <p:spPr bwMode="auto">
                <a:xfrm>
                  <a:off x="7227888" y="5548313"/>
                  <a:ext cx="165100" cy="155575"/>
                </a:xfrm>
                <a:custGeom>
                  <a:avLst/>
                  <a:gdLst>
                    <a:gd name="T0" fmla="*/ 1 w 153"/>
                    <a:gd name="T1" fmla="*/ 1 h 152"/>
                    <a:gd name="T2" fmla="*/ 1 w 153"/>
                    <a:gd name="T3" fmla="*/ 1 h 152"/>
                    <a:gd name="T4" fmla="*/ 1 w 153"/>
                    <a:gd name="T5" fmla="*/ 1 h 152"/>
                    <a:gd name="T6" fmla="*/ 1 w 153"/>
                    <a:gd name="T7" fmla="*/ 1 h 152"/>
                    <a:gd name="T8" fmla="*/ 1 w 153"/>
                    <a:gd name="T9" fmla="*/ 1 h 152"/>
                    <a:gd name="T10" fmla="*/ 1 w 153"/>
                    <a:gd name="T11" fmla="*/ 1 h 152"/>
                    <a:gd name="T12" fmla="*/ 1 w 153"/>
                    <a:gd name="T13" fmla="*/ 1 h 152"/>
                    <a:gd name="T14" fmla="*/ 1 w 153"/>
                    <a:gd name="T15" fmla="*/ 1 h 152"/>
                    <a:gd name="T16" fmla="*/ 1 w 153"/>
                    <a:gd name="T17" fmla="*/ 1 h 152"/>
                    <a:gd name="T18" fmla="*/ 1 w 153"/>
                    <a:gd name="T19" fmla="*/ 1 h 152"/>
                    <a:gd name="T20" fmla="*/ 1 w 153"/>
                    <a:gd name="T21" fmla="*/ 1 h 152"/>
                    <a:gd name="T22" fmla="*/ 1 w 153"/>
                    <a:gd name="T23" fmla="*/ 1 h 152"/>
                    <a:gd name="T24" fmla="*/ 1 w 153"/>
                    <a:gd name="T25" fmla="*/ 1 h 152"/>
                    <a:gd name="T26" fmla="*/ 1 w 153"/>
                    <a:gd name="T27" fmla="*/ 1 h 152"/>
                    <a:gd name="T28" fmla="*/ 1 w 153"/>
                    <a:gd name="T29" fmla="*/ 1 h 152"/>
                    <a:gd name="T30" fmla="*/ 1 w 153"/>
                    <a:gd name="T31" fmla="*/ 1 h 152"/>
                    <a:gd name="T32" fmla="*/ 1 w 153"/>
                    <a:gd name="T33" fmla="*/ 0 h 152"/>
                    <a:gd name="T34" fmla="*/ 1 w 153"/>
                    <a:gd name="T35" fmla="*/ 0 h 152"/>
                    <a:gd name="T36" fmla="*/ 1 w 153"/>
                    <a:gd name="T37" fmla="*/ 1 h 152"/>
                    <a:gd name="T38" fmla="*/ 1 w 153"/>
                    <a:gd name="T39" fmla="*/ 1 h 152"/>
                    <a:gd name="T40" fmla="*/ 1 w 153"/>
                    <a:gd name="T41" fmla="*/ 1 h 152"/>
                    <a:gd name="T42" fmla="*/ 1 w 153"/>
                    <a:gd name="T43" fmla="*/ 1 h 152"/>
                    <a:gd name="T44" fmla="*/ 1 w 153"/>
                    <a:gd name="T45" fmla="*/ 1 h 152"/>
                    <a:gd name="T46" fmla="*/ 1 w 153"/>
                    <a:gd name="T47" fmla="*/ 1 h 152"/>
                    <a:gd name="T48" fmla="*/ 0 w 153"/>
                    <a:gd name="T49" fmla="*/ 1 h 152"/>
                    <a:gd name="T50" fmla="*/ 1 w 153"/>
                    <a:gd name="T51" fmla="*/ 1 h 152"/>
                    <a:gd name="T52" fmla="*/ 1 w 153"/>
                    <a:gd name="T53" fmla="*/ 1 h 152"/>
                    <a:gd name="T54" fmla="*/ 1 w 153"/>
                    <a:gd name="T55" fmla="*/ 1 h 152"/>
                    <a:gd name="T56" fmla="*/ 1 w 153"/>
                    <a:gd name="T57" fmla="*/ 1 h 152"/>
                    <a:gd name="T58" fmla="*/ 1 w 153"/>
                    <a:gd name="T59" fmla="*/ 1 h 152"/>
                    <a:gd name="T60" fmla="*/ 1 w 153"/>
                    <a:gd name="T61" fmla="*/ 1 h 152"/>
                    <a:gd name="T62" fmla="*/ 1 w 153"/>
                    <a:gd name="T63" fmla="*/ 1 h 152"/>
                    <a:gd name="T64" fmla="*/ 1 w 153"/>
                    <a:gd name="T65" fmla="*/ 1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152"/>
                    <a:gd name="T101" fmla="*/ 153 w 153"/>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152">
                      <a:moveTo>
                        <a:pt x="76" y="151"/>
                      </a:moveTo>
                      <a:lnTo>
                        <a:pt x="91" y="151"/>
                      </a:lnTo>
                      <a:lnTo>
                        <a:pt x="106" y="147"/>
                      </a:lnTo>
                      <a:lnTo>
                        <a:pt x="118" y="142"/>
                      </a:lnTo>
                      <a:lnTo>
                        <a:pt x="129" y="133"/>
                      </a:lnTo>
                      <a:lnTo>
                        <a:pt x="138" y="123"/>
                      </a:lnTo>
                      <a:lnTo>
                        <a:pt x="146" y="111"/>
                      </a:lnTo>
                      <a:lnTo>
                        <a:pt x="150" y="96"/>
                      </a:lnTo>
                      <a:lnTo>
                        <a:pt x="152" y="82"/>
                      </a:lnTo>
                      <a:lnTo>
                        <a:pt x="150" y="66"/>
                      </a:lnTo>
                      <a:lnTo>
                        <a:pt x="146" y="52"/>
                      </a:lnTo>
                      <a:lnTo>
                        <a:pt x="138" y="38"/>
                      </a:lnTo>
                      <a:lnTo>
                        <a:pt x="129" y="26"/>
                      </a:lnTo>
                      <a:lnTo>
                        <a:pt x="118" y="16"/>
                      </a:lnTo>
                      <a:lnTo>
                        <a:pt x="106" y="8"/>
                      </a:lnTo>
                      <a:lnTo>
                        <a:pt x="91" y="3"/>
                      </a:lnTo>
                      <a:lnTo>
                        <a:pt x="76" y="0"/>
                      </a:lnTo>
                      <a:lnTo>
                        <a:pt x="60" y="0"/>
                      </a:lnTo>
                      <a:lnTo>
                        <a:pt x="46" y="3"/>
                      </a:lnTo>
                      <a:lnTo>
                        <a:pt x="33" y="8"/>
                      </a:lnTo>
                      <a:lnTo>
                        <a:pt x="22" y="17"/>
                      </a:lnTo>
                      <a:lnTo>
                        <a:pt x="13" y="27"/>
                      </a:lnTo>
                      <a:lnTo>
                        <a:pt x="6" y="39"/>
                      </a:lnTo>
                      <a:lnTo>
                        <a:pt x="2" y="54"/>
                      </a:lnTo>
                      <a:lnTo>
                        <a:pt x="0" y="68"/>
                      </a:lnTo>
                      <a:lnTo>
                        <a:pt x="2" y="84"/>
                      </a:lnTo>
                      <a:lnTo>
                        <a:pt x="6" y="98"/>
                      </a:lnTo>
                      <a:lnTo>
                        <a:pt x="13" y="112"/>
                      </a:lnTo>
                      <a:lnTo>
                        <a:pt x="22" y="124"/>
                      </a:lnTo>
                      <a:lnTo>
                        <a:pt x="33" y="134"/>
                      </a:lnTo>
                      <a:lnTo>
                        <a:pt x="46" y="142"/>
                      </a:lnTo>
                      <a:lnTo>
                        <a:pt x="60" y="147"/>
                      </a:lnTo>
                      <a:lnTo>
                        <a:pt x="76" y="151"/>
                      </a:lnTo>
                    </a:path>
                  </a:pathLst>
                </a:custGeom>
                <a:solidFill>
                  <a:srgbClr val="4C4C4C"/>
                </a:solidFill>
                <a:ln w="9525" cap="rnd">
                  <a:noFill/>
                  <a:round/>
                </a:ln>
              </p:spPr>
              <p:txBody>
                <a:bodyPr/>
                <a:lstStyle/>
                <a:p>
                  <a:endParaRPr lang="zh-CN" altLang="en-US" sz="5000"/>
                </a:p>
              </p:txBody>
            </p:sp>
            <p:sp>
              <p:nvSpPr>
                <p:cNvPr id="78" name="Freeform 122"/>
                <p:cNvSpPr/>
                <p:nvPr/>
              </p:nvSpPr>
              <p:spPr bwMode="auto">
                <a:xfrm>
                  <a:off x="7181850" y="5445125"/>
                  <a:ext cx="231775" cy="252412"/>
                </a:xfrm>
                <a:custGeom>
                  <a:avLst/>
                  <a:gdLst>
                    <a:gd name="T0" fmla="*/ 1 w 214"/>
                    <a:gd name="T1" fmla="*/ 1 h 249"/>
                    <a:gd name="T2" fmla="*/ 1 w 214"/>
                    <a:gd name="T3" fmla="*/ 1 h 249"/>
                    <a:gd name="T4" fmla="*/ 1 w 214"/>
                    <a:gd name="T5" fmla="*/ 0 h 249"/>
                    <a:gd name="T6" fmla="*/ 0 w 214"/>
                    <a:gd name="T7" fmla="*/ 1 h 249"/>
                    <a:gd name="T8" fmla="*/ 1 w 214"/>
                    <a:gd name="T9" fmla="*/ 1 h 249"/>
                    <a:gd name="T10" fmla="*/ 1 w 214"/>
                    <a:gd name="T11" fmla="*/ 1 h 249"/>
                    <a:gd name="T12" fmla="*/ 1 w 214"/>
                    <a:gd name="T13" fmla="*/ 1 h 249"/>
                    <a:gd name="T14" fmla="*/ 1 w 214"/>
                    <a:gd name="T15" fmla="*/ 1 h 249"/>
                    <a:gd name="T16" fmla="*/ 1 w 214"/>
                    <a:gd name="T17" fmla="*/ 1 h 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4"/>
                    <a:gd name="T28" fmla="*/ 0 h 249"/>
                    <a:gd name="T29" fmla="*/ 214 w 214"/>
                    <a:gd name="T30" fmla="*/ 249 h 2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4" h="249">
                      <a:moveTo>
                        <a:pt x="162" y="62"/>
                      </a:moveTo>
                      <a:lnTo>
                        <a:pt x="95" y="14"/>
                      </a:lnTo>
                      <a:lnTo>
                        <a:pt x="46" y="0"/>
                      </a:lnTo>
                      <a:lnTo>
                        <a:pt x="0" y="233"/>
                      </a:lnTo>
                      <a:lnTo>
                        <a:pt x="50" y="248"/>
                      </a:lnTo>
                      <a:lnTo>
                        <a:pt x="129" y="227"/>
                      </a:lnTo>
                      <a:lnTo>
                        <a:pt x="180" y="242"/>
                      </a:lnTo>
                      <a:lnTo>
                        <a:pt x="213" y="79"/>
                      </a:lnTo>
                      <a:lnTo>
                        <a:pt x="162" y="62"/>
                      </a:lnTo>
                    </a:path>
                  </a:pathLst>
                </a:custGeom>
                <a:solidFill>
                  <a:srgbClr val="B2B2B2"/>
                </a:solidFill>
                <a:ln w="9525" cap="rnd">
                  <a:noFill/>
                  <a:round/>
                </a:ln>
              </p:spPr>
              <p:txBody>
                <a:bodyPr/>
                <a:lstStyle/>
                <a:p>
                  <a:endParaRPr lang="zh-CN" altLang="en-US" sz="5000"/>
                </a:p>
              </p:txBody>
            </p:sp>
            <p:sp>
              <p:nvSpPr>
                <p:cNvPr id="79" name="Freeform 123"/>
                <p:cNvSpPr/>
                <p:nvPr/>
              </p:nvSpPr>
              <p:spPr bwMode="auto">
                <a:xfrm>
                  <a:off x="7377113" y="5508625"/>
                  <a:ext cx="85725" cy="182562"/>
                </a:xfrm>
                <a:custGeom>
                  <a:avLst/>
                  <a:gdLst>
                    <a:gd name="T0" fmla="*/ 1 w 79"/>
                    <a:gd name="T1" fmla="*/ 1 h 181"/>
                    <a:gd name="T2" fmla="*/ 0 w 79"/>
                    <a:gd name="T3" fmla="*/ 1 h 181"/>
                    <a:gd name="T4" fmla="*/ 1 w 79"/>
                    <a:gd name="T5" fmla="*/ 1 h 181"/>
                    <a:gd name="T6" fmla="*/ 1 w 79"/>
                    <a:gd name="T7" fmla="*/ 0 h 181"/>
                    <a:gd name="T8" fmla="*/ 1 w 79"/>
                    <a:gd name="T9" fmla="*/ 1 h 181"/>
                    <a:gd name="T10" fmla="*/ 0 60000 65536"/>
                    <a:gd name="T11" fmla="*/ 0 60000 65536"/>
                    <a:gd name="T12" fmla="*/ 0 60000 65536"/>
                    <a:gd name="T13" fmla="*/ 0 60000 65536"/>
                    <a:gd name="T14" fmla="*/ 0 60000 65536"/>
                    <a:gd name="T15" fmla="*/ 0 w 79"/>
                    <a:gd name="T16" fmla="*/ 0 h 181"/>
                    <a:gd name="T17" fmla="*/ 79 w 79"/>
                    <a:gd name="T18" fmla="*/ 181 h 181"/>
                  </a:gdLst>
                  <a:ahLst/>
                  <a:cxnLst>
                    <a:cxn ang="T10">
                      <a:pos x="T0" y="T1"/>
                    </a:cxn>
                    <a:cxn ang="T11">
                      <a:pos x="T2" y="T3"/>
                    </a:cxn>
                    <a:cxn ang="T12">
                      <a:pos x="T4" y="T5"/>
                    </a:cxn>
                    <a:cxn ang="T13">
                      <a:pos x="T6" y="T7"/>
                    </a:cxn>
                    <a:cxn ang="T14">
                      <a:pos x="T8" y="T9"/>
                    </a:cxn>
                  </a:cxnLst>
                  <a:rect l="T15" t="T16" r="T17" b="T18"/>
                  <a:pathLst>
                    <a:path w="79" h="181">
                      <a:moveTo>
                        <a:pt x="32" y="17"/>
                      </a:moveTo>
                      <a:lnTo>
                        <a:pt x="0" y="180"/>
                      </a:lnTo>
                      <a:lnTo>
                        <a:pt x="53" y="143"/>
                      </a:lnTo>
                      <a:lnTo>
                        <a:pt x="78" y="0"/>
                      </a:lnTo>
                      <a:lnTo>
                        <a:pt x="32" y="17"/>
                      </a:lnTo>
                    </a:path>
                  </a:pathLst>
                </a:custGeom>
                <a:solidFill>
                  <a:srgbClr val="7F7F7F"/>
                </a:solidFill>
                <a:ln w="9525" cap="rnd">
                  <a:noFill/>
                  <a:round/>
                </a:ln>
              </p:spPr>
              <p:txBody>
                <a:bodyPr/>
                <a:lstStyle/>
                <a:p>
                  <a:endParaRPr lang="zh-CN" altLang="en-US" sz="5000"/>
                </a:p>
              </p:txBody>
            </p:sp>
            <p:sp>
              <p:nvSpPr>
                <p:cNvPr id="80" name="Freeform 124"/>
                <p:cNvSpPr/>
                <p:nvPr/>
              </p:nvSpPr>
              <p:spPr bwMode="auto">
                <a:xfrm>
                  <a:off x="7323138" y="5521325"/>
                  <a:ext cx="76200" cy="161925"/>
                </a:xfrm>
                <a:custGeom>
                  <a:avLst/>
                  <a:gdLst>
                    <a:gd name="T0" fmla="*/ 1 w 70"/>
                    <a:gd name="T1" fmla="*/ 1 h 160"/>
                    <a:gd name="T2" fmla="*/ 1 w 70"/>
                    <a:gd name="T3" fmla="*/ 0 h 160"/>
                    <a:gd name="T4" fmla="*/ 0 w 70"/>
                    <a:gd name="T5" fmla="*/ 1 h 160"/>
                    <a:gd name="T6" fmla="*/ 1 w 70"/>
                    <a:gd name="T7" fmla="*/ 1 h 160"/>
                    <a:gd name="T8" fmla="*/ 1 w 70"/>
                    <a:gd name="T9" fmla="*/ 1 h 160"/>
                    <a:gd name="T10" fmla="*/ 0 60000 65536"/>
                    <a:gd name="T11" fmla="*/ 0 60000 65536"/>
                    <a:gd name="T12" fmla="*/ 0 60000 65536"/>
                    <a:gd name="T13" fmla="*/ 0 60000 65536"/>
                    <a:gd name="T14" fmla="*/ 0 60000 65536"/>
                    <a:gd name="T15" fmla="*/ 0 w 70"/>
                    <a:gd name="T16" fmla="*/ 0 h 160"/>
                    <a:gd name="T17" fmla="*/ 70 w 70"/>
                    <a:gd name="T18" fmla="*/ 160 h 160"/>
                  </a:gdLst>
                  <a:ahLst/>
                  <a:cxnLst>
                    <a:cxn ang="T10">
                      <a:pos x="T0" y="T1"/>
                    </a:cxn>
                    <a:cxn ang="T11">
                      <a:pos x="T2" y="T3"/>
                    </a:cxn>
                    <a:cxn ang="T12">
                      <a:pos x="T4" y="T5"/>
                    </a:cxn>
                    <a:cxn ang="T13">
                      <a:pos x="T6" y="T7"/>
                    </a:cxn>
                    <a:cxn ang="T14">
                      <a:pos x="T8" y="T9"/>
                    </a:cxn>
                  </a:cxnLst>
                  <a:rect l="T15" t="T16" r="T17" b="T18"/>
                  <a:pathLst>
                    <a:path w="70" h="160">
                      <a:moveTo>
                        <a:pt x="69" y="10"/>
                      </a:moveTo>
                      <a:lnTo>
                        <a:pt x="32" y="0"/>
                      </a:lnTo>
                      <a:lnTo>
                        <a:pt x="0" y="145"/>
                      </a:lnTo>
                      <a:lnTo>
                        <a:pt x="42" y="159"/>
                      </a:lnTo>
                      <a:lnTo>
                        <a:pt x="69" y="10"/>
                      </a:lnTo>
                    </a:path>
                  </a:pathLst>
                </a:custGeom>
                <a:solidFill>
                  <a:srgbClr val="7F7F7F"/>
                </a:solidFill>
                <a:ln w="9525" cap="rnd">
                  <a:noFill/>
                  <a:round/>
                </a:ln>
              </p:spPr>
              <p:txBody>
                <a:bodyPr/>
                <a:lstStyle/>
                <a:p>
                  <a:endParaRPr lang="zh-CN" altLang="en-US" sz="5000"/>
                </a:p>
              </p:txBody>
            </p:sp>
            <p:sp>
              <p:nvSpPr>
                <p:cNvPr id="81" name="Freeform 125"/>
                <p:cNvSpPr/>
                <p:nvPr/>
              </p:nvSpPr>
              <p:spPr bwMode="auto">
                <a:xfrm>
                  <a:off x="7237413" y="5473700"/>
                  <a:ext cx="111125" cy="211137"/>
                </a:xfrm>
                <a:custGeom>
                  <a:avLst/>
                  <a:gdLst>
                    <a:gd name="T0" fmla="*/ 1 w 103"/>
                    <a:gd name="T1" fmla="*/ 1 h 208"/>
                    <a:gd name="T2" fmla="*/ 1 w 103"/>
                    <a:gd name="T3" fmla="*/ 0 h 208"/>
                    <a:gd name="T4" fmla="*/ 0 w 103"/>
                    <a:gd name="T5" fmla="*/ 1 h 208"/>
                    <a:gd name="T6" fmla="*/ 1 w 103"/>
                    <a:gd name="T7" fmla="*/ 1 h 208"/>
                    <a:gd name="T8" fmla="*/ 1 w 103"/>
                    <a:gd name="T9" fmla="*/ 1 h 208"/>
                    <a:gd name="T10" fmla="*/ 0 60000 65536"/>
                    <a:gd name="T11" fmla="*/ 0 60000 65536"/>
                    <a:gd name="T12" fmla="*/ 0 60000 65536"/>
                    <a:gd name="T13" fmla="*/ 0 60000 65536"/>
                    <a:gd name="T14" fmla="*/ 0 60000 65536"/>
                    <a:gd name="T15" fmla="*/ 0 w 103"/>
                    <a:gd name="T16" fmla="*/ 0 h 208"/>
                    <a:gd name="T17" fmla="*/ 103 w 103"/>
                    <a:gd name="T18" fmla="*/ 208 h 208"/>
                  </a:gdLst>
                  <a:ahLst/>
                  <a:cxnLst>
                    <a:cxn ang="T10">
                      <a:pos x="T0" y="T1"/>
                    </a:cxn>
                    <a:cxn ang="T11">
                      <a:pos x="T2" y="T3"/>
                    </a:cxn>
                    <a:cxn ang="T12">
                      <a:pos x="T4" y="T5"/>
                    </a:cxn>
                    <a:cxn ang="T13">
                      <a:pos x="T6" y="T7"/>
                    </a:cxn>
                    <a:cxn ang="T14">
                      <a:pos x="T8" y="T9"/>
                    </a:cxn>
                  </a:cxnLst>
                  <a:rect l="T15" t="T16" r="T17" b="T18"/>
                  <a:pathLst>
                    <a:path w="103" h="208">
                      <a:moveTo>
                        <a:pt x="102" y="40"/>
                      </a:moveTo>
                      <a:lnTo>
                        <a:pt x="45" y="0"/>
                      </a:lnTo>
                      <a:lnTo>
                        <a:pt x="0" y="207"/>
                      </a:lnTo>
                      <a:lnTo>
                        <a:pt x="71" y="190"/>
                      </a:lnTo>
                      <a:lnTo>
                        <a:pt x="102" y="40"/>
                      </a:lnTo>
                    </a:path>
                  </a:pathLst>
                </a:custGeom>
                <a:solidFill>
                  <a:srgbClr val="7F7F7F"/>
                </a:solidFill>
                <a:ln w="9525" cap="rnd">
                  <a:noFill/>
                  <a:round/>
                </a:ln>
              </p:spPr>
              <p:txBody>
                <a:bodyPr/>
                <a:lstStyle/>
                <a:p>
                  <a:endParaRPr lang="zh-CN" altLang="en-US" sz="5000"/>
                </a:p>
              </p:txBody>
            </p:sp>
            <p:sp>
              <p:nvSpPr>
                <p:cNvPr id="82" name="Freeform 126"/>
                <p:cNvSpPr/>
                <p:nvPr/>
              </p:nvSpPr>
              <p:spPr bwMode="auto">
                <a:xfrm>
                  <a:off x="7189788" y="5456238"/>
                  <a:ext cx="85725" cy="227012"/>
                </a:xfrm>
                <a:custGeom>
                  <a:avLst/>
                  <a:gdLst>
                    <a:gd name="T0" fmla="*/ 1 w 79"/>
                    <a:gd name="T1" fmla="*/ 1 h 224"/>
                    <a:gd name="T2" fmla="*/ 1 w 79"/>
                    <a:gd name="T3" fmla="*/ 0 h 224"/>
                    <a:gd name="T4" fmla="*/ 0 w 79"/>
                    <a:gd name="T5" fmla="*/ 1 h 224"/>
                    <a:gd name="T6" fmla="*/ 1 w 79"/>
                    <a:gd name="T7" fmla="*/ 1 h 224"/>
                    <a:gd name="T8" fmla="*/ 1 w 79"/>
                    <a:gd name="T9" fmla="*/ 1 h 224"/>
                    <a:gd name="T10" fmla="*/ 0 60000 65536"/>
                    <a:gd name="T11" fmla="*/ 0 60000 65536"/>
                    <a:gd name="T12" fmla="*/ 0 60000 65536"/>
                    <a:gd name="T13" fmla="*/ 0 60000 65536"/>
                    <a:gd name="T14" fmla="*/ 0 60000 65536"/>
                    <a:gd name="T15" fmla="*/ 0 w 79"/>
                    <a:gd name="T16" fmla="*/ 0 h 224"/>
                    <a:gd name="T17" fmla="*/ 79 w 79"/>
                    <a:gd name="T18" fmla="*/ 224 h 224"/>
                  </a:gdLst>
                  <a:ahLst/>
                  <a:cxnLst>
                    <a:cxn ang="T10">
                      <a:pos x="T0" y="T1"/>
                    </a:cxn>
                    <a:cxn ang="T11">
                      <a:pos x="T2" y="T3"/>
                    </a:cxn>
                    <a:cxn ang="T12">
                      <a:pos x="T4" y="T5"/>
                    </a:cxn>
                    <a:cxn ang="T13">
                      <a:pos x="T6" y="T7"/>
                    </a:cxn>
                    <a:cxn ang="T14">
                      <a:pos x="T8" y="T9"/>
                    </a:cxn>
                  </a:cxnLst>
                  <a:rect l="T15" t="T16" r="T17" b="T18"/>
                  <a:pathLst>
                    <a:path w="79" h="224">
                      <a:moveTo>
                        <a:pt x="78" y="10"/>
                      </a:moveTo>
                      <a:lnTo>
                        <a:pt x="42" y="0"/>
                      </a:lnTo>
                      <a:lnTo>
                        <a:pt x="0" y="212"/>
                      </a:lnTo>
                      <a:lnTo>
                        <a:pt x="34" y="223"/>
                      </a:lnTo>
                      <a:lnTo>
                        <a:pt x="78" y="10"/>
                      </a:lnTo>
                    </a:path>
                  </a:pathLst>
                </a:custGeom>
                <a:solidFill>
                  <a:srgbClr val="7F7F7F"/>
                </a:solidFill>
                <a:ln w="9525" cap="rnd">
                  <a:noFill/>
                  <a:round/>
                </a:ln>
              </p:spPr>
              <p:txBody>
                <a:bodyPr/>
                <a:lstStyle/>
                <a:p>
                  <a:endParaRPr lang="zh-CN" altLang="en-US" sz="5000"/>
                </a:p>
              </p:txBody>
            </p:sp>
            <p:sp>
              <p:nvSpPr>
                <p:cNvPr id="83" name="Freeform 127"/>
                <p:cNvSpPr/>
                <p:nvPr/>
              </p:nvSpPr>
              <p:spPr bwMode="auto">
                <a:xfrm>
                  <a:off x="7232650" y="5421313"/>
                  <a:ext cx="230188" cy="103187"/>
                </a:xfrm>
                <a:custGeom>
                  <a:avLst/>
                  <a:gdLst>
                    <a:gd name="T0" fmla="*/ 0 w 212"/>
                    <a:gd name="T1" fmla="*/ 1 h 102"/>
                    <a:gd name="T2" fmla="*/ 1 w 212"/>
                    <a:gd name="T3" fmla="*/ 0 h 102"/>
                    <a:gd name="T4" fmla="*/ 1 w 212"/>
                    <a:gd name="T5" fmla="*/ 1 h 102"/>
                    <a:gd name="T6" fmla="*/ 1 w 212"/>
                    <a:gd name="T7" fmla="*/ 1 h 102"/>
                    <a:gd name="T8" fmla="*/ 1 w 212"/>
                    <a:gd name="T9" fmla="*/ 1 h 102"/>
                    <a:gd name="T10" fmla="*/ 1 w 212"/>
                    <a:gd name="T11" fmla="*/ 1 h 102"/>
                    <a:gd name="T12" fmla="*/ 1 w 212"/>
                    <a:gd name="T13" fmla="*/ 1 h 102"/>
                    <a:gd name="T14" fmla="*/ 1 w 212"/>
                    <a:gd name="T15" fmla="*/ 1 h 102"/>
                    <a:gd name="T16" fmla="*/ 0 w 212"/>
                    <a:gd name="T17" fmla="*/ 1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2"/>
                    <a:gd name="T28" fmla="*/ 0 h 102"/>
                    <a:gd name="T29" fmla="*/ 212 w 212"/>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2" h="102">
                      <a:moveTo>
                        <a:pt x="0" y="24"/>
                      </a:moveTo>
                      <a:lnTo>
                        <a:pt x="54" y="0"/>
                      </a:lnTo>
                      <a:lnTo>
                        <a:pt x="97" y="14"/>
                      </a:lnTo>
                      <a:lnTo>
                        <a:pt x="151" y="64"/>
                      </a:lnTo>
                      <a:lnTo>
                        <a:pt x="211" y="85"/>
                      </a:lnTo>
                      <a:lnTo>
                        <a:pt x="165" y="101"/>
                      </a:lnTo>
                      <a:lnTo>
                        <a:pt x="115" y="86"/>
                      </a:lnTo>
                      <a:lnTo>
                        <a:pt x="51" y="37"/>
                      </a:lnTo>
                      <a:lnTo>
                        <a:pt x="0" y="24"/>
                      </a:lnTo>
                    </a:path>
                  </a:pathLst>
                </a:custGeom>
                <a:solidFill>
                  <a:srgbClr val="E5E5E5"/>
                </a:solidFill>
                <a:ln w="9525" cap="rnd">
                  <a:noFill/>
                  <a:round/>
                </a:ln>
              </p:spPr>
              <p:txBody>
                <a:bodyPr/>
                <a:lstStyle/>
                <a:p>
                  <a:endParaRPr lang="zh-CN" altLang="en-US" sz="5000"/>
                </a:p>
              </p:txBody>
            </p:sp>
          </p:grpSp>
          <p:sp>
            <p:nvSpPr>
              <p:cNvPr id="85" name="文本框 84"/>
              <p:cNvSpPr txBox="1"/>
              <p:nvPr/>
            </p:nvSpPr>
            <p:spPr>
              <a:xfrm>
                <a:off x="10012382" y="2026333"/>
                <a:ext cx="1014270" cy="923330"/>
              </a:xfrm>
              <a:prstGeom prst="rect">
                <a:avLst/>
              </a:prstGeom>
              <a:noFill/>
            </p:spPr>
            <p:txBody>
              <a:bodyPr wrap="square">
                <a:spAutoFit/>
              </a:bodyPr>
              <a:lstStyle/>
              <a:p>
                <a:pPr algn="ctr"/>
                <a:r>
                  <a:rPr lang="zh-CN" altLang="en-US" b="1" dirty="0">
                    <a:latin typeface="宋体" panose="02010600030101010101" pitchFamily="2" charset="-122"/>
                    <a:ea typeface="宋体" panose="02010600030101010101" pitchFamily="2" charset="-122"/>
                  </a:rPr>
                  <a:t>相关</a:t>
                </a:r>
                <a:endParaRPr lang="en-US" altLang="zh-CN" b="1" dirty="0">
                  <a:latin typeface="宋体" panose="02010600030101010101" pitchFamily="2" charset="-122"/>
                  <a:ea typeface="宋体" panose="02010600030101010101" pitchFamily="2" charset="-122"/>
                </a:endParaRPr>
              </a:p>
              <a:p>
                <a:pPr algn="ctr"/>
                <a:r>
                  <a:rPr lang="zh-CN" altLang="en-US" b="1" dirty="0">
                    <a:latin typeface="宋体" panose="02010600030101010101" pitchFamily="2" charset="-122"/>
                    <a:ea typeface="宋体" panose="02010600030101010101" pitchFamily="2" charset="-122"/>
                  </a:rPr>
                  <a:t>岗位</a:t>
                </a:r>
                <a:endParaRPr lang="en-US" altLang="zh-CN" b="1" dirty="0">
                  <a:latin typeface="宋体" panose="02010600030101010101" pitchFamily="2" charset="-122"/>
                  <a:ea typeface="宋体" panose="02010600030101010101" pitchFamily="2" charset="-122"/>
                </a:endParaRPr>
              </a:p>
              <a:p>
                <a:pPr algn="ctr"/>
                <a:r>
                  <a:rPr lang="zh-CN" altLang="en-US" b="1" dirty="0">
                    <a:latin typeface="宋体" panose="02010600030101010101" pitchFamily="2" charset="-122"/>
                    <a:ea typeface="宋体" panose="02010600030101010101" pitchFamily="2" charset="-122"/>
                  </a:rPr>
                  <a:t>人员</a:t>
                </a:r>
                <a:endParaRPr lang="en-US" altLang="zh-CN" b="1" dirty="0">
                  <a:latin typeface="宋体" panose="02010600030101010101" pitchFamily="2" charset="-122"/>
                  <a:ea typeface="宋体" panose="02010600030101010101" pitchFamily="2" charset="-122"/>
                </a:endParaRPr>
              </a:p>
            </p:txBody>
          </p:sp>
        </p:grpSp>
        <p:sp>
          <p:nvSpPr>
            <p:cNvPr id="91" name="矩形 90"/>
            <p:cNvSpPr/>
            <p:nvPr/>
          </p:nvSpPr>
          <p:spPr>
            <a:xfrm>
              <a:off x="8737659" y="5225517"/>
              <a:ext cx="2120800" cy="707886"/>
            </a:xfrm>
            <a:prstGeom prst="rect">
              <a:avLst/>
            </a:prstGeom>
            <a:noFill/>
          </p:spPr>
          <p:txBody>
            <a:bodyPr wrap="square" lIns="91440" tIns="45720" rIns="91440" bIns="45720">
              <a:spAutoFit/>
            </a:bodyPr>
            <a:lstStyle/>
            <a:p>
              <a:pPr algn="ctr"/>
              <a:r>
                <a:rPr lang="zh-CN" altLang="en-US" sz="2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一项工作</a:t>
              </a:r>
              <a:endParaRPr lang="en-US" altLang="zh-CN" sz="2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a:p>
              <a:pPr algn="ctr"/>
              <a:r>
                <a:rPr lang="zh-CN" altLang="en-US" sz="2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a:t>
              </a:r>
              <a:r>
                <a:rPr lang="zh-CN" altLang="en-US" sz="2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正在</a:t>
              </a:r>
              <a:r>
                <a:rPr lang="zh-CN" altLang="en-US" sz="2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如何做”</a:t>
              </a:r>
            </a:p>
          </p:txBody>
        </p:sp>
      </p:grpSp>
      <p:grpSp>
        <p:nvGrpSpPr>
          <p:cNvPr id="24" name="组合 23"/>
          <p:cNvGrpSpPr/>
          <p:nvPr/>
        </p:nvGrpSpPr>
        <p:grpSpPr>
          <a:xfrm>
            <a:off x="5316279" y="5552298"/>
            <a:ext cx="3857852" cy="784832"/>
            <a:chOff x="5316278" y="5552299"/>
            <a:chExt cx="3857852" cy="784832"/>
          </a:xfrm>
        </p:grpSpPr>
        <p:sp>
          <p:nvSpPr>
            <p:cNvPr id="10" name="文本框 9"/>
            <p:cNvSpPr txBox="1"/>
            <p:nvPr/>
          </p:nvSpPr>
          <p:spPr>
            <a:xfrm>
              <a:off x="5651623" y="5552299"/>
              <a:ext cx="2941839" cy="646331"/>
            </a:xfrm>
            <a:prstGeom prst="rect">
              <a:avLst/>
            </a:prstGeom>
            <a:noFill/>
          </p:spPr>
          <p:txBody>
            <a:bodyPr wrap="square" rtlCol="0">
              <a:spAutoFit/>
            </a:bodyPr>
            <a:lstStyle/>
            <a:p>
              <a:r>
                <a:rPr lang="zh-CN" altLang="en-US" sz="1600" b="1" dirty="0">
                  <a:latin typeface="宋体" panose="02010600030101010101" pitchFamily="2" charset="-122"/>
                  <a:ea typeface="宋体" panose="02010600030101010101" pitchFamily="2" charset="-122"/>
                </a:rPr>
                <a:t>此项工作的内外部要求</a:t>
              </a:r>
              <a:endParaRPr lang="en-US" altLang="zh-CN" sz="1600" b="1" dirty="0">
                <a:latin typeface="宋体" panose="02010600030101010101" pitchFamily="2" charset="-122"/>
                <a:ea typeface="宋体" panose="02010600030101010101" pitchFamily="2" charset="-122"/>
              </a:endParaRPr>
            </a:p>
            <a:p>
              <a:r>
                <a:rPr lang="en-US" altLang="zh-CN" sz="1600" b="1" dirty="0">
                  <a:latin typeface="宋体" panose="02010600030101010101" pitchFamily="2" charset="-122"/>
                  <a:ea typeface="宋体" panose="02010600030101010101" pitchFamily="2" charset="-122"/>
                </a:rPr>
                <a:t>——</a:t>
              </a:r>
              <a:r>
                <a:rPr lang="zh-CN" altLang="en-US" sz="2000" b="1" dirty="0">
                  <a:solidFill>
                    <a:srgbClr val="0000FF"/>
                  </a:solidFill>
                  <a:latin typeface="宋体" panose="02010600030101010101" pitchFamily="2" charset="-122"/>
                  <a:ea typeface="宋体" panose="02010600030101010101" pitchFamily="2" charset="-122"/>
                </a:rPr>
                <a:t>“为什么要这样做”</a:t>
              </a:r>
            </a:p>
          </p:txBody>
        </p:sp>
        <p:sp>
          <p:nvSpPr>
            <p:cNvPr id="18" name="箭头: 右弧形 17"/>
            <p:cNvSpPr/>
            <p:nvPr/>
          </p:nvSpPr>
          <p:spPr>
            <a:xfrm rot="5400000" flipV="1">
              <a:off x="7043340" y="4206342"/>
              <a:ext cx="403727" cy="3857852"/>
            </a:xfrm>
            <a:prstGeom prst="curvedLeftArrow">
              <a:avLst>
                <a:gd name="adj1" fmla="val 50000"/>
                <a:gd name="adj2" fmla="val 143747"/>
                <a:gd name="adj3" fmla="val 2500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5000">
                <a:solidFill>
                  <a:schemeClr val="tx1"/>
                </a:solidFill>
              </a:endParaRPr>
            </a:p>
          </p:txBody>
        </p:sp>
      </p:grpSp>
      <p:grpSp>
        <p:nvGrpSpPr>
          <p:cNvPr id="25" name="组合 24"/>
          <p:cNvGrpSpPr/>
          <p:nvPr/>
        </p:nvGrpSpPr>
        <p:grpSpPr>
          <a:xfrm>
            <a:off x="5368719" y="2469558"/>
            <a:ext cx="3427017" cy="1099215"/>
            <a:chOff x="5316278" y="2469554"/>
            <a:chExt cx="3479455" cy="1002082"/>
          </a:xfrm>
        </p:grpSpPr>
        <p:sp>
          <p:nvSpPr>
            <p:cNvPr id="11" name="文本框 10"/>
            <p:cNvSpPr txBox="1"/>
            <p:nvPr/>
          </p:nvSpPr>
          <p:spPr>
            <a:xfrm>
              <a:off x="5866459" y="2469554"/>
              <a:ext cx="2776450" cy="646330"/>
            </a:xfrm>
            <a:prstGeom prst="rect">
              <a:avLst/>
            </a:prstGeom>
            <a:noFill/>
          </p:spPr>
          <p:txBody>
            <a:bodyPr wrap="square" rtlCol="0">
              <a:spAutoFit/>
            </a:bodyPr>
            <a:lstStyle/>
            <a:p>
              <a:pPr algn="l"/>
              <a:r>
                <a:rPr lang="zh-CN" altLang="en-US" sz="1600" b="1" dirty="0">
                  <a:latin typeface="宋体" panose="02010600030101010101" pitchFamily="2" charset="-122"/>
                  <a:ea typeface="宋体" panose="02010600030101010101" pitchFamily="2" charset="-122"/>
                </a:rPr>
                <a:t>根据单位实际</a:t>
              </a:r>
              <a:endParaRPr lang="en-US" altLang="zh-CN" sz="1600" b="1" dirty="0">
                <a:latin typeface="宋体" panose="02010600030101010101" pitchFamily="2" charset="-122"/>
                <a:ea typeface="宋体" panose="02010600030101010101" pitchFamily="2" charset="-122"/>
              </a:endParaRPr>
            </a:p>
            <a:p>
              <a:pPr algn="l"/>
              <a:r>
                <a:rPr lang="en-US" altLang="zh-CN" sz="1600" b="1" dirty="0">
                  <a:latin typeface="宋体" panose="02010600030101010101" pitchFamily="2" charset="-122"/>
                  <a:ea typeface="宋体" panose="02010600030101010101" pitchFamily="2" charset="-122"/>
                </a:rPr>
                <a:t>——</a:t>
              </a:r>
              <a:r>
                <a:rPr lang="zh-CN" altLang="en-US" sz="2000" b="1" dirty="0">
                  <a:solidFill>
                    <a:srgbClr val="0000FF"/>
                  </a:solidFill>
                  <a:latin typeface="宋体" panose="02010600030101010101" pitchFamily="2" charset="-122"/>
                  <a:ea typeface="宋体" panose="02010600030101010101" pitchFamily="2" charset="-122"/>
                </a:rPr>
                <a:t>“确定要如何做”</a:t>
              </a:r>
            </a:p>
          </p:txBody>
        </p:sp>
        <p:sp>
          <p:nvSpPr>
            <p:cNvPr id="95" name="箭头: 右弧形 94"/>
            <p:cNvSpPr/>
            <p:nvPr/>
          </p:nvSpPr>
          <p:spPr>
            <a:xfrm rot="16200000" flipV="1">
              <a:off x="6868719" y="1544621"/>
              <a:ext cx="374574" cy="3479455"/>
            </a:xfrm>
            <a:prstGeom prst="curvedLeftArrow">
              <a:avLst>
                <a:gd name="adj1" fmla="val 50000"/>
                <a:gd name="adj2" fmla="val 143747"/>
                <a:gd name="adj3" fmla="val 2500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5000">
                <a:solidFill>
                  <a:schemeClr val="tx1"/>
                </a:solidFill>
              </a:endParaRPr>
            </a:p>
          </p:txBody>
        </p:sp>
      </p:grpSp>
      <p:grpSp>
        <p:nvGrpSpPr>
          <p:cNvPr id="36" name="组合 35"/>
          <p:cNvGrpSpPr/>
          <p:nvPr/>
        </p:nvGrpSpPr>
        <p:grpSpPr>
          <a:xfrm>
            <a:off x="6211917" y="817165"/>
            <a:ext cx="5324475" cy="1594998"/>
            <a:chOff x="5418777" y="765352"/>
            <a:chExt cx="5324474" cy="1594996"/>
          </a:xfrm>
        </p:grpSpPr>
        <p:grpSp>
          <p:nvGrpSpPr>
            <p:cNvPr id="114" name="组合 113"/>
            <p:cNvGrpSpPr/>
            <p:nvPr/>
          </p:nvGrpSpPr>
          <p:grpSpPr>
            <a:xfrm>
              <a:off x="5418777" y="765352"/>
              <a:ext cx="2123378" cy="1078494"/>
              <a:chOff x="5083852" y="4137680"/>
              <a:chExt cx="2592445" cy="1515457"/>
            </a:xfrm>
          </p:grpSpPr>
          <p:grpSp>
            <p:nvGrpSpPr>
              <p:cNvPr id="107" name="组合 106"/>
              <p:cNvGrpSpPr/>
              <p:nvPr/>
            </p:nvGrpSpPr>
            <p:grpSpPr>
              <a:xfrm>
                <a:off x="5088278" y="4175042"/>
                <a:ext cx="2588019" cy="1478095"/>
                <a:chOff x="4753103" y="3897283"/>
                <a:chExt cx="2712328" cy="1620201"/>
              </a:xfrm>
            </p:grpSpPr>
            <p:sp>
              <p:nvSpPr>
                <p:cNvPr id="105" name="矩形: 折角 104">
                  <a:hlinkClick r:id="" action="ppaction://noaction"/>
                </p:cNvPr>
                <p:cNvSpPr/>
                <p:nvPr/>
              </p:nvSpPr>
              <p:spPr>
                <a:xfrm>
                  <a:off x="4753103" y="3897283"/>
                  <a:ext cx="2712328" cy="1620201"/>
                </a:xfrm>
                <a:prstGeom prst="foldedCorner">
                  <a:avLst/>
                </a:prstGeom>
                <a:solidFill>
                  <a:srgbClr val="CCFFFF">
                    <a:alpha val="60000"/>
                  </a:srgbClr>
                </a:solidFill>
                <a:ln w="25400" algn="ctr">
                  <a:solidFill>
                    <a:srgbClr val="CCFFFF"/>
                  </a:solidFill>
                  <a:round/>
                </a:ln>
                <a:effectLst/>
              </p:spPr>
              <p:txBody>
                <a:bodyPr wrap="none" anchor="ctr"/>
                <a:lstStyle/>
                <a:p>
                  <a:pPr algn="ctr" eaLnBrk="0" hangingPunct="0"/>
                  <a:endParaRPr lang="zh-CN" altLang="en-US" sz="5000">
                    <a:latin typeface="Verdana" panose="020B0604030504040204" pitchFamily="34" charset="0"/>
                    <a:ea typeface="Gulim" panose="020B0600000101010101" pitchFamily="34" charset="-127"/>
                  </a:endParaRPr>
                </a:p>
              </p:txBody>
            </p:sp>
            <p:sp>
              <p:nvSpPr>
                <p:cNvPr id="106" name="文本框 105"/>
                <p:cNvSpPr txBox="1"/>
                <p:nvPr/>
              </p:nvSpPr>
              <p:spPr>
                <a:xfrm>
                  <a:off x="5305219" y="4007072"/>
                  <a:ext cx="2040219" cy="1341347"/>
                </a:xfrm>
                <a:prstGeom prst="rect">
                  <a:avLst/>
                </a:prstGeom>
                <a:noFill/>
                <a:ln w="25400" algn="ctr">
                  <a:noFill/>
                  <a:round/>
                </a:ln>
                <a:effectLst/>
              </p:spPr>
              <p:txBody>
                <a:bodyPr wrap="none" anchor="ctr"/>
                <a:lstStyle>
                  <a:defPPr>
                    <a:defRPr lang="en-US"/>
                  </a:defPPr>
                  <a:lvl1pPr algn="ctr" eaLnBrk="0" hangingPunct="0">
                    <a:defRPr>
                      <a:latin typeface="Verdana" panose="020B0604030504040204" pitchFamily="34" charset="0"/>
                      <a:ea typeface="Gulim" panose="020B0600000101010101" pitchFamily="34" charset="-127"/>
                    </a:defRPr>
                  </a:lvl1pPr>
                </a:lstStyle>
                <a:p>
                  <a:r>
                    <a:rPr lang="zh-CN" altLang="en-US" sz="2000" b="1" dirty="0">
                      <a:latin typeface="微软雅黑" panose="020B0503020204020204" pitchFamily="34" charset="-122"/>
                      <a:ea typeface="微软雅黑" panose="020B0503020204020204" pitchFamily="34" charset="-122"/>
                    </a:rPr>
                    <a:t>流程确认稿</a:t>
                  </a:r>
                  <a:endParaRPr lang="en-US" altLang="zh-CN" sz="2000" b="1" dirty="0">
                    <a:latin typeface="微软雅黑" panose="020B0503020204020204" pitchFamily="34" charset="-122"/>
                    <a:ea typeface="微软雅黑" panose="020B0503020204020204" pitchFamily="34" charset="-122"/>
                  </a:endParaRPr>
                </a:p>
                <a:p>
                  <a:r>
                    <a:rPr lang="zh-CN" altLang="en-US" sz="2000" b="1" dirty="0">
                      <a:solidFill>
                        <a:srgbClr val="3333CC"/>
                      </a:solidFill>
                      <a:latin typeface="微软雅黑" panose="020B0503020204020204" pitchFamily="34" charset="-122"/>
                      <a:ea typeface="微软雅黑" panose="020B0503020204020204" pitchFamily="34" charset="-122"/>
                    </a:rPr>
                    <a:t>（终稿）</a:t>
                  </a:r>
                </a:p>
              </p:txBody>
            </p:sp>
          </p:grpSp>
          <p:pic>
            <p:nvPicPr>
              <p:cNvPr id="112" name="Picture 12" descr="12 副本"/>
              <p:cNvPicPr>
                <a:picLocks noChangeAspect="1" noChangeArrowheads="1"/>
              </p:cNvPicPr>
              <p:nvPr/>
            </p:nvPicPr>
            <p:blipFill>
              <a:blip r:embed="rId6"/>
              <a:srcRect/>
              <a:stretch>
                <a:fillRect/>
              </a:stretch>
            </p:blipFill>
            <p:spPr bwMode="auto">
              <a:xfrm>
                <a:off x="5083852" y="4137680"/>
                <a:ext cx="411950" cy="411949"/>
              </a:xfrm>
              <a:prstGeom prst="rect">
                <a:avLst/>
              </a:prstGeom>
              <a:noFill/>
              <a:ln w="9525">
                <a:noFill/>
                <a:miter lim="800000"/>
                <a:headEnd/>
                <a:tailEnd/>
              </a:ln>
            </p:spPr>
          </p:pic>
        </p:grpSp>
        <p:sp>
          <p:nvSpPr>
            <p:cNvPr id="92" name="矩形 91"/>
            <p:cNvSpPr/>
            <p:nvPr/>
          </p:nvSpPr>
          <p:spPr>
            <a:xfrm>
              <a:off x="7448379" y="865981"/>
              <a:ext cx="3294872" cy="954106"/>
            </a:xfrm>
            <a:prstGeom prst="rect">
              <a:avLst/>
            </a:prstGeom>
            <a:noFill/>
          </p:spPr>
          <p:txBody>
            <a:bodyPr wrap="square" lIns="91440" tIns="45720" rIns="91440" bIns="45720">
              <a:spAutoFit/>
            </a:bodyPr>
            <a:lstStyle/>
            <a:p>
              <a:pPr algn="ctr"/>
              <a:r>
                <a:rPr lang="zh-CN" altLang="en-US" sz="28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本单位相关工作</a:t>
              </a:r>
              <a:endParaRPr lang="en-US" altLang="zh-CN" sz="28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a:p>
              <a:pPr algn="ctr"/>
              <a:r>
                <a:rPr lang="zh-CN" altLang="en-US" sz="28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a:t>
              </a:r>
              <a:r>
                <a:rPr lang="zh-CN" altLang="en-US" sz="28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确定这样做</a:t>
              </a:r>
              <a:r>
                <a:rPr lang="zh-CN" altLang="en-US" sz="28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a:t>
              </a:r>
            </a:p>
          </p:txBody>
        </p:sp>
        <p:sp>
          <p:nvSpPr>
            <p:cNvPr id="96" name="箭头: 燕尾形 95"/>
            <p:cNvSpPr/>
            <p:nvPr/>
          </p:nvSpPr>
          <p:spPr>
            <a:xfrm rot="16200000">
              <a:off x="6848329" y="1069639"/>
              <a:ext cx="461665" cy="2119754"/>
            </a:xfrm>
            <a:prstGeom prst="notchedRightArrow">
              <a:avLst/>
            </a:prstGeom>
            <a:solidFill>
              <a:srgbClr val="99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sz="5000"/>
            </a:p>
          </p:txBody>
        </p:sp>
      </p:grpSp>
      <p:sp>
        <p:nvSpPr>
          <p:cNvPr id="6" name="平行四边形 5"/>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9"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3" name="平行四边形 22"/>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87" name="平行四边形 86"/>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88" name="平行四边形 87"/>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89" name="平行四边形 88"/>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90" name="平行四边形 89"/>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93" name="文本框 92"/>
          <p:cNvSpPr txBox="1"/>
          <p:nvPr/>
        </p:nvSpPr>
        <p:spPr>
          <a:xfrm>
            <a:off x="613473" y="156079"/>
            <a:ext cx="1411605"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建设方法</a:t>
            </a:r>
          </a:p>
        </p:txBody>
      </p:sp>
      <p:grpSp>
        <p:nvGrpSpPr>
          <p:cNvPr id="94" name="组合 93"/>
          <p:cNvGrpSpPr/>
          <p:nvPr/>
        </p:nvGrpSpPr>
        <p:grpSpPr>
          <a:xfrm>
            <a:off x="11127364" y="379584"/>
            <a:ext cx="409027" cy="134134"/>
            <a:chOff x="11369042" y="568879"/>
            <a:chExt cx="568324" cy="148001"/>
          </a:xfrm>
        </p:grpSpPr>
        <p:sp>
          <p:nvSpPr>
            <p:cNvPr id="97" name="平行四边形 96"/>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98" name="平行四边形 97"/>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99" name="直接连接符 98"/>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00" name="组合 99"/>
          <p:cNvGrpSpPr/>
          <p:nvPr/>
        </p:nvGrpSpPr>
        <p:grpSpPr>
          <a:xfrm>
            <a:off x="11389343" y="115156"/>
            <a:ext cx="682197" cy="206038"/>
            <a:chOff x="11369042" y="568879"/>
            <a:chExt cx="568324" cy="148001"/>
          </a:xfrm>
        </p:grpSpPr>
        <p:sp>
          <p:nvSpPr>
            <p:cNvPr id="111" name="平行四边形 110"/>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13" name="平行四边形 112"/>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116" name="六边形 115"/>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248929" y="5504438"/>
            <a:ext cx="1966927" cy="1285884"/>
          </a:xfrm>
          <a:prstGeom prst="rect">
            <a:avLst/>
          </a:prstGeom>
        </p:spPr>
      </p:pic>
      <p:pic>
        <p:nvPicPr>
          <p:cNvPr id="15" name="图片 14"/>
          <p:cNvPicPr>
            <a:picLocks noChangeAspect="1"/>
          </p:cNvPicPr>
          <p:nvPr/>
        </p:nvPicPr>
        <p:blipFill>
          <a:blip r:embed="rId4"/>
          <a:stretch>
            <a:fillRect/>
          </a:stretch>
        </p:blipFill>
        <p:spPr>
          <a:xfrm>
            <a:off x="588572" y="989714"/>
            <a:ext cx="5892920" cy="3043596"/>
          </a:xfrm>
          <a:prstGeom prst="rect">
            <a:avLst/>
          </a:prstGeom>
        </p:spPr>
      </p:pic>
      <p:sp>
        <p:nvSpPr>
          <p:cNvPr id="21" name="矩形 20"/>
          <p:cNvSpPr/>
          <p:nvPr/>
        </p:nvSpPr>
        <p:spPr>
          <a:xfrm>
            <a:off x="708898" y="4256227"/>
            <a:ext cx="5652269" cy="1631216"/>
          </a:xfrm>
          <a:prstGeom prst="rect">
            <a:avLst/>
          </a:prstGeom>
        </p:spPr>
        <p:txBody>
          <a:bodyPr wrap="square">
            <a:spAutoFit/>
          </a:bodyPr>
          <a:lstStyle/>
          <a:p>
            <a:pPr marL="342900" indent="-342900">
              <a:buFont typeface="Arial" panose="020B0604020202020204" pitchFamily="34" charset="0"/>
              <a:buChar char="•"/>
            </a:pPr>
            <a:r>
              <a:rPr lang="zh-CN" altLang="en-US" sz="2000" dirty="0">
                <a:latin typeface="宋体" panose="02010600030101010101" pitchFamily="2" charset="-122"/>
                <a:ea typeface="宋体" panose="02010600030101010101" pitchFamily="2" charset="-122"/>
              </a:rPr>
              <a:t>为</a:t>
            </a:r>
            <a:r>
              <a:rPr lang="zh-CN" altLang="en-US" sz="2000" b="1" dirty="0">
                <a:solidFill>
                  <a:srgbClr val="0000FF"/>
                </a:solidFill>
                <a:latin typeface="宋体" panose="02010600030101010101" pitchFamily="2" charset="-122"/>
                <a:ea typeface="宋体" panose="02010600030101010101" pitchFamily="2" charset="-122"/>
              </a:rPr>
              <a:t>每个岗位</a:t>
            </a:r>
            <a:r>
              <a:rPr lang="zh-CN" altLang="en-US" sz="2000" dirty="0">
                <a:latin typeface="宋体" panose="02010600030101010101" pitchFamily="2" charset="-122"/>
                <a:ea typeface="宋体" panose="02010600030101010101" pitchFamily="2" charset="-122"/>
              </a:rPr>
              <a:t>提供一项工作为什么要这样做的外部政策规定的条文说明和应用解读；</a:t>
            </a:r>
            <a:endParaRPr lang="en-US" altLang="zh-CN" sz="2000" dirty="0">
              <a:latin typeface="宋体" panose="02010600030101010101" pitchFamily="2" charset="-122"/>
              <a:ea typeface="宋体" panose="02010600030101010101" pitchFamily="2" charset="-122"/>
            </a:endParaRPr>
          </a:p>
          <a:p>
            <a:pPr marL="342900" indent="-342900">
              <a:buFont typeface="Arial" panose="020B0604020202020204" pitchFamily="34" charset="0"/>
              <a:buChar char="•"/>
            </a:pPr>
            <a:endParaRPr lang="en-US" altLang="zh-CN" sz="2000" dirty="0">
              <a:latin typeface="宋体" panose="02010600030101010101" pitchFamily="2" charset="-122"/>
              <a:ea typeface="宋体" panose="02010600030101010101" pitchFamily="2" charset="-122"/>
            </a:endParaRPr>
          </a:p>
          <a:p>
            <a:pPr marL="342900" indent="-342900">
              <a:buFont typeface="Arial" panose="020B0604020202020204" pitchFamily="34" charset="0"/>
              <a:buChar char="•"/>
            </a:pPr>
            <a:r>
              <a:rPr lang="zh-CN" altLang="en-US" sz="2000" dirty="0">
                <a:latin typeface="宋体" panose="02010600030101010101" pitchFamily="2" charset="-122"/>
                <a:ea typeface="宋体" panose="02010600030101010101" pitchFamily="2" charset="-122"/>
              </a:rPr>
              <a:t>各岗位根据单位实际，验证、细化、确认本单位此项工作</a:t>
            </a:r>
            <a:r>
              <a:rPr lang="zh-CN" altLang="en-US" sz="2000" b="1" dirty="0">
                <a:solidFill>
                  <a:srgbClr val="0000FF"/>
                </a:solidFill>
                <a:latin typeface="宋体" panose="02010600030101010101" pitchFamily="2" charset="-122"/>
                <a:ea typeface="宋体" panose="02010600030101010101" pitchFamily="2" charset="-122"/>
              </a:rPr>
              <a:t>“</a:t>
            </a:r>
            <a:r>
              <a:rPr lang="zh-CN" altLang="en-US" sz="2000" b="1" u="sng" dirty="0">
                <a:solidFill>
                  <a:srgbClr val="0000FF"/>
                </a:solidFill>
                <a:latin typeface="宋体" panose="02010600030101010101" pitchFamily="2" charset="-122"/>
                <a:ea typeface="宋体" panose="02010600030101010101" pitchFamily="2" charset="-122"/>
              </a:rPr>
              <a:t>确定要如何做</a:t>
            </a:r>
            <a:r>
              <a:rPr lang="zh-CN" altLang="en-US" sz="2000" b="1" dirty="0">
                <a:solidFill>
                  <a:srgbClr val="0000FF"/>
                </a:solidFill>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a:t>
            </a:r>
            <a:endParaRPr lang="en-US" altLang="zh-CN" sz="2000" dirty="0">
              <a:latin typeface="宋体" panose="02010600030101010101" pitchFamily="2" charset="-122"/>
              <a:ea typeface="宋体" panose="02010600030101010101" pitchFamily="2" charset="-122"/>
            </a:endParaRPr>
          </a:p>
        </p:txBody>
      </p:sp>
      <p:sp>
        <p:nvSpPr>
          <p:cNvPr id="22" name="文本框 21"/>
          <p:cNvSpPr txBox="1"/>
          <p:nvPr/>
        </p:nvSpPr>
        <p:spPr>
          <a:xfrm>
            <a:off x="6663137" y="947961"/>
            <a:ext cx="4873255" cy="55601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536575">
              <a:lnSpc>
                <a:spcPct val="150000"/>
              </a:lnSpc>
            </a:pPr>
            <a:r>
              <a:rPr lang="zh-CN" altLang="en-US" sz="2000" dirty="0">
                <a:latin typeface="宋体" panose="02010600030101010101" pitchFamily="2" charset="-122"/>
                <a:ea typeface="宋体" panose="02010600030101010101" pitchFamily="2" charset="-122"/>
              </a:rPr>
              <a:t>只有经过</a:t>
            </a:r>
            <a:r>
              <a:rPr lang="zh-CN" altLang="en-US" sz="2000" b="1" dirty="0">
                <a:latin typeface="宋体" panose="02010600030101010101" pitchFamily="2" charset="-122"/>
                <a:ea typeface="宋体" panose="02010600030101010101" pitchFamily="2" charset="-122"/>
              </a:rPr>
              <a:t>岗位确认</a:t>
            </a:r>
            <a:r>
              <a:rPr lang="zh-CN" altLang="en-US" sz="2000" dirty="0">
                <a:latin typeface="宋体" panose="02010600030101010101" pitchFamily="2" charset="-122"/>
                <a:ea typeface="宋体" panose="02010600030101010101" pitchFamily="2" charset="-122"/>
              </a:rPr>
              <a:t>，才是单位</a:t>
            </a:r>
            <a:r>
              <a:rPr lang="zh-CN" altLang="en-US" sz="2000" b="1" dirty="0">
                <a:latin typeface="宋体" panose="02010600030101010101" pitchFamily="2" charset="-122"/>
                <a:ea typeface="宋体" panose="02010600030101010101" pitchFamily="2" charset="-122"/>
              </a:rPr>
              <a:t>可落地执行</a:t>
            </a:r>
            <a:r>
              <a:rPr lang="zh-CN" altLang="en-US" sz="2000" dirty="0">
                <a:latin typeface="宋体" panose="02010600030101010101" pitchFamily="2" charset="-122"/>
                <a:ea typeface="宋体" panose="02010600030101010101" pitchFamily="2" charset="-122"/>
              </a:rPr>
              <a:t>的业务流程。</a:t>
            </a:r>
            <a:endParaRPr lang="en-US" altLang="zh-CN" sz="2000" dirty="0">
              <a:latin typeface="宋体" panose="02010600030101010101" pitchFamily="2" charset="-122"/>
              <a:ea typeface="宋体" panose="02010600030101010101" pitchFamily="2" charset="-122"/>
            </a:endParaRPr>
          </a:p>
          <a:p>
            <a:pPr indent="536575">
              <a:lnSpc>
                <a:spcPct val="150000"/>
              </a:lnSpc>
            </a:pPr>
            <a:r>
              <a:rPr lang="zh-CN" altLang="en-US" sz="2000" b="1" dirty="0">
                <a:latin typeface="宋体" panose="02010600030101010101" pitchFamily="2" charset="-122"/>
                <a:ea typeface="宋体" panose="02010600030101010101" pitchFamily="2" charset="-122"/>
              </a:rPr>
              <a:t>一是</a:t>
            </a:r>
            <a:r>
              <a:rPr lang="zh-CN" altLang="en-US" sz="2000" dirty="0">
                <a:latin typeface="宋体" panose="02010600030101010101" pitchFamily="2" charset="-122"/>
                <a:ea typeface="宋体" panose="02010600030101010101" pitchFamily="2" charset="-122"/>
              </a:rPr>
              <a:t>只有具体业务的负责人（岗位）</a:t>
            </a:r>
            <a:r>
              <a:rPr lang="zh-CN" altLang="en-US" sz="2000" b="1" dirty="0">
                <a:latin typeface="宋体" panose="02010600030101010101" pitchFamily="2" charset="-122"/>
                <a:ea typeface="宋体" panose="02010600030101010101" pitchFamily="2" charset="-122"/>
              </a:rPr>
              <a:t>最清楚实际</a:t>
            </a:r>
            <a:r>
              <a:rPr lang="zh-CN" altLang="en-US" sz="2000" dirty="0">
                <a:latin typeface="宋体" panose="02010600030101010101" pitchFamily="2" charset="-122"/>
                <a:ea typeface="宋体" panose="02010600030101010101" pitchFamily="2" charset="-122"/>
              </a:rPr>
              <a:t>业务是如何开展的，确认效率最高，设计结果最准确；</a:t>
            </a:r>
            <a:r>
              <a:rPr lang="zh-CN" altLang="en-US" sz="2000" b="1" dirty="0">
                <a:latin typeface="宋体" panose="02010600030101010101" pitchFamily="2" charset="-122"/>
                <a:ea typeface="宋体" panose="02010600030101010101" pitchFamily="2" charset="-122"/>
              </a:rPr>
              <a:t>二是</a:t>
            </a:r>
            <a:r>
              <a:rPr lang="zh-CN" altLang="en-US" sz="2000" dirty="0">
                <a:latin typeface="宋体" panose="02010600030101010101" pitchFamily="2" charset="-122"/>
                <a:ea typeface="宋体" panose="02010600030101010101" pitchFamily="2" charset="-122"/>
              </a:rPr>
              <a:t>具体业务的负责人（岗位）</a:t>
            </a:r>
            <a:r>
              <a:rPr lang="zh-CN" altLang="en-US" sz="2000" b="1" dirty="0">
                <a:latin typeface="宋体" panose="02010600030101010101" pitchFamily="2" charset="-122"/>
                <a:ea typeface="宋体" panose="02010600030101010101" pitchFamily="2" charset="-122"/>
              </a:rPr>
              <a:t>参与设计</a:t>
            </a:r>
            <a:r>
              <a:rPr lang="zh-CN" altLang="en-US" sz="2000" dirty="0">
                <a:latin typeface="宋体" panose="02010600030101010101" pitchFamily="2" charset="-122"/>
                <a:ea typeface="宋体" panose="02010600030101010101" pitchFamily="2" charset="-122"/>
              </a:rPr>
              <a:t>，能够最大程度发挥大家的积极性，引导单位各工作环节人员参与业务流程的确认，能够确保业务流程确认稿得到有效执行；</a:t>
            </a:r>
            <a:r>
              <a:rPr lang="zh-CN" altLang="en-US" sz="2000" b="1" dirty="0">
                <a:latin typeface="宋体" panose="02010600030101010101" pitchFamily="2" charset="-122"/>
                <a:ea typeface="宋体" panose="02010600030101010101" pitchFamily="2" charset="-122"/>
              </a:rPr>
              <a:t>三是</a:t>
            </a:r>
            <a:r>
              <a:rPr lang="zh-CN" altLang="en-US" sz="2000" dirty="0">
                <a:latin typeface="宋体" panose="02010600030101010101" pitchFamily="2" charset="-122"/>
                <a:ea typeface="宋体" panose="02010600030101010101" pitchFamily="2" charset="-122"/>
              </a:rPr>
              <a:t>这是最佳的</a:t>
            </a:r>
            <a:r>
              <a:rPr lang="zh-CN" altLang="en-US" sz="2000" b="1" dirty="0">
                <a:latin typeface="宋体" panose="02010600030101010101" pitchFamily="2" charset="-122"/>
                <a:ea typeface="宋体" panose="02010600030101010101" pitchFamily="2" charset="-122"/>
              </a:rPr>
              <a:t>培训</a:t>
            </a:r>
            <a:r>
              <a:rPr lang="zh-CN" altLang="en-US" sz="2000" dirty="0">
                <a:latin typeface="宋体" panose="02010600030101010101" pitchFamily="2" charset="-122"/>
                <a:ea typeface="宋体" panose="02010600030101010101" pitchFamily="2" charset="-122"/>
              </a:rPr>
              <a:t>方式，能够在过程中让各岗位知晓相关工作的依据，学会如何依法合规完成本职工作，授人以渔，效果最好。</a:t>
            </a:r>
            <a:endParaRPr lang="en-US" altLang="zh-CN" sz="2000" dirty="0">
              <a:latin typeface="宋体" panose="02010600030101010101" pitchFamily="2" charset="-122"/>
              <a:ea typeface="宋体" panose="02010600030101010101" pitchFamily="2" charset="-122"/>
            </a:endParaRPr>
          </a:p>
        </p:txBody>
      </p:sp>
      <p:sp>
        <p:nvSpPr>
          <p:cNvPr id="11" name="矩形: 圆角 10"/>
          <p:cNvSpPr/>
          <p:nvPr/>
        </p:nvSpPr>
        <p:spPr>
          <a:xfrm>
            <a:off x="2372783" y="3335005"/>
            <a:ext cx="3889993" cy="619318"/>
          </a:xfrm>
          <a:prstGeom prst="round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l">
              <a:lnSpc>
                <a:spcPct val="150000"/>
              </a:lnSpc>
            </a:pPr>
            <a:endParaRPr lang="zh-CN" altLang="en-US" sz="2400" b="1" dirty="0">
              <a:solidFill>
                <a:srgbClr val="C00000"/>
              </a:solidFill>
              <a:latin typeface="宋体" panose="02010600030101010101" pitchFamily="2" charset="-122"/>
              <a:ea typeface="宋体" panose="02010600030101010101" pitchFamily="2" charset="-122"/>
            </a:endParaRPr>
          </a:p>
        </p:txBody>
      </p:sp>
      <p:sp>
        <p:nvSpPr>
          <p:cNvPr id="2" name="平行四边形 1"/>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5" name="平行四边形 4"/>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6" name="平行四边形 5"/>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7" name="平行四边形 6"/>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8" name="平行四边形 7"/>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9" name="平行四边形 8"/>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文本框 11"/>
          <p:cNvSpPr txBox="1"/>
          <p:nvPr/>
        </p:nvSpPr>
        <p:spPr>
          <a:xfrm>
            <a:off x="613473" y="156079"/>
            <a:ext cx="1411605"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建设方法</a:t>
            </a:r>
          </a:p>
        </p:txBody>
      </p:sp>
      <p:grpSp>
        <p:nvGrpSpPr>
          <p:cNvPr id="13" name="组合 12"/>
          <p:cNvGrpSpPr/>
          <p:nvPr/>
        </p:nvGrpSpPr>
        <p:grpSpPr>
          <a:xfrm>
            <a:off x="11127364" y="379584"/>
            <a:ext cx="409027" cy="134134"/>
            <a:chOff x="11369042" y="568879"/>
            <a:chExt cx="568324" cy="148001"/>
          </a:xfrm>
        </p:grpSpPr>
        <p:sp>
          <p:nvSpPr>
            <p:cNvPr id="14" name="平行四边形 13"/>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6" name="平行四边形 15"/>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17" name="直接连接符 16"/>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sp>
        <p:nvSpPr>
          <p:cNvPr id="19" name="六边形 18"/>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控体系健全"/>
          <p:cNvSpPr/>
          <p:nvPr/>
        </p:nvSpPr>
        <p:spPr>
          <a:xfrm>
            <a:off x="5124678" y="2526293"/>
            <a:ext cx="2825255" cy="2402227"/>
          </a:xfrm>
          <a:prstGeom prst="roundRect">
            <a:avLst>
              <a:gd name="adj" fmla="val 7186"/>
            </a:avLst>
          </a:prstGeom>
          <a:solidFill>
            <a:srgbClr val="D246AD"/>
          </a:solidFill>
          <a:ln w="38100">
            <a:solidFill>
              <a:schemeClr val="accent4">
                <a:lumMod val="75000"/>
              </a:schemeClr>
            </a:solidFill>
            <a:custDash>
              <a:ds d="200000" sp="200000"/>
            </a:custDash>
            <a:miter lim="400000"/>
          </a:ln>
        </p:spPr>
        <p:txBody>
          <a:bodyPr lIns="25400" tIns="25400" rIns="25400" bIns="25400"/>
          <a:lstStyle>
            <a:lvl1pPr>
              <a:defRPr sz="3600" b="0">
                <a:solidFill>
                  <a:srgbClr val="AA7942"/>
                </a:solidFill>
                <a:latin typeface="FZQingKeBenYueSongS-R-GB"/>
                <a:ea typeface="FZQingKeBenYueSongS-R-GB"/>
                <a:cs typeface="FZQingKeBenYueSongS-R-GB"/>
                <a:sym typeface="FZQingKeBenYueSongS-R-GB"/>
              </a:defRPr>
            </a:lvl1pPr>
          </a:lstStyle>
          <a:p>
            <a:r>
              <a:rPr lang="zh-CN" altLang="en-US" sz="1800" b="1" dirty="0">
                <a:solidFill>
                  <a:schemeClr val="bg1"/>
                </a:solidFill>
                <a:latin typeface="微软雅黑" panose="020B0503020204020204" pitchFamily="34" charset="-122"/>
                <a:ea typeface="微软雅黑" panose="020B0503020204020204" pitchFamily="34" charset="-122"/>
              </a:rPr>
              <a:t>   内控流程梳理与优化</a:t>
            </a:r>
            <a:endParaRPr sz="1800" b="1" dirty="0">
              <a:solidFill>
                <a:schemeClr val="accent5"/>
              </a:solidFill>
              <a:latin typeface="微软雅黑" panose="020B0503020204020204" pitchFamily="34" charset="-122"/>
              <a:ea typeface="微软雅黑" panose="020B0503020204020204" pitchFamily="34" charset="-122"/>
            </a:endParaRPr>
          </a:p>
        </p:txBody>
      </p:sp>
      <p:sp>
        <p:nvSpPr>
          <p:cNvPr id="6" name="内控信息化"/>
          <p:cNvSpPr/>
          <p:nvPr/>
        </p:nvSpPr>
        <p:spPr>
          <a:xfrm>
            <a:off x="8380561" y="3504646"/>
            <a:ext cx="2592353" cy="1186967"/>
          </a:xfrm>
          <a:prstGeom prst="roundRect">
            <a:avLst>
              <a:gd name="adj" fmla="val 7186"/>
            </a:avLst>
          </a:prstGeom>
          <a:solidFill>
            <a:srgbClr val="92D050"/>
          </a:solidFill>
          <a:ln w="38100">
            <a:solidFill>
              <a:schemeClr val="accent4">
                <a:lumMod val="75000"/>
              </a:schemeClr>
            </a:solidFill>
            <a:custDash>
              <a:ds d="200000" sp="200000"/>
            </a:custDash>
            <a:miter lim="400000"/>
          </a:ln>
        </p:spPr>
        <p:txBody>
          <a:bodyPr lIns="25400" tIns="25400" rIns="25400" bIns="25400"/>
          <a:lstStyle>
            <a:lvl1pPr>
              <a:defRPr sz="3600" b="0">
                <a:solidFill>
                  <a:srgbClr val="AA7942"/>
                </a:solidFill>
                <a:latin typeface="FZQingKeBenYueSongS-R-GB"/>
                <a:ea typeface="FZQingKeBenYueSongS-R-GB"/>
                <a:cs typeface="FZQingKeBenYueSongS-R-GB"/>
                <a:sym typeface="FZQingKeBenYueSongS-R-GB"/>
              </a:defRPr>
            </a:lvl1pPr>
          </a:lstStyle>
          <a:p>
            <a:r>
              <a:rPr lang="zh-CN" altLang="en-US" sz="1800" b="1" dirty="0">
                <a:solidFill>
                  <a:srgbClr val="C00000"/>
                </a:solidFill>
                <a:latin typeface="微软雅黑" panose="020B0503020204020204" pitchFamily="34" charset="-122"/>
                <a:ea typeface="微软雅黑" panose="020B0503020204020204" pitchFamily="34" charset="-122"/>
              </a:rPr>
              <a:t> </a:t>
            </a:r>
            <a:r>
              <a:rPr lang="zh-CN" altLang="en-US" sz="1800" b="1" dirty="0">
                <a:solidFill>
                  <a:schemeClr val="tx1"/>
                </a:solidFill>
                <a:latin typeface="微软雅黑" panose="020B0503020204020204" pitchFamily="34" charset="-122"/>
                <a:ea typeface="微软雅黑" panose="020B0503020204020204" pitchFamily="34" charset="-122"/>
              </a:rPr>
              <a:t>信息化固化</a:t>
            </a:r>
            <a:r>
              <a:rPr lang="zh-CN" altLang="en-US" sz="1800" b="1" dirty="0">
                <a:solidFill>
                  <a:srgbClr val="C00000"/>
                </a:solidFill>
                <a:latin typeface="微软雅黑" panose="020B0503020204020204" pitchFamily="34" charset="-122"/>
                <a:ea typeface="微软雅黑" panose="020B0503020204020204" pitchFamily="34" charset="-122"/>
              </a:rPr>
              <a:t>（数据真实）</a:t>
            </a:r>
          </a:p>
          <a:p>
            <a:endParaRPr lang="en-US" altLang="zh-CN" dirty="0">
              <a:latin typeface="微软雅黑" panose="020B0503020204020204" pitchFamily="34" charset="-122"/>
              <a:ea typeface="微软雅黑" panose="020B0503020204020204" pitchFamily="34" charset="-122"/>
            </a:endParaRPr>
          </a:p>
        </p:txBody>
      </p:sp>
      <p:sp>
        <p:nvSpPr>
          <p:cNvPr id="7" name="内控体系建立"/>
          <p:cNvSpPr/>
          <p:nvPr/>
        </p:nvSpPr>
        <p:spPr>
          <a:xfrm>
            <a:off x="218337" y="2052657"/>
            <a:ext cx="1521975" cy="3358981"/>
          </a:xfrm>
          <a:prstGeom prst="roundRect">
            <a:avLst>
              <a:gd name="adj" fmla="val 7186"/>
            </a:avLst>
          </a:prstGeom>
          <a:solidFill>
            <a:srgbClr val="FF0000"/>
          </a:solidFill>
          <a:ln w="38100">
            <a:solidFill>
              <a:srgbClr val="C00000"/>
            </a:solidFill>
            <a:prstDash val="dashDot"/>
          </a:ln>
        </p:spPr>
        <p:style>
          <a:lnRef idx="0">
            <a:schemeClr val="accent5"/>
          </a:lnRef>
          <a:fillRef idx="3">
            <a:schemeClr val="accent5"/>
          </a:fillRef>
          <a:effectRef idx="3">
            <a:schemeClr val="accent5"/>
          </a:effectRef>
          <a:fontRef idx="minor">
            <a:schemeClr val="lt1"/>
          </a:fontRef>
        </p:style>
        <p:txBody>
          <a:bodyPr lIns="25400" tIns="25400" rIns="25400" bIns="25400"/>
          <a:lstStyle>
            <a:lvl1pPr>
              <a:defRPr sz="3600" b="0">
                <a:solidFill>
                  <a:srgbClr val="AA7942"/>
                </a:solidFill>
                <a:latin typeface="FZQingKeBenYueSongS-R-GB"/>
                <a:ea typeface="FZQingKeBenYueSongS-R-GB"/>
                <a:cs typeface="FZQingKeBenYueSongS-R-GB"/>
                <a:sym typeface="FZQingKeBenYueSongS-R-GB"/>
              </a:defRPr>
            </a:lvl1pPr>
          </a:lstStyle>
          <a:p>
            <a:endParaRPr lang="en-US" altLang="zh-CN" sz="1800" dirty="0">
              <a:solidFill>
                <a:srgbClr val="0066FF"/>
              </a:solidFill>
            </a:endParaRPr>
          </a:p>
          <a:p>
            <a:endParaRPr lang="en-US" altLang="zh-CN" sz="1800" dirty="0">
              <a:solidFill>
                <a:srgbClr val="0066FF"/>
              </a:solidFill>
            </a:endParaRPr>
          </a:p>
          <a:p>
            <a:endParaRPr lang="en-US" altLang="zh-CN" sz="1800" dirty="0">
              <a:solidFill>
                <a:srgbClr val="0066FF"/>
              </a:solidFill>
            </a:endParaRPr>
          </a:p>
          <a:p>
            <a:endParaRPr lang="en-US" altLang="zh-CN" sz="1800" dirty="0">
              <a:solidFill>
                <a:srgbClr val="0066FF"/>
              </a:solidFill>
            </a:endParaRPr>
          </a:p>
          <a:p>
            <a:endParaRPr lang="en-US" altLang="zh-CN" sz="1800" b="1" dirty="0">
              <a:solidFill>
                <a:srgbClr val="0066FF"/>
              </a:solidFill>
            </a:endParaRPr>
          </a:p>
          <a:p>
            <a:pPr algn="ctr"/>
            <a:r>
              <a:rPr lang="zh-CN" altLang="zh-CN" sz="1600" b="1" dirty="0">
                <a:solidFill>
                  <a:schemeClr val="bg1"/>
                </a:solidFill>
              </a:rPr>
              <a:t>标准业务</a:t>
            </a:r>
            <a:endParaRPr lang="en-US" altLang="zh-CN" sz="1600" b="1" dirty="0">
              <a:solidFill>
                <a:schemeClr val="bg1"/>
              </a:solidFill>
            </a:endParaRPr>
          </a:p>
          <a:p>
            <a:pPr algn="ctr"/>
            <a:r>
              <a:rPr lang="zh-CN" altLang="zh-CN" sz="1600" b="1" dirty="0">
                <a:solidFill>
                  <a:schemeClr val="bg1"/>
                </a:solidFill>
              </a:rPr>
              <a:t>流程框架</a:t>
            </a:r>
            <a:endParaRPr lang="en-US" altLang="zh-CN" sz="1600" b="1" dirty="0">
              <a:solidFill>
                <a:schemeClr val="bg1"/>
              </a:solidFill>
            </a:endParaRPr>
          </a:p>
          <a:p>
            <a:pPr algn="ctr"/>
            <a:endParaRPr lang="en-US" altLang="zh-CN" sz="1600" b="1" dirty="0">
              <a:solidFill>
                <a:schemeClr val="bg1"/>
              </a:solidFill>
            </a:endParaRPr>
          </a:p>
          <a:p>
            <a:pPr algn="ctr"/>
            <a:r>
              <a:rPr lang="zh-CN" altLang="zh-CN" sz="1600" b="1" dirty="0">
                <a:solidFill>
                  <a:schemeClr val="bg1"/>
                </a:solidFill>
              </a:rPr>
              <a:t>流程标准</a:t>
            </a:r>
            <a:endParaRPr lang="en-US" altLang="zh-CN" sz="1600" b="1" dirty="0">
              <a:solidFill>
                <a:schemeClr val="bg1"/>
              </a:solidFill>
            </a:endParaRPr>
          </a:p>
          <a:p>
            <a:pPr algn="ctr"/>
            <a:endParaRPr lang="en-US" altLang="zh-CN" sz="1600" b="1" dirty="0">
              <a:solidFill>
                <a:schemeClr val="bg1"/>
              </a:solidFill>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标准体系维护与应用平台</a:t>
            </a:r>
            <a:endParaRPr sz="1600" b="1" dirty="0">
              <a:solidFill>
                <a:schemeClr val="bg1"/>
              </a:solidFill>
              <a:latin typeface="微软雅黑" panose="020B0503020204020204" pitchFamily="34" charset="-122"/>
              <a:ea typeface="微软雅黑" panose="020B0503020204020204" pitchFamily="34" charset="-122"/>
            </a:endParaRPr>
          </a:p>
        </p:txBody>
      </p:sp>
      <p:sp>
        <p:nvSpPr>
          <p:cNvPr id="8" name="有效性建设"/>
          <p:cNvSpPr/>
          <p:nvPr/>
        </p:nvSpPr>
        <p:spPr>
          <a:xfrm>
            <a:off x="5246985" y="2973966"/>
            <a:ext cx="2558932" cy="1858761"/>
          </a:xfrm>
          <a:prstGeom prst="roundRect">
            <a:avLst>
              <a:gd name="adj" fmla="val 20230"/>
            </a:avLst>
          </a:prstGeom>
          <a:solidFill>
            <a:srgbClr val="0070C0"/>
          </a:solidFill>
          <a:ln>
            <a:noFill/>
          </a:ln>
          <a:effectLst/>
        </p:spPr>
        <p:txBody>
          <a:bodyPr wrap="square" lIns="25400" tIns="25400" rIns="25400" bIns="25400" numCol="1" anchor="ctr">
            <a:noAutofit/>
          </a:bodyPr>
          <a:lstStyle>
            <a:lvl1pPr>
              <a:defRPr sz="3200" b="0">
                <a:solidFill>
                  <a:srgbClr val="0433FF"/>
                </a:solidFill>
                <a:latin typeface="FZQingKeBenYueSongS-R-GB"/>
                <a:ea typeface="FZQingKeBenYueSongS-R-GB"/>
                <a:cs typeface="FZQingKeBenYueSongS-R-GB"/>
                <a:sym typeface="FZQingKeBenYueSongS-R-GB"/>
              </a:defRPr>
            </a:lvl1pPr>
          </a:lstStyle>
          <a:p>
            <a:r>
              <a:rPr lang="zh-CN" altLang="zh-CN" sz="1600" dirty="0">
                <a:solidFill>
                  <a:schemeClr val="bg1"/>
                </a:solidFill>
              </a:rPr>
              <a:t>依据单位当期</a:t>
            </a:r>
            <a:r>
              <a:rPr lang="zh-CN" altLang="en-US" sz="1600" dirty="0">
                <a:solidFill>
                  <a:schemeClr val="bg1"/>
                </a:solidFill>
              </a:rPr>
              <a:t>应当</a:t>
            </a:r>
            <a:r>
              <a:rPr lang="zh-CN" altLang="zh-CN" sz="1600" dirty="0">
                <a:solidFill>
                  <a:schemeClr val="bg1"/>
                </a:solidFill>
              </a:rPr>
              <a:t>遵循的各项外部政策要求</a:t>
            </a:r>
            <a:r>
              <a:rPr lang="zh-CN" altLang="en-US" sz="1600" dirty="0">
                <a:solidFill>
                  <a:schemeClr val="bg1"/>
                </a:solidFill>
              </a:rPr>
              <a:t>，结合</a:t>
            </a:r>
            <a:r>
              <a:rPr lang="zh-CN" altLang="zh-CN" sz="1600" dirty="0">
                <a:solidFill>
                  <a:schemeClr val="bg1"/>
                </a:solidFill>
              </a:rPr>
              <a:t>单位内部资料，梳理单位业务流程，结合单位反馈意见修订完善，形成单位</a:t>
            </a:r>
            <a:r>
              <a:rPr lang="zh-CN" altLang="en-US" sz="1600" dirty="0">
                <a:solidFill>
                  <a:schemeClr val="bg1"/>
                </a:solidFill>
              </a:rPr>
              <a:t>可实际运行的</a:t>
            </a:r>
            <a:r>
              <a:rPr lang="zh-CN" altLang="zh-CN" sz="1600" dirty="0">
                <a:solidFill>
                  <a:schemeClr val="bg1"/>
                </a:solidFill>
              </a:rPr>
              <a:t>内部控制建设成果物</a:t>
            </a:r>
            <a:endParaRPr sz="1600" b="1" dirty="0">
              <a:solidFill>
                <a:schemeClr val="bg1"/>
              </a:solidFill>
              <a:latin typeface="微软雅黑" panose="020B0503020204020204" pitchFamily="34" charset="-122"/>
              <a:ea typeface="微软雅黑" panose="020B0503020204020204" pitchFamily="34" charset="-122"/>
            </a:endParaRPr>
          </a:p>
        </p:txBody>
      </p:sp>
      <p:pic>
        <p:nvPicPr>
          <p:cNvPr id="9" name="连接线" descr="连接线"/>
          <p:cNvPicPr/>
          <p:nvPr/>
        </p:nvPicPr>
        <p:blipFill>
          <a:blip r:embed="rId3"/>
          <a:stretch>
            <a:fillRect/>
          </a:stretch>
        </p:blipFill>
        <p:spPr>
          <a:xfrm>
            <a:off x="4202709" y="3881461"/>
            <a:ext cx="670552" cy="65407"/>
          </a:xfrm>
          <a:prstGeom prst="rect">
            <a:avLst/>
          </a:prstGeom>
        </p:spPr>
      </p:pic>
      <p:sp>
        <p:nvSpPr>
          <p:cNvPr id="11" name="有效性建设"/>
          <p:cNvSpPr/>
          <p:nvPr/>
        </p:nvSpPr>
        <p:spPr>
          <a:xfrm>
            <a:off x="8622628" y="3881461"/>
            <a:ext cx="2160240" cy="716396"/>
          </a:xfrm>
          <a:prstGeom prst="roundRect">
            <a:avLst>
              <a:gd name="adj" fmla="val 20230"/>
            </a:avLst>
          </a:prstGeom>
          <a:solidFill>
            <a:schemeClr val="accent4">
              <a:lumMod val="75000"/>
            </a:schemeClr>
          </a:solidFill>
          <a:ln>
            <a:noFill/>
          </a:ln>
          <a:effectLst/>
        </p:spPr>
        <p:txBody>
          <a:bodyPr wrap="square" lIns="25400" tIns="25400" rIns="25400" bIns="25400" numCol="1" anchor="ctr">
            <a:noAutofit/>
          </a:bodyPr>
          <a:lstStyle>
            <a:lvl1pPr>
              <a:defRPr sz="3200" b="0">
                <a:solidFill>
                  <a:srgbClr val="0433FF"/>
                </a:solidFill>
                <a:latin typeface="FZQingKeBenYueSongS-R-GB"/>
                <a:ea typeface="FZQingKeBenYueSongS-R-GB"/>
                <a:cs typeface="FZQingKeBenYueSongS-R-GB"/>
                <a:sym typeface="FZQingKeBenYueSongS-R-GB"/>
              </a:defRPr>
            </a:lvl1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充分利用并整合现有信息系统，遵循内控制度流程优化成果</a:t>
            </a:r>
            <a:endParaRPr sz="1600" b="1" dirty="0">
              <a:solidFill>
                <a:schemeClr val="bg1"/>
              </a:solidFill>
              <a:latin typeface="微软雅黑" panose="020B0503020204020204" pitchFamily="34" charset="-122"/>
              <a:ea typeface="微软雅黑" panose="020B0503020204020204" pitchFamily="34" charset="-122"/>
            </a:endParaRPr>
          </a:p>
        </p:txBody>
      </p:sp>
      <p:sp>
        <p:nvSpPr>
          <p:cNvPr id="12" name="内控体系健全"/>
          <p:cNvSpPr/>
          <p:nvPr/>
        </p:nvSpPr>
        <p:spPr>
          <a:xfrm>
            <a:off x="2075980" y="2526293"/>
            <a:ext cx="2918819" cy="2402227"/>
          </a:xfrm>
          <a:prstGeom prst="roundRect">
            <a:avLst>
              <a:gd name="adj" fmla="val 7186"/>
            </a:avLst>
          </a:prstGeom>
          <a:solidFill>
            <a:srgbClr val="D246AD"/>
          </a:solidFill>
          <a:ln w="38100">
            <a:solidFill>
              <a:schemeClr val="accent4">
                <a:lumMod val="75000"/>
              </a:schemeClr>
            </a:solidFill>
            <a:custDash>
              <a:ds d="200000" sp="200000"/>
            </a:custDash>
            <a:miter lim="400000"/>
          </a:ln>
        </p:spPr>
        <p:txBody>
          <a:bodyPr lIns="25400" tIns="25400" rIns="25400" bIns="25400"/>
          <a:lstStyle>
            <a:lvl1pPr>
              <a:defRPr sz="3600" b="0">
                <a:solidFill>
                  <a:srgbClr val="AA7942"/>
                </a:solidFill>
                <a:latin typeface="FZQingKeBenYueSongS-R-GB"/>
                <a:ea typeface="FZQingKeBenYueSongS-R-GB"/>
                <a:cs typeface="FZQingKeBenYueSongS-R-GB"/>
                <a:sym typeface="FZQingKeBenYueSongS-R-GB"/>
              </a:defRPr>
            </a:lvl1pPr>
          </a:lstStyle>
          <a:p>
            <a:r>
              <a:rPr lang="zh-CN" altLang="en-US" sz="1800" b="1" dirty="0">
                <a:solidFill>
                  <a:schemeClr val="bg1"/>
                </a:solidFill>
                <a:latin typeface="微软雅黑" panose="020B0503020204020204" pitchFamily="34" charset="-122"/>
                <a:ea typeface="微软雅黑" panose="020B0503020204020204" pitchFamily="34" charset="-122"/>
              </a:rPr>
              <a:t>            风险评估</a:t>
            </a:r>
            <a:endParaRPr sz="1800" b="1" dirty="0">
              <a:solidFill>
                <a:schemeClr val="accent5"/>
              </a:solidFill>
              <a:latin typeface="微软雅黑" panose="020B0503020204020204" pitchFamily="34" charset="-122"/>
              <a:ea typeface="微软雅黑" panose="020B0503020204020204" pitchFamily="34" charset="-122"/>
            </a:endParaRPr>
          </a:p>
        </p:txBody>
      </p:sp>
      <p:sp>
        <p:nvSpPr>
          <p:cNvPr id="13" name="有效性建设"/>
          <p:cNvSpPr/>
          <p:nvPr/>
        </p:nvSpPr>
        <p:spPr>
          <a:xfrm>
            <a:off x="2219841" y="2973966"/>
            <a:ext cx="2732299" cy="1858761"/>
          </a:xfrm>
          <a:prstGeom prst="roundRect">
            <a:avLst>
              <a:gd name="adj" fmla="val 20230"/>
            </a:avLst>
          </a:prstGeom>
          <a:solidFill>
            <a:srgbClr val="0070C0"/>
          </a:solidFill>
          <a:ln>
            <a:noFill/>
          </a:ln>
          <a:effectLst/>
        </p:spPr>
        <p:txBody>
          <a:bodyPr wrap="square" lIns="25400" tIns="25400" rIns="25400" bIns="25400" numCol="1" anchor="ctr">
            <a:noAutofit/>
          </a:bodyPr>
          <a:lstStyle>
            <a:lvl1pPr>
              <a:defRPr sz="3200" b="0">
                <a:solidFill>
                  <a:srgbClr val="0433FF"/>
                </a:solidFill>
                <a:latin typeface="FZQingKeBenYueSongS-R-GB"/>
                <a:ea typeface="FZQingKeBenYueSongS-R-GB"/>
                <a:cs typeface="FZQingKeBenYueSongS-R-GB"/>
                <a:sym typeface="FZQingKeBenYueSongS-R-GB"/>
              </a:defRPr>
            </a:lvl1pPr>
          </a:lstStyle>
          <a:p>
            <a:r>
              <a:rPr lang="zh-CN" altLang="en-US" sz="1600" dirty="0">
                <a:solidFill>
                  <a:schemeClr val="bg1"/>
                </a:solidFill>
              </a:rPr>
              <a:t>根据</a:t>
            </a:r>
            <a:r>
              <a:rPr lang="zh-CN" altLang="zh-CN" sz="1600" dirty="0">
                <a:solidFill>
                  <a:schemeClr val="bg1"/>
                </a:solidFill>
              </a:rPr>
              <a:t>全部真实运行的资料，逐项比对单位当期</a:t>
            </a:r>
            <a:r>
              <a:rPr lang="zh-CN" altLang="en-US" sz="1600" dirty="0">
                <a:solidFill>
                  <a:schemeClr val="bg1"/>
                </a:solidFill>
              </a:rPr>
              <a:t>应当</a:t>
            </a:r>
            <a:r>
              <a:rPr lang="zh-CN" altLang="zh-CN" sz="1600" dirty="0">
                <a:solidFill>
                  <a:schemeClr val="bg1"/>
                </a:solidFill>
              </a:rPr>
              <a:t>遵循的各项外部政策要求，对单位内部控制现状进行风险评估，找到差异点，针对差异进行分析，提出单位的内控风险及整改措施建议</a:t>
            </a:r>
            <a:endParaRPr sz="1600" b="1" dirty="0">
              <a:solidFill>
                <a:schemeClr val="bg1"/>
              </a:solidFill>
              <a:latin typeface="微软雅黑" panose="020B0503020204020204" pitchFamily="34" charset="-122"/>
              <a:ea typeface="微软雅黑" panose="020B0503020204020204" pitchFamily="34" charset="-122"/>
            </a:endParaRPr>
          </a:p>
        </p:txBody>
      </p:sp>
      <p:sp>
        <p:nvSpPr>
          <p:cNvPr id="14" name="有效性建设"/>
          <p:cNvSpPr/>
          <p:nvPr/>
        </p:nvSpPr>
        <p:spPr>
          <a:xfrm>
            <a:off x="327987" y="2275002"/>
            <a:ext cx="1302673" cy="1112911"/>
          </a:xfrm>
          <a:prstGeom prst="roundRect">
            <a:avLst>
              <a:gd name="adj" fmla="val 20230"/>
            </a:avLst>
          </a:prstGeom>
          <a:solidFill>
            <a:schemeClr val="accent4">
              <a:lumMod val="75000"/>
            </a:schemeClr>
          </a:solidFill>
          <a:ln>
            <a:noFill/>
          </a:ln>
          <a:effectLst/>
        </p:spPr>
        <p:txBody>
          <a:bodyPr wrap="square" lIns="25400" tIns="25400" rIns="25400" bIns="25400" numCol="1" anchor="ctr">
            <a:noAutofit/>
          </a:bodyPr>
          <a:lstStyle>
            <a:lvl1pPr>
              <a:defRPr sz="3200" b="0">
                <a:solidFill>
                  <a:srgbClr val="0433FF"/>
                </a:solidFill>
                <a:latin typeface="FZQingKeBenYueSongS-R-GB"/>
                <a:ea typeface="FZQingKeBenYueSongS-R-GB"/>
                <a:cs typeface="FZQingKeBenYueSongS-R-GB"/>
                <a:sym typeface="FZQingKeBenYueSongS-R-GB"/>
              </a:defRPr>
            </a:lvl1pPr>
          </a:lstStyle>
          <a:p>
            <a:r>
              <a:rPr lang="zh-CN" altLang="en-US" sz="1600" b="1" dirty="0">
                <a:solidFill>
                  <a:schemeClr val="bg1"/>
                </a:solidFill>
                <a:latin typeface="微软雅黑" panose="020B0503020204020204" pitchFamily="34" charset="-122"/>
                <a:ea typeface="微软雅黑" panose="020B0503020204020204" pitchFamily="34" charset="-122"/>
              </a:rPr>
              <a:t>根据国家及地方政策建立标准体系</a:t>
            </a:r>
            <a:endParaRPr sz="1600" b="1" dirty="0">
              <a:solidFill>
                <a:schemeClr val="bg1"/>
              </a:solidFill>
              <a:latin typeface="微软雅黑" panose="020B0503020204020204" pitchFamily="34" charset="-122"/>
              <a:ea typeface="微软雅黑" panose="020B0503020204020204" pitchFamily="34" charset="-122"/>
            </a:endParaRPr>
          </a:p>
        </p:txBody>
      </p:sp>
      <p:sp>
        <p:nvSpPr>
          <p:cNvPr id="15" name="建立阶段"/>
          <p:cNvSpPr txBox="1"/>
          <p:nvPr/>
        </p:nvSpPr>
        <p:spPr>
          <a:xfrm>
            <a:off x="202043" y="1119081"/>
            <a:ext cx="1590179" cy="666849"/>
          </a:xfrm>
          <a:prstGeom prst="rect">
            <a:avLst/>
          </a:prstGeom>
          <a:ln w="12700">
            <a:miter lim="400000"/>
          </a:ln>
        </p:spPr>
        <p:txBody>
          <a:bodyPr wrap="square" lIns="25400" tIns="25400" rIns="25400" bIns="25400" anchor="ctr">
            <a:spAutoFit/>
          </a:bodyPr>
          <a:lstStyle>
            <a:lvl1pPr>
              <a:defRPr sz="5000" b="0">
                <a:latin typeface="FZQingKeBenYueSongS-R-GB"/>
                <a:ea typeface="FZQingKeBenYueSongS-R-GB"/>
                <a:cs typeface="FZQingKeBenYueSongS-R-GB"/>
                <a:sym typeface="FZQingKeBenYueSongS-R-GB"/>
              </a:defRPr>
            </a:lvl1pPr>
          </a:lstStyle>
          <a:p>
            <a:pPr algn="ctr"/>
            <a:r>
              <a:rPr lang="zh-CN" altLang="en-US" sz="2000" dirty="0">
                <a:latin typeface="微软雅黑" panose="020B0503020204020204" pitchFamily="34" charset="-122"/>
                <a:ea typeface="微软雅黑" panose="020B0503020204020204" pitchFamily="34" charset="-122"/>
              </a:rPr>
              <a:t>准备阶段</a:t>
            </a:r>
            <a:endParaRPr lang="en-US" altLang="zh-CN" sz="2000" dirty="0">
              <a:latin typeface="微软雅黑" panose="020B0503020204020204" pitchFamily="34" charset="-122"/>
              <a:ea typeface="微软雅黑" panose="020B0503020204020204" pitchFamily="34" charset="-122"/>
            </a:endParaRPr>
          </a:p>
          <a:p>
            <a:pPr algn="ct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有法可依</a:t>
            </a:r>
            <a:r>
              <a:rPr lang="zh-CN" altLang="en-US" sz="2000" dirty="0">
                <a:latin typeface="微软雅黑" panose="020B0503020204020204" pitchFamily="34" charset="-122"/>
                <a:ea typeface="微软雅黑" panose="020B0503020204020204" pitchFamily="34" charset="-122"/>
              </a:rPr>
              <a:t>）</a:t>
            </a:r>
            <a:endParaRPr sz="2000" dirty="0">
              <a:latin typeface="微软雅黑" panose="020B0503020204020204" pitchFamily="34" charset="-122"/>
              <a:ea typeface="微软雅黑" panose="020B0503020204020204" pitchFamily="34" charset="-122"/>
            </a:endParaRPr>
          </a:p>
        </p:txBody>
      </p:sp>
      <p:sp>
        <p:nvSpPr>
          <p:cNvPr id="16" name="箭头: 燕尾形 15"/>
          <p:cNvSpPr/>
          <p:nvPr/>
        </p:nvSpPr>
        <p:spPr>
          <a:xfrm>
            <a:off x="218337" y="5321531"/>
            <a:ext cx="8073331" cy="92007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75" b="1" dirty="0"/>
              <a:t>内控体系设计阶段</a:t>
            </a:r>
          </a:p>
        </p:txBody>
      </p:sp>
      <p:sp>
        <p:nvSpPr>
          <p:cNvPr id="17" name="箭头: 燕尾形 16"/>
          <p:cNvSpPr/>
          <p:nvPr/>
        </p:nvSpPr>
        <p:spPr>
          <a:xfrm>
            <a:off x="8098635" y="5149671"/>
            <a:ext cx="3875028" cy="1205889"/>
          </a:xfrm>
          <a:prstGeom prst="notch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75" b="1" dirty="0"/>
              <a:t>内控体系运行阶段</a:t>
            </a:r>
          </a:p>
        </p:txBody>
      </p:sp>
      <p:sp>
        <p:nvSpPr>
          <p:cNvPr id="18" name="内控信息化"/>
          <p:cNvSpPr/>
          <p:nvPr/>
        </p:nvSpPr>
        <p:spPr>
          <a:xfrm>
            <a:off x="8336762" y="2745365"/>
            <a:ext cx="2592353" cy="625057"/>
          </a:xfrm>
          <a:prstGeom prst="roundRect">
            <a:avLst>
              <a:gd name="adj" fmla="val 7186"/>
            </a:avLst>
          </a:prstGeom>
          <a:solidFill>
            <a:srgbClr val="92D050"/>
          </a:solidFill>
          <a:ln w="38100">
            <a:solidFill>
              <a:schemeClr val="accent4">
                <a:lumMod val="75000"/>
              </a:schemeClr>
            </a:solidFill>
            <a:custDash>
              <a:ds d="200000" sp="200000"/>
            </a:custDash>
            <a:miter lim="400000"/>
          </a:ln>
        </p:spPr>
        <p:txBody>
          <a:bodyPr lIns="25400" tIns="25400" rIns="25400" bIns="25400"/>
          <a:lstStyle>
            <a:lvl1pPr>
              <a:defRPr sz="3600" b="0">
                <a:solidFill>
                  <a:srgbClr val="AA7942"/>
                </a:solidFill>
                <a:latin typeface="FZQingKeBenYueSongS-R-GB"/>
                <a:ea typeface="FZQingKeBenYueSongS-R-GB"/>
                <a:cs typeface="FZQingKeBenYueSongS-R-GB"/>
                <a:sym typeface="FZQingKeBenYueSongS-R-GB"/>
              </a:defRPr>
            </a:lvl1pPr>
          </a:lstStyle>
          <a:p>
            <a:r>
              <a:rPr lang="zh-CN" altLang="en-US" sz="1800" b="1" dirty="0">
                <a:solidFill>
                  <a:srgbClr val="C00000"/>
                </a:solidFill>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p:txBody>
      </p:sp>
      <p:sp>
        <p:nvSpPr>
          <p:cNvPr id="19" name="有效性建设"/>
          <p:cNvSpPr/>
          <p:nvPr/>
        </p:nvSpPr>
        <p:spPr>
          <a:xfrm>
            <a:off x="8529041" y="2881099"/>
            <a:ext cx="2311503" cy="378095"/>
          </a:xfrm>
          <a:prstGeom prst="roundRect">
            <a:avLst>
              <a:gd name="adj" fmla="val 20230"/>
            </a:avLst>
          </a:prstGeom>
          <a:solidFill>
            <a:schemeClr val="accent4">
              <a:lumMod val="75000"/>
            </a:schemeClr>
          </a:solidFill>
          <a:ln>
            <a:noFill/>
          </a:ln>
          <a:effectLst/>
        </p:spPr>
        <p:txBody>
          <a:bodyPr wrap="square" lIns="25400" tIns="25400" rIns="25400" bIns="25400" numCol="1" anchor="ctr">
            <a:noAutofit/>
          </a:bodyPr>
          <a:lstStyle>
            <a:lvl1pPr>
              <a:defRPr sz="3200" b="0">
                <a:solidFill>
                  <a:srgbClr val="0433FF"/>
                </a:solidFill>
                <a:latin typeface="FZQingKeBenYueSongS-R-GB"/>
                <a:ea typeface="FZQingKeBenYueSongS-R-GB"/>
                <a:cs typeface="FZQingKeBenYueSongS-R-GB"/>
                <a:sym typeface="FZQingKeBenYueSongS-R-GB"/>
              </a:defRPr>
            </a:lvl1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内控设计成果发布实施</a:t>
            </a:r>
            <a:endParaRPr sz="1600" b="1" dirty="0">
              <a:solidFill>
                <a:schemeClr val="bg1"/>
              </a:solidFill>
              <a:latin typeface="微软雅黑" panose="020B0503020204020204" pitchFamily="34" charset="-122"/>
              <a:ea typeface="微软雅黑" panose="020B0503020204020204" pitchFamily="34" charset="-122"/>
            </a:endParaRPr>
          </a:p>
        </p:txBody>
      </p:sp>
      <p:sp>
        <p:nvSpPr>
          <p:cNvPr id="20" name="矩形: 圆角 19"/>
          <p:cNvSpPr/>
          <p:nvPr/>
        </p:nvSpPr>
        <p:spPr>
          <a:xfrm>
            <a:off x="1906269" y="1224819"/>
            <a:ext cx="10083692" cy="482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75" b="1" dirty="0">
                <a:solidFill>
                  <a:schemeClr val="tx1"/>
                </a:solidFill>
              </a:rPr>
              <a:t>评   价   与   监   督</a:t>
            </a:r>
          </a:p>
        </p:txBody>
      </p:sp>
      <p:sp>
        <p:nvSpPr>
          <p:cNvPr id="21" name="内控信息化"/>
          <p:cNvSpPr/>
          <p:nvPr/>
        </p:nvSpPr>
        <p:spPr>
          <a:xfrm>
            <a:off x="11162627" y="2803075"/>
            <a:ext cx="654795" cy="1926903"/>
          </a:xfrm>
          <a:prstGeom prst="roundRect">
            <a:avLst>
              <a:gd name="adj" fmla="val 7186"/>
            </a:avLst>
          </a:prstGeom>
          <a:solidFill>
            <a:srgbClr val="92D050"/>
          </a:solidFill>
          <a:ln w="38100">
            <a:solidFill>
              <a:schemeClr val="accent4">
                <a:lumMod val="75000"/>
              </a:schemeClr>
            </a:solidFill>
            <a:custDash>
              <a:ds d="200000" sp="200000"/>
            </a:custDash>
            <a:miter lim="400000"/>
          </a:ln>
        </p:spPr>
        <p:txBody>
          <a:bodyPr lIns="25400" tIns="25400" rIns="25400" bIns="25400"/>
          <a:lstStyle>
            <a:lvl1pPr>
              <a:defRPr sz="3600" b="0">
                <a:solidFill>
                  <a:srgbClr val="AA7942"/>
                </a:solidFill>
                <a:latin typeface="FZQingKeBenYueSongS-R-GB"/>
                <a:ea typeface="FZQingKeBenYueSongS-R-GB"/>
                <a:cs typeface="FZQingKeBenYueSongS-R-GB"/>
                <a:sym typeface="FZQingKeBenYueSongS-R-GB"/>
              </a:defRPr>
            </a:lvl1pPr>
          </a:lstStyle>
          <a:p>
            <a:r>
              <a:rPr lang="zh-CN" altLang="en-US" sz="1800" b="1" dirty="0">
                <a:solidFill>
                  <a:srgbClr val="C00000"/>
                </a:solidFill>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p:txBody>
      </p:sp>
      <p:sp>
        <p:nvSpPr>
          <p:cNvPr id="22" name="有效性建设"/>
          <p:cNvSpPr/>
          <p:nvPr/>
        </p:nvSpPr>
        <p:spPr>
          <a:xfrm>
            <a:off x="11216142" y="2973965"/>
            <a:ext cx="583855" cy="1568267"/>
          </a:xfrm>
          <a:prstGeom prst="roundRect">
            <a:avLst>
              <a:gd name="adj" fmla="val 20230"/>
            </a:avLst>
          </a:prstGeom>
          <a:solidFill>
            <a:schemeClr val="accent4">
              <a:lumMod val="75000"/>
            </a:schemeClr>
          </a:solidFill>
          <a:ln>
            <a:noFill/>
          </a:ln>
          <a:effectLst/>
        </p:spPr>
        <p:txBody>
          <a:bodyPr wrap="square" lIns="25400" tIns="25400" rIns="25400" bIns="25400" numCol="1" anchor="ctr">
            <a:noAutofit/>
          </a:bodyPr>
          <a:lstStyle>
            <a:lvl1pPr>
              <a:defRPr sz="3200" b="0">
                <a:solidFill>
                  <a:srgbClr val="0433FF"/>
                </a:solidFill>
                <a:latin typeface="FZQingKeBenYueSongS-R-GB"/>
                <a:ea typeface="FZQingKeBenYueSongS-R-GB"/>
                <a:cs typeface="FZQingKeBenYueSongS-R-GB"/>
                <a:sym typeface="FZQingKeBenYueSongS-R-GB"/>
              </a:defRPr>
            </a:lvl1pPr>
          </a:lstStyle>
          <a:p>
            <a:r>
              <a:rPr lang="zh-CN" altLang="en-US" sz="1600" b="1" dirty="0">
                <a:solidFill>
                  <a:schemeClr val="bg1"/>
                </a:solidFill>
                <a:latin typeface="微软雅黑" panose="020B0503020204020204" pitchFamily="34" charset="-122"/>
                <a:ea typeface="微软雅黑" panose="020B0503020204020204" pitchFamily="34" charset="-122"/>
              </a:rPr>
              <a:t>单位相关业务指标提升</a:t>
            </a:r>
            <a:endParaRPr sz="1600" b="1"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1906267" y="2405254"/>
            <a:ext cx="6165911" cy="269698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sp>
        <p:nvSpPr>
          <p:cNvPr id="24" name="矩形 23"/>
          <p:cNvSpPr/>
          <p:nvPr/>
        </p:nvSpPr>
        <p:spPr>
          <a:xfrm>
            <a:off x="8185676" y="2415070"/>
            <a:ext cx="3804283" cy="269698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dirty="0"/>
          </a:p>
        </p:txBody>
      </p:sp>
      <p:cxnSp>
        <p:nvCxnSpPr>
          <p:cNvPr id="4" name="连接符: 肘形 3"/>
          <p:cNvCxnSpPr>
            <a:stCxn id="24" idx="0"/>
            <a:endCxn id="23" idx="0"/>
          </p:cNvCxnSpPr>
          <p:nvPr/>
        </p:nvCxnSpPr>
        <p:spPr>
          <a:xfrm rot="16200000" flipV="1">
            <a:off x="7533612" y="-139136"/>
            <a:ext cx="9816" cy="5098595"/>
          </a:xfrm>
          <a:prstGeom prst="bentConnector3">
            <a:avLst>
              <a:gd name="adj1" fmla="val 3115118"/>
            </a:avLst>
          </a:prstGeom>
          <a:noFill/>
          <a:ln w="25400" cap="flat">
            <a:solidFill>
              <a:srgbClr val="0000FF"/>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7" name="文本框 26"/>
          <p:cNvSpPr txBox="1"/>
          <p:nvPr/>
        </p:nvSpPr>
        <p:spPr>
          <a:xfrm>
            <a:off x="6673312" y="1680525"/>
            <a:ext cx="1855730" cy="4650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defTabSz="1100455" hangingPunct="0"/>
            <a:r>
              <a:rPr lang="zh-CN" altLang="en-US" sz="2135" b="1" dirty="0">
                <a:solidFill>
                  <a:srgbClr val="0000FF"/>
                </a:solidFill>
                <a:latin typeface="黑体" panose="02010609060101010101" charset="-122"/>
                <a:ea typeface="黑体" panose="02010609060101010101" charset="-122"/>
                <a:sym typeface="Helvetica Light"/>
              </a:rPr>
              <a:t>持续改进优化</a:t>
            </a:r>
          </a:p>
        </p:txBody>
      </p:sp>
      <p:sp>
        <p:nvSpPr>
          <p:cNvPr id="31" name="文本框 30"/>
          <p:cNvSpPr txBox="1"/>
          <p:nvPr/>
        </p:nvSpPr>
        <p:spPr>
          <a:xfrm>
            <a:off x="1972575" y="297110"/>
            <a:ext cx="7968028" cy="5246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scene3d>
              <a:camera prst="orthographicFront"/>
              <a:lightRig rig="threePt" dir="t"/>
            </a:scene3d>
          </a:bodyPr>
          <a:lstStyle/>
          <a:p>
            <a:pPr marL="0" marR="0" indent="0" defTabSz="825500" rtl="0" fontAlgn="auto" hangingPunct="0">
              <a:lnSpc>
                <a:spcPts val="3500"/>
              </a:lnSpc>
              <a:spcBef>
                <a:spcPts val="0"/>
              </a:spcBef>
              <a:spcAft>
                <a:spcPts val="0"/>
              </a:spcAft>
              <a:buClrTx/>
              <a:buSzTx/>
              <a:buFontTx/>
              <a:buNone/>
            </a:pPr>
            <a:r>
              <a:rPr kumimoji="0" lang="zh-CN" altLang="en-US" sz="2800" b="1" i="0" strike="noStrike" cap="none" spc="0" normalizeH="0" baseline="0" dirty="0">
                <a:uFillTx/>
                <a:latin typeface="思源宋体 CN Heavy" panose="02020900000000000000" pitchFamily="18" charset="-122"/>
                <a:ea typeface="思源宋体 CN Heavy" panose="02020900000000000000" pitchFamily="18" charset="-122"/>
                <a:cs typeface="Helvetica Light"/>
                <a:sym typeface="Helvetica Light"/>
              </a:rPr>
              <a:t>基于标准的单位内部控制体系整体框架和实施路线</a:t>
            </a:r>
          </a:p>
        </p:txBody>
      </p:sp>
      <p:sp>
        <p:nvSpPr>
          <p:cNvPr id="3" name="六边形 2"/>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38" name="平行四边形 37"/>
          <p:cNvSpPr/>
          <p:nvPr/>
        </p:nvSpPr>
        <p:spPr>
          <a:xfrm rot="10800000">
            <a:off x="11430260" y="214019"/>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9" name="矩形 4"/>
          <p:cNvSpPr/>
          <p:nvPr/>
        </p:nvSpPr>
        <p:spPr>
          <a:xfrm rot="10800000">
            <a:off x="10733076" y="196057"/>
            <a:ext cx="1128091" cy="76353"/>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0" name="平行四边形 39"/>
          <p:cNvSpPr/>
          <p:nvPr/>
        </p:nvSpPr>
        <p:spPr>
          <a:xfrm rot="10800000">
            <a:off x="11259467" y="263735"/>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1" name="平行四边形 40"/>
          <p:cNvSpPr/>
          <p:nvPr/>
        </p:nvSpPr>
        <p:spPr>
          <a:xfrm rot="12315127">
            <a:off x="491477" y="263735"/>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2" name="平行四边形 41"/>
          <p:cNvSpPr/>
          <p:nvPr/>
        </p:nvSpPr>
        <p:spPr>
          <a:xfrm rot="12112715">
            <a:off x="153436" y="87601"/>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3" name="平行四边形 42"/>
          <p:cNvSpPr/>
          <p:nvPr/>
        </p:nvSpPr>
        <p:spPr>
          <a:xfrm rot="10800000">
            <a:off x="10969387" y="334955"/>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4" name="平行四边形 43"/>
          <p:cNvSpPr/>
          <p:nvPr/>
        </p:nvSpPr>
        <p:spPr>
          <a:xfrm rot="10800000">
            <a:off x="11201117" y="27285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6" name="平行四边形 45"/>
          <p:cNvSpPr/>
          <p:nvPr/>
        </p:nvSpPr>
        <p:spPr>
          <a:xfrm rot="4367497">
            <a:off x="947111" y="5749367"/>
            <a:ext cx="673767" cy="161832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7" name="矩形 4"/>
          <p:cNvSpPr/>
          <p:nvPr/>
        </p:nvSpPr>
        <p:spPr>
          <a:xfrm>
            <a:off x="273742" y="6587510"/>
            <a:ext cx="1149485" cy="2386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8" name="平行四边形 47"/>
          <p:cNvSpPr/>
          <p:nvPr/>
        </p:nvSpPr>
        <p:spPr>
          <a:xfrm rot="3710883">
            <a:off x="596966" y="5861112"/>
            <a:ext cx="513001" cy="1005274"/>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9" name="平行四边形 48"/>
          <p:cNvSpPr/>
          <p:nvPr/>
        </p:nvSpPr>
        <p:spPr>
          <a:xfrm rot="3710883">
            <a:off x="194450" y="5997298"/>
            <a:ext cx="299297" cy="586501"/>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50" name="平行四边形 49"/>
          <p:cNvSpPr/>
          <p:nvPr/>
        </p:nvSpPr>
        <p:spPr>
          <a:xfrm rot="3710883">
            <a:off x="1437093" y="5933277"/>
            <a:ext cx="236423" cy="46329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a:stretch>
            <a:fillRect/>
          </a:stretch>
        </p:blipFill>
        <p:spPr>
          <a:xfrm>
            <a:off x="248929" y="5504438"/>
            <a:ext cx="1966927" cy="1285884"/>
          </a:xfrm>
          <a:prstGeom prst="rect">
            <a:avLst/>
          </a:prstGeom>
        </p:spPr>
      </p:pic>
      <p:sp>
        <p:nvSpPr>
          <p:cNvPr id="113" name="矩形 112"/>
          <p:cNvSpPr/>
          <p:nvPr/>
        </p:nvSpPr>
        <p:spPr>
          <a:xfrm>
            <a:off x="464188" y="742037"/>
            <a:ext cx="11436803" cy="577081"/>
          </a:xfrm>
          <a:prstGeom prst="rect">
            <a:avLst/>
          </a:prstGeom>
        </p:spPr>
        <p:txBody>
          <a:bodyPr wrap="square">
            <a:spAutoFit/>
          </a:bodyPr>
          <a:lstStyle/>
          <a:p>
            <a:pPr algn="l">
              <a:lnSpc>
                <a:spcPct val="150000"/>
              </a:lnSpc>
            </a:pPr>
            <a:r>
              <a:rPr lang="zh-CN" altLang="en-US" sz="2400" b="1" dirty="0">
                <a:solidFill>
                  <a:srgbClr val="FF0000"/>
                </a:solidFill>
                <a:latin typeface="微软雅黑" panose="020B0503020204020204" pitchFamily="34" charset="-122"/>
                <a:ea typeface="微软雅黑" panose="020B0503020204020204" pitchFamily="34" charset="-122"/>
              </a:rPr>
              <a:t>设计成果：</a:t>
            </a:r>
            <a:r>
              <a:rPr lang="zh-CN" altLang="en-US" sz="2400" b="1" dirty="0">
                <a:latin typeface="宋体" panose="02010600030101010101" pitchFamily="2" charset="-122"/>
                <a:ea typeface="宋体" panose="02010600030101010101" pitchFamily="2" charset="-122"/>
              </a:rPr>
              <a:t>内外标嵌入的单位内控业务流程设计稿</a:t>
            </a:r>
            <a:r>
              <a:rPr lang="zh-CN" altLang="en-US" sz="2400" dirty="0">
                <a:latin typeface="宋体" panose="02010600030101010101" pitchFamily="2" charset="-122"/>
                <a:ea typeface="宋体" panose="02010600030101010101" pitchFamily="2" charset="-122"/>
              </a:rPr>
              <a:t>。    </a:t>
            </a:r>
            <a:endParaRPr lang="en-US" altLang="zh-CN" sz="2400" dirty="0">
              <a:latin typeface="宋体" panose="02010600030101010101" pitchFamily="2" charset="-122"/>
              <a:ea typeface="宋体" panose="02010600030101010101" pitchFamily="2" charset="-122"/>
            </a:endParaRPr>
          </a:p>
        </p:txBody>
      </p:sp>
      <p:sp>
        <p:nvSpPr>
          <p:cNvPr id="13" name="矩形 4"/>
          <p:cNvSpPr>
            <a:spLocks noChangeArrowheads="1"/>
          </p:cNvSpPr>
          <p:nvPr/>
        </p:nvSpPr>
        <p:spPr bwMode="auto">
          <a:xfrm>
            <a:off x="464188" y="1406352"/>
            <a:ext cx="11342499" cy="583565"/>
          </a:xfrm>
          <a:prstGeom prst="rect">
            <a:avLst/>
          </a:prstGeom>
          <a:solidFill>
            <a:schemeClr val="bg1">
              <a:lumMod val="85000"/>
            </a:schemeClr>
          </a:solidFill>
          <a:ln>
            <a:noFill/>
          </a:ln>
        </p:spPr>
        <p:txBody>
          <a:bodyPr wrap="square">
            <a:spAutoFit/>
          </a:bodyP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sz="2800">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华文细黑" panose="02010600040101010101" pitchFamily="2" charset="-122"/>
              </a:defRPr>
            </a:lvl9pPr>
          </a:lstStyle>
          <a:p>
            <a:pPr algn="l">
              <a:spcBef>
                <a:spcPct val="0"/>
              </a:spcBef>
              <a:buClrTx/>
              <a:buFontTx/>
              <a:buNone/>
            </a:pPr>
            <a:r>
              <a:rPr lang="zh-CN" altLang="en-US" sz="1600" b="1" dirty="0">
                <a:latin typeface="华文细黑" panose="02010600040101010101" pitchFamily="2" charset="-122"/>
              </a:rPr>
              <a:t>        每章第二节以流程视角对单位主要经济活动和业务活动的内部控制管理提出了基本要求，包括流程目录、业务流程图和业务流程说明（包含关键控制点和控制要素）。</a:t>
            </a:r>
          </a:p>
        </p:txBody>
      </p:sp>
      <p:grpSp>
        <p:nvGrpSpPr>
          <p:cNvPr id="3" name="组合 2"/>
          <p:cNvGrpSpPr/>
          <p:nvPr/>
        </p:nvGrpSpPr>
        <p:grpSpPr>
          <a:xfrm>
            <a:off x="5466272" y="1989918"/>
            <a:ext cx="6605270" cy="4868082"/>
            <a:chOff x="4099703" y="1804029"/>
            <a:chExt cx="5044297" cy="3377837"/>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9704" y="1804029"/>
              <a:ext cx="5044296" cy="3312368"/>
            </a:xfrm>
            <a:prstGeom prst="rect">
              <a:avLst/>
            </a:prstGeom>
          </p:spPr>
        </p:pic>
        <p:sp>
          <p:nvSpPr>
            <p:cNvPr id="2" name="文本框 1"/>
            <p:cNvSpPr txBox="1"/>
            <p:nvPr/>
          </p:nvSpPr>
          <p:spPr>
            <a:xfrm>
              <a:off x="8092252" y="3721221"/>
              <a:ext cx="407406" cy="8087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eaVert" wrap="square" lIns="50800" tIns="50800" rIns="50800" bIns="50800" numCol="1" spcCol="38100" rtlCol="0" anchor="ctr">
              <a:spAutoFit/>
            </a:bodyPr>
            <a:lstStyle/>
            <a:p>
              <a:pPr defTabSz="619125"/>
              <a:r>
                <a:rPr lang="zh-CN" altLang="en-US" sz="2800" dirty="0">
                  <a:solidFill>
                    <a:srgbClr val="FF0000"/>
                  </a:solidFill>
                </a:rPr>
                <a:t> </a:t>
              </a:r>
              <a:r>
                <a:rPr lang="zh-CN" altLang="en-US" sz="2800" b="1" dirty="0">
                  <a:solidFill>
                    <a:srgbClr val="FF0000"/>
                  </a:solidFill>
                </a:rPr>
                <a:t>外标</a:t>
              </a:r>
            </a:p>
          </p:txBody>
        </p:sp>
        <p:sp>
          <p:nvSpPr>
            <p:cNvPr id="4" name="椭圆 3"/>
            <p:cNvSpPr/>
            <p:nvPr/>
          </p:nvSpPr>
          <p:spPr>
            <a:xfrm>
              <a:off x="4172222" y="3175832"/>
              <a:ext cx="357411" cy="487469"/>
            </a:xfrm>
            <a:prstGeom prst="ellipse">
              <a:avLst/>
            </a:prstGeom>
            <a:noFill/>
            <a:ln w="28575"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619125"/>
              <a:endParaRPr lang="zh-CN" altLang="en-US" sz="3200" dirty="0">
                <a:solidFill>
                  <a:srgbClr val="FFFFFF"/>
                </a:solidFill>
              </a:endParaRPr>
            </a:p>
          </p:txBody>
        </p:sp>
        <p:sp>
          <p:nvSpPr>
            <p:cNvPr id="16" name="椭圆 15"/>
            <p:cNvSpPr/>
            <p:nvPr/>
          </p:nvSpPr>
          <p:spPr>
            <a:xfrm>
              <a:off x="4170297" y="4286483"/>
              <a:ext cx="357411" cy="487469"/>
            </a:xfrm>
            <a:prstGeom prst="ellipse">
              <a:avLst/>
            </a:prstGeom>
            <a:noFill/>
            <a:ln w="28575"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619125"/>
              <a:endParaRPr lang="zh-CN" altLang="en-US" sz="3200" dirty="0">
                <a:solidFill>
                  <a:srgbClr val="FFFFFF"/>
                </a:solidFill>
              </a:endParaRPr>
            </a:p>
          </p:txBody>
        </p:sp>
        <p:sp>
          <p:nvSpPr>
            <p:cNvPr id="5" name="右大括号 4"/>
            <p:cNvSpPr/>
            <p:nvPr/>
          </p:nvSpPr>
          <p:spPr>
            <a:xfrm>
              <a:off x="7739768" y="3460213"/>
              <a:ext cx="213837" cy="1340387"/>
            </a:xfrm>
            <a:prstGeom prst="rightBrace">
              <a:avLst>
                <a:gd name="adj1" fmla="val 65090"/>
                <a:gd name="adj2" fmla="val 50000"/>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45718" rIns="91438" bIns="45718" numCol="1" spcCol="38100" rtlCol="0" anchor="t">
              <a:noAutofit/>
            </a:bodyPr>
            <a:lstStyle/>
            <a:p>
              <a:pPr algn="l" defTabSz="685800" latinLnBrk="1"/>
              <a:endParaRPr lang="zh-CN" altLang="en-US"/>
            </a:p>
          </p:txBody>
        </p:sp>
        <p:sp>
          <p:nvSpPr>
            <p:cNvPr id="17" name="椭圆 16"/>
            <p:cNvSpPr/>
            <p:nvPr/>
          </p:nvSpPr>
          <p:spPr>
            <a:xfrm>
              <a:off x="4099703" y="4694397"/>
              <a:ext cx="687486" cy="487469"/>
            </a:xfrm>
            <a:prstGeom prst="ellipse">
              <a:avLst/>
            </a:prstGeom>
            <a:noFill/>
            <a:ln w="28575" cap="flat">
              <a:solidFill>
                <a:srgbClr val="0000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619125"/>
              <a:endParaRPr lang="zh-CN" altLang="en-US" sz="3200" dirty="0">
                <a:solidFill>
                  <a:srgbClr val="FFFFFF"/>
                </a:solidFill>
              </a:endParaRPr>
            </a:p>
          </p:txBody>
        </p:sp>
        <p:sp>
          <p:nvSpPr>
            <p:cNvPr id="19" name="右大括号 18"/>
            <p:cNvSpPr/>
            <p:nvPr/>
          </p:nvSpPr>
          <p:spPr>
            <a:xfrm>
              <a:off x="7740678" y="4832532"/>
              <a:ext cx="166692" cy="246747"/>
            </a:xfrm>
            <a:prstGeom prst="rightBrace">
              <a:avLst>
                <a:gd name="adj1" fmla="val 70495"/>
                <a:gd name="adj2" fmla="val 50000"/>
              </a:avLst>
            </a:prstGeom>
            <a:noFill/>
            <a:ln w="25400" cap="flat">
              <a:solidFill>
                <a:srgbClr val="0000FF"/>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45718" rIns="91438" bIns="45718" numCol="1" spcCol="38100" rtlCol="0" anchor="t">
              <a:noAutofit/>
            </a:bodyPr>
            <a:lstStyle/>
            <a:p>
              <a:pPr algn="l" defTabSz="685800" latinLnBrk="1"/>
              <a:endParaRPr lang="zh-CN" altLang="en-US"/>
            </a:p>
          </p:txBody>
        </p:sp>
        <p:sp>
          <p:nvSpPr>
            <p:cNvPr id="6" name="文本框 5"/>
            <p:cNvSpPr txBox="1"/>
            <p:nvPr/>
          </p:nvSpPr>
          <p:spPr>
            <a:xfrm>
              <a:off x="7997326" y="4707160"/>
              <a:ext cx="865094" cy="3701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619125"/>
              <a:r>
                <a:rPr lang="zh-CN" altLang="en-US" sz="2800" b="1" dirty="0">
                  <a:solidFill>
                    <a:srgbClr val="0000FF"/>
                  </a:solidFill>
                </a:rPr>
                <a:t>内标</a:t>
              </a:r>
            </a:p>
          </p:txBody>
        </p:sp>
      </p:grpSp>
      <p:sp>
        <p:nvSpPr>
          <p:cNvPr id="23" name="文本框 22"/>
          <p:cNvSpPr txBox="1"/>
          <p:nvPr/>
        </p:nvSpPr>
        <p:spPr>
          <a:xfrm>
            <a:off x="328088" y="2456151"/>
            <a:ext cx="5032537" cy="3336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402590" algn="l">
              <a:lnSpc>
                <a:spcPts val="2250"/>
              </a:lnSpc>
            </a:pPr>
            <a:r>
              <a:rPr lang="zh-CN" altLang="en-US" sz="2000" dirty="0">
                <a:latin typeface="宋体" panose="02010600030101010101" pitchFamily="2" charset="-122"/>
                <a:ea typeface="宋体" panose="02010600030101010101" pitchFamily="2" charset="-122"/>
              </a:rPr>
              <a:t>依据</a:t>
            </a:r>
            <a:r>
              <a:rPr lang="zh-CN" altLang="en-US" sz="2000" b="1" dirty="0">
                <a:solidFill>
                  <a:srgbClr val="FF0000"/>
                </a:solidFill>
                <a:latin typeface="宋体" panose="02010600030101010101" pitchFamily="2" charset="-122"/>
                <a:ea typeface="宋体" panose="02010600030101010101" pitchFamily="2" charset="-122"/>
              </a:rPr>
              <a:t>外部政策要求</a:t>
            </a:r>
            <a:r>
              <a:rPr lang="zh-CN" altLang="en-US" sz="2000" dirty="0">
                <a:latin typeface="宋体" panose="02010600030101010101" pitchFamily="2" charset="-122"/>
                <a:ea typeface="宋体" panose="02010600030101010101" pitchFamily="2" charset="-122"/>
              </a:rPr>
              <a:t>将每个业务具体环节的工作程序进行细化梳理，同时嵌入</a:t>
            </a:r>
            <a:r>
              <a:rPr lang="zh-CN" altLang="en-US" sz="2000" b="1" dirty="0">
                <a:solidFill>
                  <a:srgbClr val="3366FF"/>
                </a:solidFill>
                <a:latin typeface="宋体" panose="02010600030101010101" pitchFamily="2" charset="-122"/>
                <a:ea typeface="宋体" panose="02010600030101010101" pitchFamily="2" charset="-122"/>
              </a:rPr>
              <a:t>单位内部制度要求</a:t>
            </a:r>
            <a:r>
              <a:rPr lang="zh-CN" altLang="en-US" sz="2000" dirty="0">
                <a:latin typeface="宋体" panose="02010600030101010101" pitchFamily="2" charset="-122"/>
                <a:ea typeface="宋体" panose="02010600030101010101" pitchFamily="2" charset="-122"/>
              </a:rPr>
              <a:t>，形成遵循外部要求同时遵循本单位内部制度要求的相关业务内部控制流程设计稿，为本单位当前阶段相关工作提供“应当如何做”的初始设计。</a:t>
            </a:r>
            <a:endParaRPr lang="en-US" altLang="zh-CN" sz="2000" dirty="0">
              <a:latin typeface="宋体" panose="02010600030101010101" pitchFamily="2" charset="-122"/>
              <a:ea typeface="宋体" panose="02010600030101010101" pitchFamily="2" charset="-122"/>
            </a:endParaRPr>
          </a:p>
          <a:p>
            <a:pPr indent="402590" algn="l">
              <a:lnSpc>
                <a:spcPts val="2250"/>
              </a:lnSpc>
            </a:pPr>
            <a:r>
              <a:rPr lang="zh-CN" altLang="en-US" sz="2000" dirty="0">
                <a:latin typeface="宋体" panose="02010600030101010101" pitchFamily="2" charset="-122"/>
                <a:ea typeface="宋体" panose="02010600030101010101" pitchFamily="2" charset="-122"/>
              </a:rPr>
              <a:t>内部控制业务流程设计稿，不是参照其他单位在如何做，不是凭借某人经验评判如何做，也不是征询某人想如何做，而是严格依据</a:t>
            </a:r>
            <a:r>
              <a:rPr lang="zh-CN" altLang="en-US" sz="2000" b="1" dirty="0">
                <a:solidFill>
                  <a:schemeClr val="tx1"/>
                </a:solidFill>
                <a:latin typeface="宋体" panose="02010600030101010101" pitchFamily="2" charset="-122"/>
                <a:ea typeface="宋体" panose="02010600030101010101" pitchFamily="2" charset="-122"/>
              </a:rPr>
              <a:t>内外部明文规定</a:t>
            </a:r>
            <a:r>
              <a:rPr lang="zh-CN" altLang="en-US" sz="2000" dirty="0">
                <a:latin typeface="宋体" panose="02010600030101010101" pitchFamily="2" charset="-122"/>
                <a:ea typeface="宋体" panose="02010600030101010101" pitchFamily="2" charset="-122"/>
              </a:rPr>
              <a:t>梳理推导形成的，依据文件规定“应当如何做”。</a:t>
            </a:r>
            <a:endParaRPr lang="en-US" altLang="zh-CN" sz="2000" dirty="0">
              <a:latin typeface="宋体" panose="02010600030101010101" pitchFamily="2" charset="-122"/>
              <a:ea typeface="宋体" panose="02010600030101010101" pitchFamily="2" charset="-122"/>
            </a:endParaRPr>
          </a:p>
        </p:txBody>
      </p:sp>
      <p:sp>
        <p:nvSpPr>
          <p:cNvPr id="7" name="文本框 6"/>
          <p:cNvSpPr txBox="1"/>
          <p:nvPr/>
        </p:nvSpPr>
        <p:spPr>
          <a:xfrm rot="19896365">
            <a:off x="8776271" y="3557854"/>
            <a:ext cx="915929" cy="463550"/>
          </a:xfrm>
          <a:prstGeom prst="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square" lIns="67733" tIns="67733" rIns="67733" bIns="67733"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pPr>
            <a:r>
              <a:rPr kumimoji="0" lang="zh-CN" altLang="en-US" sz="2135" b="1" i="0" u="none" strike="noStrike" cap="none" spc="0" normalizeH="0" baseline="0" dirty="0">
                <a:ln>
                  <a:noFill/>
                </a:ln>
                <a:solidFill>
                  <a:srgbClr val="FF0000"/>
                </a:solidFill>
                <a:effectLst/>
                <a:uFillTx/>
                <a:latin typeface="华文中宋" panose="02010600040101010101" pitchFamily="2" charset="-122"/>
                <a:ea typeface="华文中宋" panose="02010600040101010101" pitchFamily="2" charset="-122"/>
                <a:sym typeface="Helvetica Light"/>
              </a:rPr>
              <a:t>示 例</a:t>
            </a:r>
          </a:p>
        </p:txBody>
      </p:sp>
      <p:sp>
        <p:nvSpPr>
          <p:cNvPr id="8" name="平行四边形 7"/>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9"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0" name="平行四边形 9"/>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1" name="平行四边形 10"/>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平行四边形 11"/>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5" name="平行四边形 14"/>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0" name="平行四边形 19"/>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1" name="文本框 20"/>
          <p:cNvSpPr txBox="1"/>
          <p:nvPr/>
        </p:nvSpPr>
        <p:spPr>
          <a:xfrm>
            <a:off x="566736" y="156079"/>
            <a:ext cx="1269297"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建设成效</a:t>
            </a:r>
          </a:p>
        </p:txBody>
      </p:sp>
      <p:grpSp>
        <p:nvGrpSpPr>
          <p:cNvPr id="22" name="组合 21"/>
          <p:cNvGrpSpPr/>
          <p:nvPr/>
        </p:nvGrpSpPr>
        <p:grpSpPr>
          <a:xfrm>
            <a:off x="11127364" y="379584"/>
            <a:ext cx="409027" cy="134134"/>
            <a:chOff x="11369042" y="568879"/>
            <a:chExt cx="568324" cy="148001"/>
          </a:xfrm>
        </p:grpSpPr>
        <p:sp>
          <p:nvSpPr>
            <p:cNvPr id="24" name="平行四边形 23"/>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5" name="平行四边形 24"/>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26" name="直接连接符 25"/>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1389343" y="115156"/>
            <a:ext cx="682197" cy="206038"/>
            <a:chOff x="11369042" y="568879"/>
            <a:chExt cx="568324" cy="148001"/>
          </a:xfrm>
        </p:grpSpPr>
        <p:sp>
          <p:nvSpPr>
            <p:cNvPr id="28" name="平行四边形 27"/>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9" name="平行四边形 28"/>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3"/>
          <a:stretch>
            <a:fillRect/>
          </a:stretch>
        </p:blipFill>
        <p:spPr>
          <a:xfrm>
            <a:off x="248929" y="5504438"/>
            <a:ext cx="1966927" cy="1285884"/>
          </a:xfrm>
          <a:prstGeom prst="rect">
            <a:avLst/>
          </a:prstGeom>
        </p:spPr>
      </p:pic>
      <p:sp>
        <p:nvSpPr>
          <p:cNvPr id="113" name="矩形 112"/>
          <p:cNvSpPr/>
          <p:nvPr/>
        </p:nvSpPr>
        <p:spPr>
          <a:xfrm>
            <a:off x="464188" y="723906"/>
            <a:ext cx="11436803" cy="559769"/>
          </a:xfrm>
          <a:prstGeom prst="rect">
            <a:avLst/>
          </a:prstGeom>
        </p:spPr>
        <p:txBody>
          <a:bodyPr wrap="square">
            <a:spAutoFit/>
          </a:bodyPr>
          <a:lstStyle/>
          <a:p>
            <a:pPr algn="l">
              <a:lnSpc>
                <a:spcPct val="150000"/>
              </a:lnSpc>
            </a:pPr>
            <a:r>
              <a:rPr lang="zh-CN" altLang="en-US" sz="2400" b="1" dirty="0">
                <a:solidFill>
                  <a:srgbClr val="C00000"/>
                </a:solidFill>
                <a:latin typeface="宋体" panose="02010600030101010101" pitchFamily="2" charset="-122"/>
                <a:ea typeface="宋体" panose="02010600030101010101" pitchFamily="2" charset="-122"/>
              </a:rPr>
              <a:t>设计成果：</a:t>
            </a:r>
            <a:r>
              <a:rPr lang="zh-CN" altLang="en-US" sz="2400" b="1" dirty="0">
                <a:latin typeface="宋体" panose="02010600030101010101" pitchFamily="2" charset="-122"/>
                <a:ea typeface="宋体" panose="02010600030101010101" pitchFamily="2" charset="-122"/>
              </a:rPr>
              <a:t>内外标嵌入的单位内控业务流程设计稿</a:t>
            </a:r>
            <a:r>
              <a:rPr lang="zh-CN" altLang="en-US" sz="2400" dirty="0">
                <a:latin typeface="宋体" panose="02010600030101010101" pitchFamily="2" charset="-122"/>
                <a:ea typeface="宋体" panose="02010600030101010101" pitchFamily="2" charset="-122"/>
              </a:rPr>
              <a:t>。    </a:t>
            </a:r>
            <a:endParaRPr lang="en-US" altLang="zh-CN" sz="2400" dirty="0">
              <a:latin typeface="宋体" panose="02010600030101010101" pitchFamily="2" charset="-122"/>
              <a:ea typeface="宋体" panose="02010600030101010101" pitchFamily="2" charset="-122"/>
            </a:endParaRPr>
          </a:p>
        </p:txBody>
      </p:sp>
      <p:grpSp>
        <p:nvGrpSpPr>
          <p:cNvPr id="2" name="组合 1"/>
          <p:cNvGrpSpPr/>
          <p:nvPr/>
        </p:nvGrpSpPr>
        <p:grpSpPr>
          <a:xfrm>
            <a:off x="640675" y="1409391"/>
            <a:ext cx="10919217" cy="593661"/>
            <a:chOff x="284270" y="1278045"/>
            <a:chExt cx="8189413" cy="445245"/>
          </a:xfrm>
        </p:grpSpPr>
        <p:sp>
          <p:nvSpPr>
            <p:cNvPr id="9" name="矩形 4"/>
            <p:cNvSpPr>
              <a:spLocks noChangeArrowheads="1"/>
            </p:cNvSpPr>
            <p:nvPr/>
          </p:nvSpPr>
          <p:spPr bwMode="auto">
            <a:xfrm>
              <a:off x="284270" y="1285616"/>
              <a:ext cx="8189413" cy="437674"/>
            </a:xfrm>
            <a:prstGeom prst="rect">
              <a:avLst/>
            </a:prstGeom>
            <a:solidFill>
              <a:schemeClr val="bg1">
                <a:lumMod val="85000"/>
              </a:schemeClr>
            </a:solidFill>
            <a:ln>
              <a:noFill/>
            </a:ln>
          </p:spPr>
          <p:txBody>
            <a:bodyPr wrap="square">
              <a:spAutoFit/>
            </a:bodyP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sz="2800">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华文细黑" panose="02010600040101010101" pitchFamily="2" charset="-122"/>
                </a:defRPr>
              </a:lvl9pPr>
            </a:lstStyle>
            <a:p>
              <a:pPr algn="l">
                <a:spcBef>
                  <a:spcPct val="0"/>
                </a:spcBef>
                <a:buClrTx/>
                <a:buFontTx/>
                <a:buNone/>
              </a:pPr>
              <a:r>
                <a:rPr lang="zh-CN" altLang="en-US" sz="1600" b="1" dirty="0">
                  <a:latin typeface="华文细黑" panose="02010600040101010101" pitchFamily="2" charset="-122"/>
                </a:rPr>
                <a:t>        每章第一节</a:t>
              </a:r>
              <a:r>
                <a:rPr lang="zh-CN" altLang="zh-CN" sz="1600" b="1" dirty="0">
                  <a:latin typeface="华文细黑" panose="02010600040101010101" pitchFamily="2" charset="-122"/>
                </a:rPr>
                <a:t>以制度视角从定义、业务范围和职责</a:t>
              </a:r>
              <a:r>
                <a:rPr lang="zh-CN" altLang="en-US" sz="1600" b="1" dirty="0">
                  <a:latin typeface="华文细黑" panose="02010600040101010101" pitchFamily="2" charset="-122"/>
                </a:rPr>
                <a:t>分工</a:t>
              </a:r>
              <a:r>
                <a:rPr lang="zh-CN" altLang="zh-CN" sz="1600" b="1" dirty="0">
                  <a:latin typeface="华文细黑" panose="02010600040101010101" pitchFamily="2" charset="-122"/>
                </a:rPr>
                <a:t>等主要方面对该模块涉及的相关业务定义、业务管控范围和该业务范围下对应的部门职责进行了说明。</a:t>
              </a:r>
            </a:p>
          </p:txBody>
        </p:sp>
        <p:sp>
          <p:nvSpPr>
            <p:cNvPr id="52" name="矩形 51"/>
            <p:cNvSpPr/>
            <p:nvPr/>
          </p:nvSpPr>
          <p:spPr>
            <a:xfrm>
              <a:off x="2305074" y="1278045"/>
              <a:ext cx="372139" cy="265800"/>
            </a:xfrm>
            <a:prstGeom prst="rect">
              <a:avLst/>
            </a:prstGeom>
            <a:noFill/>
            <a:ln w="38100">
              <a:solidFill>
                <a:srgbClr val="C0000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619125"/>
              <a:endParaRPr lang="zh-CN" altLang="en-US" sz="3200">
                <a:solidFill>
                  <a:srgbClr val="FFFFFF"/>
                </a:solidFill>
              </a:endParaRPr>
            </a:p>
          </p:txBody>
        </p:sp>
      </p:grpSp>
      <p:grpSp>
        <p:nvGrpSpPr>
          <p:cNvPr id="3" name="组合 2"/>
          <p:cNvGrpSpPr/>
          <p:nvPr/>
        </p:nvGrpSpPr>
        <p:grpSpPr>
          <a:xfrm>
            <a:off x="236409" y="2170381"/>
            <a:ext cx="11515756" cy="4687619"/>
            <a:chOff x="318388" y="1830861"/>
            <a:chExt cx="8636817" cy="3515715"/>
          </a:xfrm>
        </p:grpSpPr>
        <p:pic>
          <p:nvPicPr>
            <p:cNvPr id="4" name="图片 3"/>
            <p:cNvPicPr>
              <a:picLocks noChangeAspect="1"/>
            </p:cNvPicPr>
            <p:nvPr/>
          </p:nvPicPr>
          <p:blipFill>
            <a:blip r:embed="rId4" cstate="print"/>
            <a:stretch>
              <a:fillRect/>
            </a:stretch>
          </p:blipFill>
          <p:spPr>
            <a:xfrm>
              <a:off x="318388" y="1836988"/>
              <a:ext cx="2486441" cy="2867495"/>
            </a:xfrm>
            <a:prstGeom prst="rect">
              <a:avLst/>
            </a:prstGeom>
          </p:spPr>
        </p:pic>
        <p:pic>
          <p:nvPicPr>
            <p:cNvPr id="6" name="图片 5"/>
            <p:cNvPicPr>
              <a:picLocks noChangeAspect="1"/>
            </p:cNvPicPr>
            <p:nvPr/>
          </p:nvPicPr>
          <p:blipFill>
            <a:blip r:embed="rId5" cstate="print"/>
            <a:stretch>
              <a:fillRect/>
            </a:stretch>
          </p:blipFill>
          <p:spPr>
            <a:xfrm>
              <a:off x="2847393" y="1830861"/>
              <a:ext cx="2353577" cy="1288559"/>
            </a:xfrm>
            <a:prstGeom prst="rect">
              <a:avLst/>
            </a:prstGeom>
            <a:ln>
              <a:solidFill>
                <a:schemeClr val="accent1">
                  <a:lumMod val="60000"/>
                  <a:lumOff val="40000"/>
                </a:schemeClr>
              </a:solidFill>
            </a:ln>
          </p:spPr>
        </p:pic>
        <p:pic>
          <p:nvPicPr>
            <p:cNvPr id="8" name="图片 7"/>
            <p:cNvPicPr>
              <a:picLocks noChangeAspect="1"/>
            </p:cNvPicPr>
            <p:nvPr/>
          </p:nvPicPr>
          <p:blipFill>
            <a:blip r:embed="rId6" cstate="print"/>
            <a:stretch>
              <a:fillRect/>
            </a:stretch>
          </p:blipFill>
          <p:spPr>
            <a:xfrm>
              <a:off x="3746516" y="3150953"/>
              <a:ext cx="2413806" cy="2195623"/>
            </a:xfrm>
            <a:prstGeom prst="rect">
              <a:avLst/>
            </a:prstGeom>
            <a:ln>
              <a:solidFill>
                <a:schemeClr val="accent1">
                  <a:lumMod val="60000"/>
                  <a:lumOff val="40000"/>
                </a:schemeClr>
              </a:solidFill>
            </a:ln>
          </p:spPr>
        </p:pic>
        <p:pic>
          <p:nvPicPr>
            <p:cNvPr id="14" name="图片 13"/>
            <p:cNvPicPr>
              <a:picLocks noChangeAspect="1"/>
            </p:cNvPicPr>
            <p:nvPr/>
          </p:nvPicPr>
          <p:blipFill>
            <a:blip r:embed="rId7" cstate="print"/>
            <a:stretch>
              <a:fillRect/>
            </a:stretch>
          </p:blipFill>
          <p:spPr>
            <a:xfrm>
              <a:off x="6349596" y="2042594"/>
              <a:ext cx="2605609" cy="679823"/>
            </a:xfrm>
            <a:prstGeom prst="rect">
              <a:avLst/>
            </a:prstGeom>
            <a:ln>
              <a:solidFill>
                <a:schemeClr val="accent1">
                  <a:lumMod val="60000"/>
                  <a:lumOff val="40000"/>
                </a:schemeClr>
              </a:solidFill>
            </a:ln>
          </p:spPr>
        </p:pic>
        <p:pic>
          <p:nvPicPr>
            <p:cNvPr id="16" name="图片 15"/>
            <p:cNvPicPr>
              <a:picLocks noChangeAspect="1"/>
            </p:cNvPicPr>
            <p:nvPr/>
          </p:nvPicPr>
          <p:blipFill>
            <a:blip r:embed="rId8" cstate="print"/>
            <a:stretch>
              <a:fillRect/>
            </a:stretch>
          </p:blipFill>
          <p:spPr>
            <a:xfrm>
              <a:off x="6349596" y="2722416"/>
              <a:ext cx="2605609" cy="1852015"/>
            </a:xfrm>
            <a:prstGeom prst="rect">
              <a:avLst/>
            </a:prstGeom>
            <a:ln>
              <a:solidFill>
                <a:schemeClr val="accent1">
                  <a:lumMod val="60000"/>
                  <a:lumOff val="40000"/>
                </a:schemeClr>
              </a:solidFill>
            </a:ln>
          </p:spPr>
        </p:pic>
        <p:sp>
          <p:nvSpPr>
            <p:cNvPr id="18" name="矩形 17"/>
            <p:cNvSpPr/>
            <p:nvPr/>
          </p:nvSpPr>
          <p:spPr>
            <a:xfrm>
              <a:off x="340369" y="4123533"/>
              <a:ext cx="2447396" cy="629466"/>
            </a:xfrm>
            <a:prstGeom prst="rect">
              <a:avLst/>
            </a:prstGeom>
            <a:noFill/>
            <a:ln w="12700">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619125"/>
              <a:endParaRPr lang="zh-CN" altLang="en-US" sz="3200">
                <a:solidFill>
                  <a:srgbClr val="FFFFFF"/>
                </a:solidFill>
              </a:endParaRPr>
            </a:p>
          </p:txBody>
        </p:sp>
        <p:cxnSp>
          <p:nvCxnSpPr>
            <p:cNvPr id="51" name="直接连接符 50"/>
            <p:cNvCxnSpPr/>
            <p:nvPr/>
          </p:nvCxnSpPr>
          <p:spPr>
            <a:xfrm>
              <a:off x="6553643" y="2204008"/>
              <a:ext cx="1695893"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53" name="直接连接符 52"/>
            <p:cNvCxnSpPr/>
            <p:nvPr/>
          </p:nvCxnSpPr>
          <p:spPr>
            <a:xfrm>
              <a:off x="6509784" y="2856952"/>
              <a:ext cx="1612162" cy="0"/>
            </a:xfrm>
            <a:prstGeom prst="line">
              <a:avLst/>
            </a:prstGeom>
          </p:spPr>
          <p:style>
            <a:lnRef idx="1">
              <a:schemeClr val="accent5"/>
            </a:lnRef>
            <a:fillRef idx="0">
              <a:schemeClr val="accent5"/>
            </a:fillRef>
            <a:effectRef idx="0">
              <a:schemeClr val="accent5"/>
            </a:effectRef>
            <a:fontRef idx="minor">
              <a:schemeClr val="tx1"/>
            </a:fontRef>
          </p:style>
        </p:cxnSp>
      </p:grpSp>
      <p:sp>
        <p:nvSpPr>
          <p:cNvPr id="5" name="文本框 4"/>
          <p:cNvSpPr txBox="1"/>
          <p:nvPr/>
        </p:nvSpPr>
        <p:spPr>
          <a:xfrm rot="19896365">
            <a:off x="7108682" y="2857802"/>
            <a:ext cx="915929" cy="463550"/>
          </a:xfrm>
          <a:prstGeom prst="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square" lIns="67733" tIns="67733" rIns="67733" bIns="67733"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pPr>
            <a:r>
              <a:rPr kumimoji="0" lang="zh-CN" altLang="en-US" sz="2135" b="1" i="0" u="none" strike="noStrike" cap="none" spc="0" normalizeH="0" baseline="0" dirty="0">
                <a:ln>
                  <a:noFill/>
                </a:ln>
                <a:solidFill>
                  <a:srgbClr val="FF0000"/>
                </a:solidFill>
                <a:effectLst/>
                <a:uFillTx/>
                <a:latin typeface="华文中宋" panose="02010600040101010101" pitchFamily="2" charset="-122"/>
                <a:ea typeface="华文中宋" panose="02010600040101010101" pitchFamily="2" charset="-122"/>
                <a:sym typeface="Helvetica Light"/>
              </a:rPr>
              <a:t> 示 例</a:t>
            </a:r>
          </a:p>
        </p:txBody>
      </p:sp>
      <p:sp>
        <p:nvSpPr>
          <p:cNvPr id="7" name="平行四边形 6"/>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0"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1" name="平行四边形 10"/>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平行四边形 11"/>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3" name="平行四边形 12"/>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5" name="平行四边形 14"/>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7" name="平行四边形 16"/>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9" name="文本框 18"/>
          <p:cNvSpPr txBox="1"/>
          <p:nvPr/>
        </p:nvSpPr>
        <p:spPr>
          <a:xfrm>
            <a:off x="566736" y="156079"/>
            <a:ext cx="1269297"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建设成效</a:t>
            </a:r>
          </a:p>
        </p:txBody>
      </p:sp>
      <p:grpSp>
        <p:nvGrpSpPr>
          <p:cNvPr id="20" name="组合 19"/>
          <p:cNvGrpSpPr/>
          <p:nvPr/>
        </p:nvGrpSpPr>
        <p:grpSpPr>
          <a:xfrm>
            <a:off x="11127364" y="379584"/>
            <a:ext cx="409027" cy="134134"/>
            <a:chOff x="11369042" y="568879"/>
            <a:chExt cx="568324" cy="148001"/>
          </a:xfrm>
        </p:grpSpPr>
        <p:sp>
          <p:nvSpPr>
            <p:cNvPr id="21" name="平行四边形 20"/>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3" name="平行四边形 22"/>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24" name="直接连接符 23"/>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1389343" y="115156"/>
            <a:ext cx="682197" cy="206038"/>
            <a:chOff x="11369042" y="568879"/>
            <a:chExt cx="568324" cy="148001"/>
          </a:xfrm>
        </p:grpSpPr>
        <p:sp>
          <p:nvSpPr>
            <p:cNvPr id="26" name="平行四边形 25"/>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7" name="平行四边形 26"/>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28" name="矩形 27"/>
          <p:cNvSpPr/>
          <p:nvPr/>
        </p:nvSpPr>
        <p:spPr>
          <a:xfrm>
            <a:off x="3927896" y="1405036"/>
            <a:ext cx="891395" cy="354401"/>
          </a:xfrm>
          <a:prstGeom prst="rect">
            <a:avLst/>
          </a:prstGeom>
          <a:noFill/>
          <a:ln w="38100">
            <a:solidFill>
              <a:srgbClr val="C0000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619125"/>
            <a:endParaRPr lang="zh-CN" altLang="en-US" sz="3200">
              <a:solidFill>
                <a:srgbClr val="FFFFFF"/>
              </a:solidFill>
            </a:endParaRPr>
          </a:p>
        </p:txBody>
      </p:sp>
      <p:sp>
        <p:nvSpPr>
          <p:cNvPr id="31" name="矩形 30"/>
          <p:cNvSpPr/>
          <p:nvPr/>
        </p:nvSpPr>
        <p:spPr>
          <a:xfrm>
            <a:off x="4968135" y="1404039"/>
            <a:ext cx="891395" cy="351755"/>
          </a:xfrm>
          <a:prstGeom prst="rect">
            <a:avLst/>
          </a:prstGeom>
          <a:noFill/>
          <a:ln w="38100">
            <a:solidFill>
              <a:srgbClr val="C0000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619125"/>
            <a:endParaRPr lang="zh-CN" altLang="en-US" sz="3200">
              <a:solidFill>
                <a:srgbClr val="FFFFFF"/>
              </a:solidFill>
            </a:endParaRPr>
          </a:p>
        </p:txBody>
      </p:sp>
      <p:sp>
        <p:nvSpPr>
          <p:cNvPr id="34" name="矩形 33"/>
          <p:cNvSpPr/>
          <p:nvPr/>
        </p:nvSpPr>
        <p:spPr>
          <a:xfrm>
            <a:off x="271387" y="4360600"/>
            <a:ext cx="972386" cy="311227"/>
          </a:xfrm>
          <a:prstGeom prst="rect">
            <a:avLst/>
          </a:prstGeom>
          <a:noFill/>
          <a:ln w="38100">
            <a:solidFill>
              <a:srgbClr val="C0000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619125"/>
            <a:endParaRPr lang="zh-CN" altLang="en-US" sz="3200">
              <a:solidFill>
                <a:srgbClr val="FFFFFF"/>
              </a:solidFill>
            </a:endParaRPr>
          </a:p>
        </p:txBody>
      </p:sp>
      <p:sp>
        <p:nvSpPr>
          <p:cNvPr id="36" name="矩形 35"/>
          <p:cNvSpPr/>
          <p:nvPr/>
        </p:nvSpPr>
        <p:spPr>
          <a:xfrm>
            <a:off x="253583" y="4908557"/>
            <a:ext cx="972386" cy="311227"/>
          </a:xfrm>
          <a:prstGeom prst="rect">
            <a:avLst/>
          </a:prstGeom>
          <a:noFill/>
          <a:ln w="38100">
            <a:solidFill>
              <a:srgbClr val="C0000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619125"/>
            <a:endParaRPr lang="zh-CN" altLang="en-US" sz="3200">
              <a:solidFill>
                <a:srgbClr val="FFFFFF"/>
              </a:solidFill>
            </a:endParaRPr>
          </a:p>
        </p:txBody>
      </p:sp>
      <p:sp>
        <p:nvSpPr>
          <p:cNvPr id="38" name="矩形 37"/>
          <p:cNvSpPr/>
          <p:nvPr/>
        </p:nvSpPr>
        <p:spPr>
          <a:xfrm>
            <a:off x="248880" y="2700926"/>
            <a:ext cx="972386" cy="311227"/>
          </a:xfrm>
          <a:prstGeom prst="rect">
            <a:avLst/>
          </a:prstGeom>
          <a:noFill/>
          <a:ln w="38100">
            <a:solidFill>
              <a:srgbClr val="C0000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619125"/>
            <a:endParaRPr lang="zh-CN" altLang="en-US" sz="3200">
              <a:solidFill>
                <a:srgbClr val="FFFFFF"/>
              </a:solidFill>
            </a:endParaRPr>
          </a:p>
        </p:txBody>
      </p:sp>
      <p:sp>
        <p:nvSpPr>
          <p:cNvPr id="40" name="六边形 39"/>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4" name="椭圆 43"/>
          <p:cNvSpPr/>
          <p:nvPr/>
        </p:nvSpPr>
        <p:spPr>
          <a:xfrm rot="5400000">
            <a:off x="5506158" y="2710249"/>
            <a:ext cx="1553831" cy="3386432"/>
          </a:xfrm>
          <a:prstGeom prst="ellipse">
            <a:avLst/>
          </a:prstGeom>
          <a:noFill/>
          <a:ln w="28575"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619125"/>
            <a:endParaRPr lang="zh-CN" altLang="en-US" sz="3200" dirty="0">
              <a:solidFill>
                <a:srgbClr val="FFFFFF"/>
              </a:solidFill>
            </a:endParaRPr>
          </a:p>
        </p:txBody>
      </p:sp>
      <p:sp>
        <p:nvSpPr>
          <p:cNvPr id="46" name="椭圆 45"/>
          <p:cNvSpPr/>
          <p:nvPr/>
        </p:nvSpPr>
        <p:spPr>
          <a:xfrm rot="5400000">
            <a:off x="4484361" y="1048015"/>
            <a:ext cx="1456168" cy="3386432"/>
          </a:xfrm>
          <a:prstGeom prst="ellipse">
            <a:avLst/>
          </a:prstGeom>
          <a:noFill/>
          <a:ln w="28575"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619125"/>
            <a:endParaRPr lang="zh-CN" altLang="en-US" sz="3200" dirty="0">
              <a:solidFill>
                <a:srgbClr val="FFFFFF"/>
              </a:solidFill>
            </a:endParaRPr>
          </a:p>
        </p:txBody>
      </p:sp>
      <p:cxnSp>
        <p:nvCxnSpPr>
          <p:cNvPr id="48" name="直接连接符 47"/>
          <p:cNvCxnSpPr/>
          <p:nvPr/>
        </p:nvCxnSpPr>
        <p:spPr>
          <a:xfrm>
            <a:off x="8585060" y="2667908"/>
            <a:ext cx="2324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8491424" y="3546599"/>
            <a:ext cx="2219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4819291" y="4106936"/>
            <a:ext cx="2219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a:stCxn id="36" idx="3"/>
            <a:endCxn id="46" idx="4"/>
          </p:cNvCxnSpPr>
          <p:nvPr/>
        </p:nvCxnSpPr>
        <p:spPr>
          <a:xfrm flipV="1">
            <a:off x="1225969" y="2741231"/>
            <a:ext cx="2293260" cy="232294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a:stCxn id="36" idx="3"/>
          </p:cNvCxnSpPr>
          <p:nvPr/>
        </p:nvCxnSpPr>
        <p:spPr>
          <a:xfrm flipV="1">
            <a:off x="1225969" y="4425288"/>
            <a:ext cx="3379348" cy="63888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071" y="2921902"/>
            <a:ext cx="4732359" cy="382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93" y="1470807"/>
            <a:ext cx="4921953" cy="533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右箭头 1"/>
          <p:cNvSpPr/>
          <p:nvPr/>
        </p:nvSpPr>
        <p:spPr>
          <a:xfrm>
            <a:off x="5819199" y="2921902"/>
            <a:ext cx="1099620" cy="470647"/>
          </a:xfrm>
          <a:prstGeom prst="rightArrow">
            <a:avLst/>
          </a:prstGeom>
          <a:solidFill>
            <a:srgbClr val="99CCFF"/>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9" name="矩形 8"/>
          <p:cNvSpPr/>
          <p:nvPr/>
        </p:nvSpPr>
        <p:spPr>
          <a:xfrm>
            <a:off x="196403" y="836197"/>
            <a:ext cx="6803872" cy="47064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latin typeface="华文仿宋" panose="02010600040101010101" pitchFamily="2" charset="-122"/>
                <a:ea typeface="华文仿宋" panose="02010600040101010101" pitchFamily="2" charset="-122"/>
              </a:rPr>
              <a:t>各岗位</a:t>
            </a:r>
            <a:r>
              <a:rPr lang="zh-CN" altLang="zh-CN" sz="2000" b="1" dirty="0">
                <a:latin typeface="华文仿宋" panose="02010600040101010101" pitchFamily="2" charset="-122"/>
                <a:ea typeface="华文仿宋" panose="02010600040101010101" pitchFamily="2" charset="-122"/>
              </a:rPr>
              <a:t>按照分工根据实际需要修订完善对应的内部管理制度</a:t>
            </a:r>
            <a:endParaRPr lang="zh-CN" altLang="en-US" sz="2000" b="1" dirty="0"/>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355" y="1922107"/>
            <a:ext cx="4732359" cy="999795"/>
          </a:xfrm>
          <a:prstGeom prst="rect">
            <a:avLst/>
          </a:prstGeom>
        </p:spPr>
      </p:pic>
      <p:sp>
        <p:nvSpPr>
          <p:cNvPr id="3" name="文本框 2"/>
          <p:cNvSpPr txBox="1"/>
          <p:nvPr/>
        </p:nvSpPr>
        <p:spPr>
          <a:xfrm>
            <a:off x="129053" y="3130751"/>
            <a:ext cx="598904" cy="1778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defTabSz="1100455" hangingPunct="0"/>
            <a:r>
              <a:rPr lang="zh-CN" altLang="en-US" sz="2665" b="1" dirty="0">
                <a:solidFill>
                  <a:srgbClr val="C00000"/>
                </a:solidFill>
                <a:latin typeface="华文中宋" panose="02010600040101010101" pitchFamily="2" charset="-122"/>
                <a:ea typeface="华文中宋" panose="02010600040101010101" pitchFamily="2" charset="-122"/>
              </a:rPr>
              <a:t>遵循外标</a:t>
            </a:r>
            <a:endParaRPr lang="zh-CN" altLang="en-US" sz="2665" b="1" dirty="0">
              <a:solidFill>
                <a:srgbClr val="C00000"/>
              </a:solidFill>
              <a:latin typeface="华文中宋" panose="02010600040101010101" pitchFamily="2" charset="-122"/>
              <a:ea typeface="华文中宋" panose="02010600040101010101" pitchFamily="2" charset="-122"/>
              <a:sym typeface="Helvetica Light"/>
            </a:endParaRPr>
          </a:p>
        </p:txBody>
      </p:sp>
      <p:sp>
        <p:nvSpPr>
          <p:cNvPr id="10" name="文本框 9"/>
          <p:cNvSpPr txBox="1"/>
          <p:nvPr/>
        </p:nvSpPr>
        <p:spPr>
          <a:xfrm>
            <a:off x="5881473" y="3465452"/>
            <a:ext cx="929571" cy="1778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defTabSz="1100455" hangingPunct="0"/>
            <a:r>
              <a:rPr lang="zh-CN" altLang="en-US" sz="2665" b="1" dirty="0">
                <a:latin typeface="华文中宋" panose="02010600040101010101" pitchFamily="2" charset="-122"/>
                <a:ea typeface="华文中宋" panose="02010600040101010101" pitchFamily="2" charset="-122"/>
              </a:rPr>
              <a:t>同步修订单位制度</a:t>
            </a:r>
            <a:endParaRPr lang="zh-CN" altLang="en-US" sz="2665" b="1" dirty="0">
              <a:solidFill>
                <a:srgbClr val="000000"/>
              </a:solidFill>
              <a:latin typeface="华文中宋" panose="02010600040101010101" pitchFamily="2" charset="-122"/>
              <a:ea typeface="华文中宋" panose="02010600040101010101" pitchFamily="2" charset="-122"/>
              <a:sym typeface="Helvetica Light"/>
            </a:endParaRPr>
          </a:p>
        </p:txBody>
      </p:sp>
      <p:sp>
        <p:nvSpPr>
          <p:cNvPr id="7" name="左大括号 6"/>
          <p:cNvSpPr/>
          <p:nvPr/>
        </p:nvSpPr>
        <p:spPr>
          <a:xfrm>
            <a:off x="577521" y="1511505"/>
            <a:ext cx="223088" cy="5252945"/>
          </a:xfrm>
          <a:prstGeom prst="leftBrace">
            <a:avLst>
              <a:gd name="adj1" fmla="val 191666"/>
              <a:gd name="adj2" fmla="val 50000"/>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200" latinLnBrk="1" hangingPunct="0"/>
            <a:endParaRPr lang="zh-CN" altLang="en-US" sz="2400">
              <a:solidFill>
                <a:srgbClr val="000000"/>
              </a:solidFill>
            </a:endParaRPr>
          </a:p>
        </p:txBody>
      </p:sp>
      <p:grpSp>
        <p:nvGrpSpPr>
          <p:cNvPr id="12" name="组合 11"/>
          <p:cNvGrpSpPr/>
          <p:nvPr/>
        </p:nvGrpSpPr>
        <p:grpSpPr>
          <a:xfrm>
            <a:off x="7125419" y="907974"/>
            <a:ext cx="3848591" cy="999795"/>
            <a:chOff x="265038" y="542797"/>
            <a:chExt cx="5653088" cy="501650"/>
          </a:xfrm>
        </p:grpSpPr>
        <p:sp>
          <p:nvSpPr>
            <p:cNvPr id="13" name="AutoShape 31"/>
            <p:cNvSpPr>
              <a:spLocks noChangeArrowheads="1"/>
            </p:cNvSpPr>
            <p:nvPr/>
          </p:nvSpPr>
          <p:spPr bwMode="auto">
            <a:xfrm>
              <a:off x="265038" y="542797"/>
              <a:ext cx="5653088" cy="501650"/>
            </a:xfrm>
            <a:prstGeom prst="roundRect">
              <a:avLst>
                <a:gd name="adj" fmla="val 50000"/>
              </a:avLst>
            </a:prstGeom>
            <a:gradFill rotWithShape="1">
              <a:gsLst>
                <a:gs pos="0">
                  <a:srgbClr val="C0C0C0"/>
                </a:gs>
                <a:gs pos="50000">
                  <a:srgbClr val="F9F9F9"/>
                </a:gs>
                <a:gs pos="100000">
                  <a:srgbClr val="C0C0C0"/>
                </a:gs>
              </a:gsLst>
              <a:lin ang="2700000" scaled="1"/>
            </a:gradFill>
            <a:ln>
              <a:noFill/>
            </a:ln>
            <a:effectLst>
              <a:prstShdw prst="shdw17" dist="17961" dir="2700000">
                <a:srgbClr val="737373"/>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2400"/>
            </a:p>
          </p:txBody>
        </p:sp>
        <p:sp>
          <p:nvSpPr>
            <p:cNvPr id="14" name="AutoShape 32"/>
            <p:cNvSpPr>
              <a:spLocks noChangeArrowheads="1"/>
            </p:cNvSpPr>
            <p:nvPr/>
          </p:nvSpPr>
          <p:spPr bwMode="auto">
            <a:xfrm>
              <a:off x="371401" y="592009"/>
              <a:ext cx="5438775" cy="403225"/>
            </a:xfrm>
            <a:prstGeom prst="roundRect">
              <a:avLst>
                <a:gd name="adj" fmla="val 50000"/>
              </a:avLst>
            </a:prstGeom>
            <a:gradFill rotWithShape="1">
              <a:gsLst>
                <a:gs pos="0">
                  <a:srgbClr val="C9EDE5"/>
                </a:gs>
                <a:gs pos="100000">
                  <a:srgbClr val="20B494"/>
                </a:gs>
              </a:gsLst>
              <a:lin ang="2700000" scaled="1"/>
            </a:gradFill>
            <a:ln>
              <a:noFill/>
            </a:ln>
            <a:effectLst>
              <a:prstShdw prst="shdw17" dist="17961" dir="2700000">
                <a:srgbClr val="136C59"/>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zh-CN" altLang="en-US" sz="2800" b="1" dirty="0">
                  <a:latin typeface="华文中宋" panose="02010600040101010101" pitchFamily="2" charset="-122"/>
                  <a:ea typeface="华文中宋" panose="02010600040101010101" pitchFamily="2" charset="-122"/>
                  <a:sym typeface="+mn-ea"/>
                </a:rPr>
                <a:t> 业务部门的落地执行</a:t>
              </a:r>
              <a:endParaRPr lang="zh-CN" altLang="en-US" sz="2800" b="1" dirty="0">
                <a:latin typeface="华文中宋" panose="02010600040101010101" pitchFamily="2" charset="-122"/>
                <a:ea typeface="华文中宋" panose="02010600040101010101" pitchFamily="2" charset="-122"/>
              </a:endParaRPr>
            </a:p>
          </p:txBody>
        </p:sp>
      </p:grpSp>
      <p:sp>
        <p:nvSpPr>
          <p:cNvPr id="15" name="文本框 14"/>
          <p:cNvSpPr txBox="1"/>
          <p:nvPr/>
        </p:nvSpPr>
        <p:spPr>
          <a:xfrm rot="19896365">
            <a:off x="4739580" y="2611811"/>
            <a:ext cx="915929" cy="465020"/>
          </a:xfrm>
          <a:prstGeom prst="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square" lIns="67733" tIns="67733" rIns="67733" bIns="67733" numCol="1" spcCol="38100" rtlCol="0" anchor="ctr">
            <a:spAutoFit/>
          </a:bodyPr>
          <a:lstStyle/>
          <a:p>
            <a:pPr defTabSz="1100455" hangingPunct="0"/>
            <a:r>
              <a:rPr lang="zh-CN" altLang="en-US" sz="2135" b="1" dirty="0">
                <a:solidFill>
                  <a:srgbClr val="FF0000"/>
                </a:solidFill>
                <a:latin typeface="华文中宋" panose="02010600040101010101" pitchFamily="2" charset="-122"/>
                <a:ea typeface="华文中宋" panose="02010600040101010101" pitchFamily="2" charset="-122"/>
                <a:sym typeface="Helvetica Light"/>
              </a:rPr>
              <a:t> 示 例</a:t>
            </a:r>
          </a:p>
        </p:txBody>
      </p:sp>
      <p:sp>
        <p:nvSpPr>
          <p:cNvPr id="5" name="平行四边形 4"/>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8"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1" name="平行四边形 10"/>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6" name="平行四边形 15"/>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8" name="平行四边形 17"/>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9" name="平行四边形 18"/>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0" name="平行四边形 19"/>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1" name="文本框 20"/>
          <p:cNvSpPr txBox="1"/>
          <p:nvPr/>
        </p:nvSpPr>
        <p:spPr>
          <a:xfrm>
            <a:off x="566736" y="156079"/>
            <a:ext cx="1269297"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建设成效</a:t>
            </a:r>
          </a:p>
        </p:txBody>
      </p:sp>
      <p:grpSp>
        <p:nvGrpSpPr>
          <p:cNvPr id="22" name="组合 21"/>
          <p:cNvGrpSpPr/>
          <p:nvPr/>
        </p:nvGrpSpPr>
        <p:grpSpPr>
          <a:xfrm>
            <a:off x="11127364" y="379584"/>
            <a:ext cx="409027" cy="134134"/>
            <a:chOff x="11369042" y="568879"/>
            <a:chExt cx="568324" cy="148001"/>
          </a:xfrm>
        </p:grpSpPr>
        <p:sp>
          <p:nvSpPr>
            <p:cNvPr id="23" name="平行四边形 22"/>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4" name="平行四边形 23"/>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25" name="直接连接符 24"/>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11389343" y="115156"/>
            <a:ext cx="682197" cy="206038"/>
            <a:chOff x="11369042" y="568879"/>
            <a:chExt cx="568324" cy="148001"/>
          </a:xfrm>
        </p:grpSpPr>
        <p:sp>
          <p:nvSpPr>
            <p:cNvPr id="27" name="平行四边形 26"/>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8" name="平行四边形 27"/>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平行四边形 6"/>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0"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1" name="平行四边形 10"/>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平行四边形 11"/>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3" name="平行四边形 12"/>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5" name="平行四边形 14"/>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7" name="平行四边形 16"/>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9" name="文本框 18"/>
          <p:cNvSpPr txBox="1"/>
          <p:nvPr/>
        </p:nvSpPr>
        <p:spPr>
          <a:xfrm>
            <a:off x="566736" y="156079"/>
            <a:ext cx="1269297"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建设成效</a:t>
            </a:r>
          </a:p>
        </p:txBody>
      </p:sp>
      <p:grpSp>
        <p:nvGrpSpPr>
          <p:cNvPr id="20" name="组合 19"/>
          <p:cNvGrpSpPr/>
          <p:nvPr/>
        </p:nvGrpSpPr>
        <p:grpSpPr>
          <a:xfrm>
            <a:off x="11127364" y="379584"/>
            <a:ext cx="409027" cy="134134"/>
            <a:chOff x="11369042" y="568879"/>
            <a:chExt cx="568324" cy="148001"/>
          </a:xfrm>
        </p:grpSpPr>
        <p:sp>
          <p:nvSpPr>
            <p:cNvPr id="21" name="平行四边形 20"/>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3" name="平行四边形 22"/>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24" name="直接连接符 23"/>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1389343" y="115156"/>
            <a:ext cx="682197" cy="206038"/>
            <a:chOff x="11369042" y="568879"/>
            <a:chExt cx="568324" cy="148001"/>
          </a:xfrm>
        </p:grpSpPr>
        <p:sp>
          <p:nvSpPr>
            <p:cNvPr id="26" name="平行四边形 25"/>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7" name="平行四边形 26"/>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40" name="六边形 39"/>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pic>
        <p:nvPicPr>
          <p:cNvPr id="43" name="图片 42"/>
          <p:cNvPicPr>
            <a:picLocks noChangeAspect="1"/>
          </p:cNvPicPr>
          <p:nvPr/>
        </p:nvPicPr>
        <p:blipFill>
          <a:blip r:embed="rId3"/>
          <a:stretch>
            <a:fillRect/>
          </a:stretch>
        </p:blipFill>
        <p:spPr>
          <a:xfrm>
            <a:off x="6783781" y="799389"/>
            <a:ext cx="4252279" cy="5848929"/>
          </a:xfrm>
          <a:prstGeom prst="rect">
            <a:avLst/>
          </a:prstGeom>
        </p:spPr>
      </p:pic>
      <p:pic>
        <p:nvPicPr>
          <p:cNvPr id="47" name="图片 46"/>
          <p:cNvPicPr>
            <a:picLocks noChangeAspect="1"/>
          </p:cNvPicPr>
          <p:nvPr/>
        </p:nvPicPr>
        <p:blipFill>
          <a:blip r:embed="rId4"/>
          <a:stretch>
            <a:fillRect/>
          </a:stretch>
        </p:blipFill>
        <p:spPr>
          <a:xfrm>
            <a:off x="743082" y="799389"/>
            <a:ext cx="5833415" cy="5890620"/>
          </a:xfrm>
          <a:prstGeom prst="rect">
            <a:avLst/>
          </a:prstGeom>
        </p:spPr>
      </p:pic>
      <p:sp>
        <p:nvSpPr>
          <p:cNvPr id="50" name="AutoShape 32"/>
          <p:cNvSpPr>
            <a:spLocks noChangeArrowheads="1"/>
          </p:cNvSpPr>
          <p:nvPr/>
        </p:nvSpPr>
        <p:spPr bwMode="auto">
          <a:xfrm>
            <a:off x="5161967" y="2570272"/>
            <a:ext cx="1868065" cy="476735"/>
          </a:xfrm>
          <a:prstGeom prst="roundRect">
            <a:avLst>
              <a:gd name="adj" fmla="val 50000"/>
            </a:avLst>
          </a:prstGeom>
          <a:solidFill>
            <a:srgbClr val="C00000"/>
          </a:solidFill>
          <a:ln>
            <a:noFill/>
          </a:ln>
          <a:effectLst>
            <a:prstShdw prst="shdw17" dist="17961" dir="2700000">
              <a:srgbClr val="136C59"/>
            </a:prst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zh-CN" altLang="en-US" sz="2400" b="1" dirty="0">
                <a:latin typeface="华文中宋" panose="02010600040101010101" pitchFamily="2" charset="-122"/>
                <a:ea typeface="华文中宋" panose="02010600040101010101" pitchFamily="2" charset="-122"/>
                <a:sym typeface="+mn-ea"/>
              </a:rPr>
              <a:t>  </a:t>
            </a:r>
            <a:r>
              <a:rPr lang="zh-CN" altLang="en-US" sz="2400" b="1" dirty="0">
                <a:solidFill>
                  <a:schemeClr val="bg1"/>
                </a:solidFill>
                <a:latin typeface="华文中宋" panose="02010600040101010101" pitchFamily="2" charset="-122"/>
                <a:ea typeface="华文中宋" panose="02010600040101010101" pitchFamily="2" charset="-122"/>
                <a:sym typeface="+mn-ea"/>
              </a:rPr>
              <a:t>配套使用</a:t>
            </a:r>
            <a:endParaRPr lang="zh-CN" altLang="en-US" sz="2400" b="1" dirty="0">
              <a:solidFill>
                <a:schemeClr val="bg1"/>
              </a:solidFill>
              <a:latin typeface="华文中宋" panose="02010600040101010101" pitchFamily="2" charset="-122"/>
              <a:ea typeface="华文中宋" panose="0201060004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2000"/>
                                        <p:tgtEl>
                                          <p:spTgt spid="50"/>
                                        </p:tgtEl>
                                      </p:cBhvr>
                                    </p:animEffect>
                                    <p:anim calcmode="lin" valueType="num">
                                      <p:cBhvr>
                                        <p:cTn id="8" dur="2000" fill="hold"/>
                                        <p:tgtEl>
                                          <p:spTgt spid="50"/>
                                        </p:tgtEl>
                                        <p:attrNameLst>
                                          <p:attrName>ppt_w</p:attrName>
                                        </p:attrNameLst>
                                      </p:cBhvr>
                                      <p:tavLst>
                                        <p:tav tm="0" fmla="#ppt_w*sin(2.5*pi*$)">
                                          <p:val>
                                            <p:fltVal val="0"/>
                                          </p:val>
                                        </p:tav>
                                        <p:tav tm="100000">
                                          <p:val>
                                            <p:fltVal val="1"/>
                                          </p:val>
                                        </p:tav>
                                      </p:tavLst>
                                    </p:anim>
                                    <p:anim calcmode="lin" valueType="num">
                                      <p:cBhvr>
                                        <p:cTn id="9" dur="20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2"/>
          <a:stretch>
            <a:fillRect/>
          </a:stretch>
        </p:blipFill>
        <p:spPr>
          <a:xfrm>
            <a:off x="248929" y="5504438"/>
            <a:ext cx="1966927" cy="1285884"/>
          </a:xfrm>
          <a:prstGeom prst="rect">
            <a:avLst/>
          </a:prstGeom>
        </p:spPr>
      </p:pic>
      <p:grpSp>
        <p:nvGrpSpPr>
          <p:cNvPr id="2" name="组合 1"/>
          <p:cNvGrpSpPr/>
          <p:nvPr/>
        </p:nvGrpSpPr>
        <p:grpSpPr>
          <a:xfrm>
            <a:off x="5471524" y="1553257"/>
            <a:ext cx="6471547" cy="5178521"/>
            <a:chOff x="4287720" y="973285"/>
            <a:chExt cx="4607701" cy="4034906"/>
          </a:xfrm>
        </p:grpSpPr>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720" y="973285"/>
              <a:ext cx="3539391" cy="403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5"/>
            <p:cNvGrpSpPr/>
            <p:nvPr/>
          </p:nvGrpSpPr>
          <p:grpSpPr>
            <a:xfrm>
              <a:off x="7041683" y="1193609"/>
              <a:ext cx="1853738" cy="552797"/>
              <a:chOff x="9570720" y="1008611"/>
              <a:chExt cx="2471651" cy="737062"/>
            </a:xfrm>
          </p:grpSpPr>
          <p:sp>
            <p:nvSpPr>
              <p:cNvPr id="4" name="椭圆 3"/>
              <p:cNvSpPr/>
              <p:nvPr/>
            </p:nvSpPr>
            <p:spPr>
              <a:xfrm>
                <a:off x="9570720" y="1457498"/>
                <a:ext cx="875607" cy="288175"/>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875"/>
              </a:p>
            </p:txBody>
          </p:sp>
          <p:sp>
            <p:nvSpPr>
              <p:cNvPr id="5" name="标注: 线形 4"/>
              <p:cNvSpPr/>
              <p:nvPr/>
            </p:nvSpPr>
            <p:spPr>
              <a:xfrm>
                <a:off x="10834255" y="1008611"/>
                <a:ext cx="1208116" cy="637309"/>
              </a:xfrm>
              <a:prstGeom prst="borderCallout1">
                <a:avLst>
                  <a:gd name="adj1" fmla="val 44941"/>
                  <a:gd name="adj2" fmla="val 417"/>
                  <a:gd name="adj3" fmla="val 82283"/>
                  <a:gd name="adj4" fmla="val -3524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宋体" panose="02010600030101010101" pitchFamily="2" charset="-122"/>
                    <a:ea typeface="宋体" panose="02010600030101010101" pitchFamily="2" charset="-122"/>
                  </a:rPr>
                  <a:t>新增并</a:t>
                </a:r>
                <a:endParaRPr lang="en-US" altLang="zh-CN" sz="1600" b="1" dirty="0">
                  <a:solidFill>
                    <a:schemeClr val="tx1"/>
                  </a:solidFill>
                  <a:latin typeface="宋体" panose="02010600030101010101" pitchFamily="2" charset="-122"/>
                  <a:ea typeface="宋体" panose="02010600030101010101" pitchFamily="2" charset="-122"/>
                </a:endParaRPr>
              </a:p>
              <a:p>
                <a:pPr algn="ctr"/>
                <a:r>
                  <a:rPr lang="zh-CN" altLang="en-US" sz="1600" b="1" dirty="0">
                    <a:solidFill>
                      <a:schemeClr val="tx1"/>
                    </a:solidFill>
                    <a:latin typeface="宋体" panose="02010600030101010101" pitchFamily="2" charset="-122"/>
                    <a:ea typeface="宋体" panose="02010600030101010101" pitchFamily="2" charset="-122"/>
                  </a:rPr>
                  <a:t>正式发布</a:t>
                </a:r>
              </a:p>
            </p:txBody>
          </p:sp>
        </p:grpSp>
        <p:grpSp>
          <p:nvGrpSpPr>
            <p:cNvPr id="10" name="组合 9"/>
            <p:cNvGrpSpPr/>
            <p:nvPr/>
          </p:nvGrpSpPr>
          <p:grpSpPr>
            <a:xfrm>
              <a:off x="6971024" y="3560659"/>
              <a:ext cx="1924396" cy="552797"/>
              <a:chOff x="9556948" y="1008611"/>
              <a:chExt cx="2565862" cy="737062"/>
            </a:xfrm>
          </p:grpSpPr>
          <p:sp>
            <p:nvSpPr>
              <p:cNvPr id="11" name="椭圆 10"/>
              <p:cNvSpPr/>
              <p:nvPr/>
            </p:nvSpPr>
            <p:spPr>
              <a:xfrm>
                <a:off x="9556948" y="1457498"/>
                <a:ext cx="1052946" cy="288175"/>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875"/>
              </a:p>
            </p:txBody>
          </p:sp>
          <p:sp>
            <p:nvSpPr>
              <p:cNvPr id="13" name="标注: 线形 12"/>
              <p:cNvSpPr/>
              <p:nvPr/>
            </p:nvSpPr>
            <p:spPr>
              <a:xfrm>
                <a:off x="10834255" y="1008611"/>
                <a:ext cx="1288555" cy="637309"/>
              </a:xfrm>
              <a:prstGeom prst="borderCallout1">
                <a:avLst>
                  <a:gd name="adj1" fmla="val 44941"/>
                  <a:gd name="adj2" fmla="val 417"/>
                  <a:gd name="adj3" fmla="val 77066"/>
                  <a:gd name="adj4" fmla="val -3019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宋体" panose="02010600030101010101" pitchFamily="2" charset="-122"/>
                    <a:ea typeface="宋体" panose="02010600030101010101" pitchFamily="2" charset="-122"/>
                  </a:rPr>
                  <a:t>修订部分</a:t>
                </a:r>
                <a:endParaRPr lang="en-US" altLang="zh-CN" sz="1600" b="1" dirty="0">
                  <a:solidFill>
                    <a:schemeClr val="tx1"/>
                  </a:solidFill>
                  <a:latin typeface="宋体" panose="02010600030101010101" pitchFamily="2" charset="-122"/>
                  <a:ea typeface="宋体" panose="02010600030101010101" pitchFamily="2" charset="-122"/>
                </a:endParaRPr>
              </a:p>
              <a:p>
                <a:pPr algn="ctr"/>
                <a:r>
                  <a:rPr lang="zh-CN" altLang="en-US" sz="1600" b="1" dirty="0">
                    <a:solidFill>
                      <a:schemeClr val="tx1"/>
                    </a:solidFill>
                    <a:latin typeface="宋体" panose="02010600030101010101" pitchFamily="2" charset="-122"/>
                    <a:ea typeface="宋体" panose="02010600030101010101" pitchFamily="2" charset="-122"/>
                  </a:rPr>
                  <a:t>内容后沿用</a:t>
                </a:r>
              </a:p>
            </p:txBody>
          </p:sp>
        </p:grpSp>
        <p:grpSp>
          <p:nvGrpSpPr>
            <p:cNvPr id="14" name="组合 13"/>
            <p:cNvGrpSpPr/>
            <p:nvPr/>
          </p:nvGrpSpPr>
          <p:grpSpPr>
            <a:xfrm>
              <a:off x="7031354" y="2773777"/>
              <a:ext cx="1864067" cy="552797"/>
              <a:chOff x="9556948" y="1008611"/>
              <a:chExt cx="2485423" cy="737062"/>
            </a:xfrm>
          </p:grpSpPr>
          <p:sp>
            <p:nvSpPr>
              <p:cNvPr id="15" name="椭圆 14"/>
              <p:cNvSpPr/>
              <p:nvPr/>
            </p:nvSpPr>
            <p:spPr>
              <a:xfrm>
                <a:off x="9556948" y="1457498"/>
                <a:ext cx="1052946" cy="288175"/>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875"/>
              </a:p>
            </p:txBody>
          </p:sp>
          <p:sp>
            <p:nvSpPr>
              <p:cNvPr id="16" name="标注: 线形 15"/>
              <p:cNvSpPr/>
              <p:nvPr/>
            </p:nvSpPr>
            <p:spPr>
              <a:xfrm>
                <a:off x="10834255" y="1008611"/>
                <a:ext cx="1208116" cy="637309"/>
              </a:xfrm>
              <a:prstGeom prst="borderCallout1">
                <a:avLst>
                  <a:gd name="adj1" fmla="val 44941"/>
                  <a:gd name="adj2" fmla="val 417"/>
                  <a:gd name="adj3" fmla="val 77066"/>
                  <a:gd name="adj4" fmla="val -3019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宋体" panose="02010600030101010101" pitchFamily="2" charset="-122"/>
                    <a:ea typeface="宋体" panose="02010600030101010101" pitchFamily="2" charset="-122"/>
                  </a:rPr>
                  <a:t>修订后</a:t>
                </a:r>
                <a:endParaRPr lang="en-US" altLang="zh-CN" sz="1600" b="1" dirty="0">
                  <a:solidFill>
                    <a:schemeClr val="tx1"/>
                  </a:solidFill>
                  <a:latin typeface="宋体" panose="02010600030101010101" pitchFamily="2" charset="-122"/>
                  <a:ea typeface="宋体" panose="02010600030101010101" pitchFamily="2" charset="-122"/>
                </a:endParaRPr>
              </a:p>
              <a:p>
                <a:pPr algn="ctr"/>
                <a:r>
                  <a:rPr lang="zh-CN" altLang="en-US" sz="1600" b="1" dirty="0">
                    <a:solidFill>
                      <a:schemeClr val="tx1"/>
                    </a:solidFill>
                    <a:latin typeface="宋体" panose="02010600030101010101" pitchFamily="2" charset="-122"/>
                    <a:ea typeface="宋体" panose="02010600030101010101" pitchFamily="2" charset="-122"/>
                  </a:rPr>
                  <a:t>重新发布</a:t>
                </a:r>
              </a:p>
            </p:txBody>
          </p:sp>
        </p:grpSp>
      </p:grpSp>
      <p:sp>
        <p:nvSpPr>
          <p:cNvPr id="19" name="文本框 18"/>
          <p:cNvSpPr txBox="1"/>
          <p:nvPr/>
        </p:nvSpPr>
        <p:spPr>
          <a:xfrm rot="19896365">
            <a:off x="8904753" y="3618835"/>
            <a:ext cx="915929" cy="465020"/>
          </a:xfrm>
          <a:prstGeom prst="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square" lIns="67733" tIns="67733" rIns="67733" bIns="67733" numCol="1" spcCol="38100" rtlCol="0" anchor="ctr">
            <a:spAutoFit/>
          </a:bodyPr>
          <a:lstStyle/>
          <a:p>
            <a:pPr defTabSz="1100455" hangingPunct="0"/>
            <a:r>
              <a:rPr lang="zh-CN" altLang="en-US" sz="2135" b="1" dirty="0">
                <a:solidFill>
                  <a:srgbClr val="FF0000"/>
                </a:solidFill>
                <a:latin typeface="华文中宋" panose="02010600040101010101" pitchFamily="2" charset="-122"/>
                <a:ea typeface="华文中宋" panose="02010600040101010101" pitchFamily="2" charset="-122"/>
                <a:sym typeface="Helvetica Light"/>
              </a:rPr>
              <a:t> 示 例</a:t>
            </a:r>
          </a:p>
        </p:txBody>
      </p:sp>
      <p:sp>
        <p:nvSpPr>
          <p:cNvPr id="12" name="平行四边形 11"/>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7"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0" name="平行四边形 19"/>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2" name="平行四边形 21"/>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3" name="平行四边形 22"/>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4" name="平行四边形 23"/>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5" name="平行四边形 24"/>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6" name="文本框 25"/>
          <p:cNvSpPr txBox="1"/>
          <p:nvPr/>
        </p:nvSpPr>
        <p:spPr>
          <a:xfrm>
            <a:off x="566736" y="156079"/>
            <a:ext cx="1269297"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建设成效</a:t>
            </a:r>
          </a:p>
        </p:txBody>
      </p:sp>
      <p:grpSp>
        <p:nvGrpSpPr>
          <p:cNvPr id="27" name="组合 26"/>
          <p:cNvGrpSpPr/>
          <p:nvPr/>
        </p:nvGrpSpPr>
        <p:grpSpPr>
          <a:xfrm>
            <a:off x="11127364" y="379584"/>
            <a:ext cx="409027" cy="134134"/>
            <a:chOff x="11369042" y="568879"/>
            <a:chExt cx="568324" cy="148001"/>
          </a:xfrm>
        </p:grpSpPr>
        <p:sp>
          <p:nvSpPr>
            <p:cNvPr id="28" name="平行四边形 27"/>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2" name="平行四边形 31"/>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33" name="直接连接符 32"/>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11389343" y="115156"/>
            <a:ext cx="682197" cy="206038"/>
            <a:chOff x="11369042" y="568879"/>
            <a:chExt cx="568324" cy="148001"/>
          </a:xfrm>
        </p:grpSpPr>
        <p:sp>
          <p:nvSpPr>
            <p:cNvPr id="35" name="平行四边形 34"/>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6" name="平行四边形 35"/>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37" name="文本框 36"/>
          <p:cNvSpPr txBox="1"/>
          <p:nvPr/>
        </p:nvSpPr>
        <p:spPr>
          <a:xfrm>
            <a:off x="509794" y="1342741"/>
            <a:ext cx="4826756" cy="5017207"/>
          </a:xfrm>
          <a:prstGeom prst="rect">
            <a:avLst/>
          </a:prstGeom>
          <a:noFill/>
        </p:spPr>
        <p:txBody>
          <a:bodyPr wrap="square" rtlCol="0">
            <a:spAutoFit/>
          </a:bodyPr>
          <a:lstStyle/>
          <a:p>
            <a:pPr>
              <a:lnSpc>
                <a:spcPts val="2800"/>
              </a:lnSpc>
              <a:spcAft>
                <a:spcPts val="800"/>
              </a:spcAft>
            </a:pPr>
            <a:r>
              <a:rPr lang="zh-CN" altLang="en-US" sz="1800" dirty="0">
                <a:latin typeface="宋体" panose="02010600030101010101" pitchFamily="2" charset="-122"/>
                <a:ea typeface="宋体" panose="02010600030101010101" pitchFamily="2" charset="-122"/>
              </a:rPr>
              <a:t>借助明确的外部政策要求，经过了各相关部门的共同商讨，面向具体业务的工作步骤与职责分工更加科学合理、明确清晰。</a:t>
            </a:r>
            <a:endParaRPr lang="en-US" altLang="zh-CN" sz="1800" dirty="0">
              <a:latin typeface="宋体" panose="02010600030101010101" pitchFamily="2" charset="-122"/>
              <a:ea typeface="宋体" panose="02010600030101010101" pitchFamily="2" charset="-122"/>
            </a:endParaRPr>
          </a:p>
          <a:p>
            <a:pPr>
              <a:lnSpc>
                <a:spcPts val="2800"/>
              </a:lnSpc>
              <a:spcAft>
                <a:spcPts val="800"/>
              </a:spcAft>
            </a:pPr>
            <a:r>
              <a:rPr lang="zh-CN" altLang="en-US" sz="1800" dirty="0">
                <a:latin typeface="宋体" panose="02010600030101010101" pitchFamily="2" charset="-122"/>
                <a:ea typeface="宋体" panose="02010600030101010101" pitchFamily="2" charset="-122"/>
              </a:rPr>
              <a:t>在此基础上，业务部门根据自身情况参与流程的修订细化与确认工作，形成的结果是单位真正可执行的。</a:t>
            </a:r>
            <a:endParaRPr lang="en-US" altLang="zh-CN" sz="1800" dirty="0">
              <a:latin typeface="宋体" panose="02010600030101010101" pitchFamily="2" charset="-122"/>
              <a:ea typeface="宋体" panose="02010600030101010101" pitchFamily="2" charset="-122"/>
            </a:endParaRPr>
          </a:p>
          <a:p>
            <a:pPr>
              <a:lnSpc>
                <a:spcPts val="2800"/>
              </a:lnSpc>
              <a:spcAft>
                <a:spcPts val="800"/>
              </a:spcAft>
            </a:pPr>
            <a:r>
              <a:rPr lang="zh-CN" altLang="en-US" sz="1800" dirty="0">
                <a:latin typeface="宋体" panose="02010600030101010101" pitchFamily="2" charset="-122"/>
                <a:ea typeface="宋体" panose="02010600030101010101" pitchFamily="2" charset="-122"/>
              </a:rPr>
              <a:t>流程梳理后，</a:t>
            </a:r>
            <a:r>
              <a:rPr lang="zh-CN" altLang="en-US" sz="1800" b="1" dirty="0">
                <a:latin typeface="宋体" panose="02010600030101010101" pitchFamily="2" charset="-122"/>
                <a:ea typeface="宋体" panose="02010600030101010101" pitchFamily="2" charset="-122"/>
              </a:rPr>
              <a:t>明确且稳定的内容，适合通过内部的制度文件予以固化</a:t>
            </a:r>
            <a:r>
              <a:rPr lang="zh-CN" altLang="en-US" sz="1800" dirty="0">
                <a:latin typeface="宋体" panose="02010600030101010101" pitchFamily="2" charset="-122"/>
                <a:ea typeface="宋体" panose="02010600030101010101" pitchFamily="2" charset="-122"/>
              </a:rPr>
              <a:t>。根据流程梳理结果可以更加精准的结合单位实际对现有的内部制度进行修订与完善。</a:t>
            </a:r>
            <a:endParaRPr lang="en-US" altLang="zh-CN" sz="1800" dirty="0">
              <a:latin typeface="宋体" panose="02010600030101010101" pitchFamily="2" charset="-122"/>
              <a:ea typeface="宋体" panose="02010600030101010101" pitchFamily="2" charset="-122"/>
            </a:endParaRPr>
          </a:p>
          <a:p>
            <a:pPr>
              <a:lnSpc>
                <a:spcPts val="2800"/>
              </a:lnSpc>
              <a:spcAft>
                <a:spcPts val="800"/>
              </a:spcAft>
            </a:pPr>
            <a:r>
              <a:rPr lang="zh-CN" altLang="en-US" sz="1800" dirty="0">
                <a:latin typeface="宋体" panose="02010600030101010101" pitchFamily="2" charset="-122"/>
                <a:ea typeface="宋体" panose="02010600030101010101" pitchFamily="2" charset="-122"/>
              </a:rPr>
              <a:t>依法合规且符合单位实际的流程，是信息化实施的前提，能够有效提高配套信息化实施效率，降低实施风险。</a:t>
            </a:r>
          </a:p>
        </p:txBody>
      </p:sp>
      <p:sp>
        <p:nvSpPr>
          <p:cNvPr id="39" name="文本框 38"/>
          <p:cNvSpPr txBox="1"/>
          <p:nvPr/>
        </p:nvSpPr>
        <p:spPr>
          <a:xfrm>
            <a:off x="1127598" y="747570"/>
            <a:ext cx="10179170" cy="523220"/>
          </a:xfrm>
          <a:prstGeom prst="rect">
            <a:avLst/>
          </a:prstGeom>
          <a:noFill/>
        </p:spPr>
        <p:txBody>
          <a:bodyPr wrap="square" rtlCol="0">
            <a:spAutoFit/>
          </a:bodyPr>
          <a:lstStyle/>
          <a:p>
            <a:r>
              <a:rPr lang="zh-CN" altLang="en-US" sz="2800" b="1" dirty="0">
                <a:solidFill>
                  <a:schemeClr val="accent1">
                    <a:lumMod val="75000"/>
                  </a:schemeClr>
                </a:solidFill>
                <a:latin typeface="黑体" panose="02010609060101010101" charset="-122"/>
                <a:ea typeface="黑体" panose="02010609060101010101" charset="-122"/>
              </a:rPr>
              <a:t>内控不是推倒重建，不是另起炉灶，而是查漏补缺的优化过程。</a:t>
            </a:r>
            <a:endParaRPr lang="en-US" altLang="zh-CN" sz="2800" b="1" dirty="0">
              <a:solidFill>
                <a:schemeClr val="accent1">
                  <a:lumMod val="75000"/>
                </a:schemeClr>
              </a:solidFill>
              <a:latin typeface="黑体" panose="02010609060101010101" charset="-122"/>
              <a:ea typeface="黑体" panose="02010609060101010101" charset="-122"/>
            </a:endParaRPr>
          </a:p>
        </p:txBody>
      </p:sp>
      <p:sp>
        <p:nvSpPr>
          <p:cNvPr id="41" name="箭头: 右 40"/>
          <p:cNvSpPr/>
          <p:nvPr/>
        </p:nvSpPr>
        <p:spPr>
          <a:xfrm>
            <a:off x="377118" y="1443487"/>
            <a:ext cx="189617" cy="2799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1"/>
          <p:cNvSpPr/>
          <p:nvPr/>
        </p:nvSpPr>
        <p:spPr>
          <a:xfrm>
            <a:off x="373937" y="2624112"/>
            <a:ext cx="189617" cy="2799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p:cNvSpPr/>
          <p:nvPr/>
        </p:nvSpPr>
        <p:spPr>
          <a:xfrm>
            <a:off x="373937" y="3778611"/>
            <a:ext cx="189617" cy="2799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p:cNvSpPr/>
          <p:nvPr/>
        </p:nvSpPr>
        <p:spPr>
          <a:xfrm>
            <a:off x="373937" y="5274545"/>
            <a:ext cx="189617" cy="2799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六边形 44"/>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328088" y="6451289"/>
            <a:ext cx="1938278" cy="28049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六边形 3"/>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8" name="平行四边形 7"/>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0"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平行四边形 11"/>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4" name="平行四边形 13"/>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1" name="平行四边形 20"/>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2" name="平行四边形 21"/>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3" name="平行四边形 22"/>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5" name="文本框 24"/>
          <p:cNvSpPr txBox="1"/>
          <p:nvPr/>
        </p:nvSpPr>
        <p:spPr>
          <a:xfrm>
            <a:off x="514538" y="113873"/>
            <a:ext cx="1652893"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成效与应用</a:t>
            </a:r>
          </a:p>
        </p:txBody>
      </p:sp>
      <p:grpSp>
        <p:nvGrpSpPr>
          <p:cNvPr id="27" name="组合 26"/>
          <p:cNvGrpSpPr/>
          <p:nvPr/>
        </p:nvGrpSpPr>
        <p:grpSpPr>
          <a:xfrm>
            <a:off x="11127364" y="379584"/>
            <a:ext cx="409027" cy="134134"/>
            <a:chOff x="11369042" y="568879"/>
            <a:chExt cx="568324" cy="148001"/>
          </a:xfrm>
        </p:grpSpPr>
        <p:sp>
          <p:nvSpPr>
            <p:cNvPr id="29" name="平行四边形 2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1" name="平行四边形 30"/>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33" name="直接连接符 32"/>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1389343" y="115156"/>
            <a:ext cx="682197" cy="206038"/>
            <a:chOff x="11369042" y="568879"/>
            <a:chExt cx="568324" cy="148001"/>
          </a:xfrm>
        </p:grpSpPr>
        <p:sp>
          <p:nvSpPr>
            <p:cNvPr id="39" name="平行四边形 3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0" name="平行四边形 39"/>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5" name="矩形 4"/>
          <p:cNvSpPr/>
          <p:nvPr/>
        </p:nvSpPr>
        <p:spPr>
          <a:xfrm>
            <a:off x="6862853" y="1283939"/>
            <a:ext cx="3284543" cy="1648595"/>
          </a:xfrm>
          <a:prstGeom prst="rect">
            <a:avLst/>
          </a:prstGeom>
          <a:solidFill>
            <a:schemeClr val="accent2"/>
          </a:soli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50000"/>
              </a:lnSpc>
            </a:pPr>
            <a:r>
              <a:rPr lang="en-US" altLang="zh-CN" b="1" dirty="0">
                <a:solidFill>
                  <a:schemeClr val="bg1"/>
                </a:solidFill>
                <a:latin typeface="Microsoft YaHei UI" panose="020B0503020204020204" pitchFamily="34" charset="-122"/>
                <a:ea typeface="Microsoft YaHei UI" panose="020B0503020204020204" pitchFamily="34" charset="-122"/>
              </a:rPr>
              <a:t>《</a:t>
            </a:r>
            <a:r>
              <a:rPr lang="zh-CN" altLang="en-US" b="1" dirty="0">
                <a:solidFill>
                  <a:schemeClr val="bg1"/>
                </a:solidFill>
                <a:latin typeface="Microsoft YaHei UI" panose="020B0503020204020204" pitchFamily="34" charset="-122"/>
                <a:ea typeface="Microsoft YaHei UI" panose="020B0503020204020204" pitchFamily="34" charset="-122"/>
              </a:rPr>
              <a:t>内部控制管理手册</a:t>
            </a:r>
            <a:r>
              <a:rPr lang="en-US" altLang="zh-CN" b="1" dirty="0">
                <a:solidFill>
                  <a:schemeClr val="bg1"/>
                </a:solidFill>
                <a:latin typeface="Microsoft YaHei UI" panose="020B0503020204020204" pitchFamily="34" charset="-122"/>
                <a:ea typeface="Microsoft YaHei UI" panose="020B0503020204020204" pitchFamily="34" charset="-122"/>
              </a:rPr>
              <a:t>》</a:t>
            </a:r>
          </a:p>
          <a:p>
            <a:pPr algn="ctr">
              <a:lnSpc>
                <a:spcPct val="150000"/>
              </a:lnSpc>
            </a:pPr>
            <a:r>
              <a:rPr lang="en-US" altLang="zh-CN" b="1" dirty="0">
                <a:solidFill>
                  <a:schemeClr val="bg1"/>
                </a:solidFill>
                <a:latin typeface="Microsoft YaHei UI" panose="020B0503020204020204" pitchFamily="34" charset="-122"/>
                <a:ea typeface="Microsoft YaHei UI" panose="020B0503020204020204" pitchFamily="34" charset="-122"/>
              </a:rPr>
              <a:t>《</a:t>
            </a:r>
            <a:r>
              <a:rPr lang="zh-CN" altLang="en-US" b="1" dirty="0">
                <a:solidFill>
                  <a:schemeClr val="bg1"/>
                </a:solidFill>
                <a:latin typeface="Microsoft YaHei UI" panose="020B0503020204020204" pitchFamily="34" charset="-122"/>
                <a:ea typeface="Microsoft YaHei UI" panose="020B0503020204020204" pitchFamily="34" charset="-122"/>
              </a:rPr>
              <a:t>内部控制流程手册</a:t>
            </a:r>
            <a:r>
              <a:rPr lang="en-US" altLang="zh-CN" b="1" dirty="0">
                <a:solidFill>
                  <a:schemeClr val="bg1"/>
                </a:solidFill>
                <a:latin typeface="Microsoft YaHei UI" panose="020B0503020204020204" pitchFamily="34" charset="-122"/>
                <a:ea typeface="Microsoft YaHei UI" panose="020B0503020204020204" pitchFamily="34" charset="-122"/>
              </a:rPr>
              <a:t>》</a:t>
            </a:r>
          </a:p>
          <a:p>
            <a:pPr algn="ctr">
              <a:lnSpc>
                <a:spcPct val="150000"/>
              </a:lnSpc>
            </a:pPr>
            <a:r>
              <a:rPr lang="zh-CN" altLang="en-US" b="1" dirty="0">
                <a:solidFill>
                  <a:schemeClr val="bg1"/>
                </a:solidFill>
                <a:latin typeface="Microsoft YaHei UI" panose="020B0503020204020204" pitchFamily="34" charset="-122"/>
                <a:ea typeface="Microsoft YaHei UI" panose="020B0503020204020204" pitchFamily="34" charset="-122"/>
              </a:rPr>
              <a:t>内部各项管理制度</a:t>
            </a:r>
          </a:p>
        </p:txBody>
      </p:sp>
      <p:pic>
        <p:nvPicPr>
          <p:cNvPr id="6" name="Picture 2" descr="E:\PPT素材\图片素材\PNG\3dicon_01.png"/>
          <p:cNvPicPr>
            <a:picLocks noChangeAspect="1" noChangeArrowheads="1"/>
          </p:cNvPicPr>
          <p:nvPr/>
        </p:nvPicPr>
        <p:blipFill>
          <a:blip r:embed="rId3"/>
          <a:srcRect/>
          <a:stretch>
            <a:fillRect/>
          </a:stretch>
        </p:blipFill>
        <p:spPr bwMode="auto">
          <a:xfrm>
            <a:off x="6312024" y="949110"/>
            <a:ext cx="720148" cy="895714"/>
          </a:xfrm>
          <a:prstGeom prst="rect">
            <a:avLst/>
          </a:prstGeom>
          <a:noFill/>
          <a:ln w="9525">
            <a:noFill/>
            <a:miter lim="800000"/>
            <a:headEnd/>
            <a:tailEnd/>
          </a:ln>
        </p:spPr>
      </p:pic>
      <p:sp>
        <p:nvSpPr>
          <p:cNvPr id="7" name="矩形 6"/>
          <p:cNvSpPr/>
          <p:nvPr/>
        </p:nvSpPr>
        <p:spPr>
          <a:xfrm rot="19859895">
            <a:off x="9582576" y="1595424"/>
            <a:ext cx="1496983" cy="628015"/>
          </a:xfrm>
          <a:prstGeom prst="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1400" dirty="0"/>
              <a:t>六大业务领域</a:t>
            </a:r>
            <a:endParaRPr lang="en-US" altLang="zh-CN" sz="1400" dirty="0"/>
          </a:p>
          <a:p>
            <a:pPr algn="ctr"/>
            <a:r>
              <a:rPr lang="zh-CN" altLang="en-US" sz="1400" dirty="0"/>
              <a:t>若干项工作依据</a:t>
            </a:r>
          </a:p>
        </p:txBody>
      </p:sp>
      <p:sp>
        <p:nvSpPr>
          <p:cNvPr id="9" name="矩形 8"/>
          <p:cNvSpPr/>
          <p:nvPr/>
        </p:nvSpPr>
        <p:spPr>
          <a:xfrm>
            <a:off x="5629572" y="3761443"/>
            <a:ext cx="6297283" cy="2276421"/>
          </a:xfrm>
          <a:prstGeom prst="rect">
            <a:avLst/>
          </a:prstGeom>
          <a:solidFill>
            <a:schemeClr val="tx2">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nSpc>
                <a:spcPct val="150000"/>
              </a:lnSpc>
            </a:pPr>
            <a:r>
              <a:rPr lang="en-US" altLang="zh-CN" sz="1600" dirty="0">
                <a:latin typeface="Microsoft YaHei UI" panose="020B0503020204020204" pitchFamily="34" charset="-122"/>
                <a:ea typeface="Microsoft YaHei UI" panose="020B0503020204020204" pitchFamily="34" charset="-122"/>
              </a:rPr>
              <a:t>1.</a:t>
            </a:r>
            <a:r>
              <a:rPr lang="zh-CN" altLang="en-US" sz="1600" dirty="0">
                <a:latin typeface="Microsoft YaHei UI" panose="020B0503020204020204" pitchFamily="34" charset="-122"/>
                <a:ea typeface="Microsoft YaHei UI" panose="020B0503020204020204" pitchFamily="34" charset="-122"/>
              </a:rPr>
              <a:t>即符合外部政策又符合内部实际，提供可靠工作依据；</a:t>
            </a:r>
            <a:endParaRPr lang="en-US" altLang="zh-CN" sz="1600" dirty="0">
              <a:latin typeface="Microsoft YaHei UI" panose="020B0503020204020204" pitchFamily="34" charset="-122"/>
              <a:ea typeface="Microsoft YaHei UI" panose="020B0503020204020204" pitchFamily="34" charset="-122"/>
            </a:endParaRPr>
          </a:p>
          <a:p>
            <a:pPr>
              <a:lnSpc>
                <a:spcPct val="150000"/>
              </a:lnSpc>
            </a:pPr>
            <a:r>
              <a:rPr lang="en-US" altLang="zh-CN" sz="1600" dirty="0">
                <a:latin typeface="Microsoft YaHei UI" panose="020B0503020204020204" pitchFamily="34" charset="-122"/>
                <a:ea typeface="Microsoft YaHei UI" panose="020B0503020204020204" pitchFamily="34" charset="-122"/>
              </a:rPr>
              <a:t>2.</a:t>
            </a:r>
            <a:r>
              <a:rPr lang="zh-CN" altLang="en-US" sz="1600" dirty="0">
                <a:latin typeface="Microsoft YaHei UI" panose="020B0503020204020204" pitchFamily="34" charset="-122"/>
                <a:ea typeface="Microsoft YaHei UI" panose="020B0503020204020204" pitchFamily="34" charset="-122"/>
              </a:rPr>
              <a:t>梳理流程打破部门墙、疏通各业务环节，提高工作效率；</a:t>
            </a:r>
            <a:endParaRPr lang="en-US" altLang="zh-CN" sz="1600" dirty="0">
              <a:latin typeface="Microsoft YaHei UI" panose="020B0503020204020204" pitchFamily="34" charset="-122"/>
              <a:ea typeface="Microsoft YaHei UI" panose="020B0503020204020204" pitchFamily="34" charset="-122"/>
            </a:endParaRPr>
          </a:p>
          <a:p>
            <a:pPr>
              <a:lnSpc>
                <a:spcPct val="150000"/>
              </a:lnSpc>
              <a:buFont typeface="Arial" panose="020B0604020202020204" pitchFamily="34" charset="0"/>
              <a:buNone/>
            </a:pPr>
            <a:r>
              <a:rPr lang="en-US" altLang="zh-CN" sz="1600" dirty="0">
                <a:latin typeface="Microsoft YaHei UI" panose="020B0503020204020204" pitchFamily="34" charset="-122"/>
                <a:ea typeface="Microsoft YaHei UI" panose="020B0503020204020204" pitchFamily="34" charset="-122"/>
              </a:rPr>
              <a:t>3.</a:t>
            </a:r>
            <a:r>
              <a:rPr lang="zh-CN" altLang="en-US" sz="1600" dirty="0">
                <a:latin typeface="Microsoft YaHei UI" panose="020B0503020204020204" pitchFamily="34" charset="-122"/>
                <a:ea typeface="Microsoft YaHei UI" panose="020B0503020204020204" pitchFamily="34" charset="-122"/>
              </a:rPr>
              <a:t>明确各业务环节中的部门岗位职责，降低不相容岗位未分离的风险；</a:t>
            </a:r>
            <a:endParaRPr lang="en-US" altLang="zh-CN" sz="1600" dirty="0">
              <a:latin typeface="Microsoft YaHei UI" panose="020B0503020204020204" pitchFamily="34" charset="-122"/>
              <a:ea typeface="Microsoft YaHei UI" panose="020B0503020204020204" pitchFamily="34" charset="-122"/>
            </a:endParaRPr>
          </a:p>
          <a:p>
            <a:pPr>
              <a:lnSpc>
                <a:spcPct val="150000"/>
              </a:lnSpc>
            </a:pPr>
            <a:r>
              <a:rPr lang="en-US" altLang="zh-CN" sz="1600" dirty="0">
                <a:latin typeface="Microsoft YaHei UI" panose="020B0503020204020204" pitchFamily="34" charset="-122"/>
                <a:ea typeface="Microsoft YaHei UI" panose="020B0503020204020204" pitchFamily="34" charset="-122"/>
              </a:rPr>
              <a:t>4.</a:t>
            </a:r>
            <a:r>
              <a:rPr lang="zh-CN" altLang="en-US" sz="1600" dirty="0">
                <a:latin typeface="Microsoft YaHei UI" panose="020B0503020204020204" pitchFamily="34" charset="-122"/>
                <a:ea typeface="Microsoft YaHei UI" panose="020B0503020204020204" pitchFamily="34" charset="-122"/>
              </a:rPr>
              <a:t>可落地执行的六大业务流程为后续信息化建设奠定基础。</a:t>
            </a:r>
            <a:endParaRPr lang="en-US" altLang="zh-CN" sz="1600" dirty="0">
              <a:latin typeface="Microsoft YaHei UI" panose="020B0503020204020204" pitchFamily="34" charset="-122"/>
              <a:ea typeface="Microsoft YaHei UI" panose="020B0503020204020204" pitchFamily="34" charset="-122"/>
            </a:endParaRPr>
          </a:p>
        </p:txBody>
      </p:sp>
      <p:sp>
        <p:nvSpPr>
          <p:cNvPr id="11" name="箭头: 左右 3"/>
          <p:cNvSpPr/>
          <p:nvPr/>
        </p:nvSpPr>
        <p:spPr>
          <a:xfrm>
            <a:off x="4306530" y="2043692"/>
            <a:ext cx="1722736" cy="802893"/>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13" name="矩形 12"/>
          <p:cNvSpPr/>
          <p:nvPr/>
        </p:nvSpPr>
        <p:spPr>
          <a:xfrm>
            <a:off x="4070001" y="1389888"/>
            <a:ext cx="2120800" cy="707886"/>
          </a:xfrm>
          <a:prstGeom prst="rect">
            <a:avLst/>
          </a:prstGeom>
          <a:noFill/>
        </p:spPr>
        <p:txBody>
          <a:bodyPr wrap="square" lIns="91440" tIns="45720" rIns="91440" bIns="45720">
            <a:spAutoFit/>
          </a:bodyPr>
          <a:lstStyle/>
          <a:p>
            <a:pPr algn="ctr"/>
            <a:r>
              <a:rPr lang="zh-CN" altLang="en-US" sz="2000" b="1" cap="none" spc="0" dirty="0">
                <a:ln w="9525">
                  <a:solidFill>
                    <a:schemeClr val="bg1"/>
                  </a:solidFill>
                  <a:prstDash val="solid"/>
                </a:ln>
                <a:solidFill>
                  <a:srgbClr val="3399FF"/>
                </a:solidFill>
                <a:effectLst>
                  <a:outerShdw blurRad="12700" dist="38100" dir="2700000" algn="tl" rotWithShape="0">
                    <a:schemeClr val="accent5">
                      <a:lumMod val="60000"/>
                      <a:lumOff val="40000"/>
                    </a:schemeClr>
                  </a:outerShdw>
                </a:effectLst>
                <a:latin typeface="Microsoft YaHei UI" panose="020B0503020204020204" pitchFamily="34" charset="-122"/>
                <a:ea typeface="Microsoft YaHei UI" panose="020B0503020204020204" pitchFamily="34" charset="-122"/>
              </a:rPr>
              <a:t>一项工作</a:t>
            </a:r>
            <a:endParaRPr lang="en-US" altLang="zh-CN" sz="2000" b="1" cap="none" spc="0" dirty="0">
              <a:ln w="9525">
                <a:solidFill>
                  <a:schemeClr val="bg1"/>
                </a:solidFill>
                <a:prstDash val="solid"/>
              </a:ln>
              <a:solidFill>
                <a:srgbClr val="3399FF"/>
              </a:solidFill>
              <a:effectLst>
                <a:outerShdw blurRad="12700" dist="38100" dir="2700000" algn="tl" rotWithShape="0">
                  <a:schemeClr val="accent5">
                    <a:lumMod val="60000"/>
                    <a:lumOff val="40000"/>
                  </a:schemeClr>
                </a:outerShdw>
              </a:effectLst>
              <a:latin typeface="Microsoft YaHei UI" panose="020B0503020204020204" pitchFamily="34" charset="-122"/>
              <a:ea typeface="Microsoft YaHei UI" panose="020B0503020204020204" pitchFamily="34" charset="-122"/>
            </a:endParaRPr>
          </a:p>
          <a:p>
            <a:pPr algn="ctr"/>
            <a:r>
              <a:rPr lang="zh-CN" altLang="en-US" sz="2000" b="1" cap="none" spc="0" dirty="0">
                <a:ln w="9525">
                  <a:solidFill>
                    <a:schemeClr val="bg1"/>
                  </a:solidFill>
                  <a:prstDash val="solid"/>
                </a:ln>
                <a:solidFill>
                  <a:srgbClr val="3399FF"/>
                </a:solidFill>
                <a:effectLst>
                  <a:outerShdw blurRad="12700" dist="38100" dir="2700000" algn="tl" rotWithShape="0">
                    <a:schemeClr val="accent5">
                      <a:lumMod val="60000"/>
                      <a:lumOff val="40000"/>
                    </a:schemeClr>
                  </a:outerShdw>
                </a:effectLst>
                <a:latin typeface="Microsoft YaHei UI" panose="020B0503020204020204" pitchFamily="34" charset="-122"/>
                <a:ea typeface="Microsoft YaHei UI" panose="020B0503020204020204" pitchFamily="34" charset="-122"/>
              </a:rPr>
              <a:t>“应当如何做？”</a:t>
            </a: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239" y="922598"/>
            <a:ext cx="3459539" cy="206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右箭头 7"/>
          <p:cNvSpPr/>
          <p:nvPr/>
        </p:nvSpPr>
        <p:spPr bwMode="gray">
          <a:xfrm rot="10800000">
            <a:off x="3478824" y="4638948"/>
            <a:ext cx="1811889" cy="792089"/>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b="1">
              <a:solidFill>
                <a:schemeClr val="lt1"/>
              </a:solidFill>
              <a:latin typeface="微软雅黑" panose="020B0503020204020204" pitchFamily="34" charset="-122"/>
              <a:ea typeface="微软雅黑" panose="020B0503020204020204" pitchFamily="34" charset="-122"/>
            </a:endParaRPr>
          </a:p>
        </p:txBody>
      </p:sp>
      <p:sp>
        <p:nvSpPr>
          <p:cNvPr id="17" name="下箭头 8"/>
          <p:cNvSpPr/>
          <p:nvPr/>
        </p:nvSpPr>
        <p:spPr bwMode="gray">
          <a:xfrm>
            <a:off x="8215499" y="3095420"/>
            <a:ext cx="777329" cy="53724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b="1">
              <a:solidFill>
                <a:schemeClr val="lt1"/>
              </a:solidFill>
              <a:latin typeface="微软雅黑" panose="020B0503020204020204" pitchFamily="34" charset="-122"/>
              <a:ea typeface="微软雅黑" panose="020B0503020204020204" pitchFamily="34" charset="-122"/>
            </a:endParaRPr>
          </a:p>
        </p:txBody>
      </p:sp>
      <p:sp>
        <p:nvSpPr>
          <p:cNvPr id="18" name="矩形 17"/>
          <p:cNvSpPr/>
          <p:nvPr/>
        </p:nvSpPr>
        <p:spPr>
          <a:xfrm>
            <a:off x="3258417" y="3955420"/>
            <a:ext cx="2613888" cy="707886"/>
          </a:xfrm>
          <a:prstGeom prst="rect">
            <a:avLst/>
          </a:prstGeom>
          <a:noFill/>
        </p:spPr>
        <p:txBody>
          <a:bodyPr wrap="square" lIns="91440" tIns="45720" rIns="91440" bIns="45720">
            <a:spAutoFit/>
          </a:bodyPr>
          <a:lstStyle/>
          <a:p>
            <a:pPr algn="ctr"/>
            <a:r>
              <a:rPr lang="zh-CN" altLang="en-US" sz="2000" b="1" cap="none" spc="0" dirty="0">
                <a:ln w="9525">
                  <a:solidFill>
                    <a:schemeClr val="bg1"/>
                  </a:solidFill>
                  <a:prstDash val="solid"/>
                </a:ln>
                <a:solidFill>
                  <a:srgbClr val="0099FF"/>
                </a:solidFill>
                <a:effectLst>
                  <a:outerShdw blurRad="12700" dist="38100" dir="2700000" algn="tl" rotWithShape="0">
                    <a:schemeClr val="accent5">
                      <a:lumMod val="60000"/>
                      <a:lumOff val="40000"/>
                    </a:schemeClr>
                  </a:outerShdw>
                </a:effectLst>
                <a:latin typeface="Microsoft YaHei UI" panose="020B0503020204020204" pitchFamily="34" charset="-122"/>
                <a:ea typeface="Microsoft YaHei UI" panose="020B0503020204020204" pitchFamily="34" charset="-122"/>
              </a:rPr>
              <a:t>一项工作</a:t>
            </a:r>
            <a:endParaRPr lang="en-US" altLang="zh-CN" sz="2000" b="1" cap="none" spc="0" dirty="0">
              <a:ln w="9525">
                <a:solidFill>
                  <a:schemeClr val="bg1"/>
                </a:solidFill>
                <a:prstDash val="solid"/>
              </a:ln>
              <a:solidFill>
                <a:srgbClr val="0099FF"/>
              </a:solidFill>
              <a:effectLst>
                <a:outerShdw blurRad="12700" dist="38100" dir="2700000" algn="tl" rotWithShape="0">
                  <a:schemeClr val="accent5">
                    <a:lumMod val="60000"/>
                    <a:lumOff val="40000"/>
                  </a:schemeClr>
                </a:outerShdw>
              </a:effectLst>
              <a:latin typeface="Microsoft YaHei UI" panose="020B0503020204020204" pitchFamily="34" charset="-122"/>
              <a:ea typeface="Microsoft YaHei UI" panose="020B0503020204020204" pitchFamily="34" charset="-122"/>
            </a:endParaRPr>
          </a:p>
          <a:p>
            <a:pPr algn="ctr"/>
            <a:r>
              <a:rPr lang="zh-CN" altLang="en-US" sz="2000" b="1" cap="none" spc="0" dirty="0">
                <a:ln w="9525">
                  <a:solidFill>
                    <a:schemeClr val="bg1"/>
                  </a:solidFill>
                  <a:prstDash val="solid"/>
                </a:ln>
                <a:solidFill>
                  <a:srgbClr val="0099FF"/>
                </a:solidFill>
                <a:effectLst>
                  <a:outerShdw blurRad="12700" dist="38100" dir="2700000" algn="tl" rotWithShape="0">
                    <a:schemeClr val="accent5">
                      <a:lumMod val="60000"/>
                      <a:lumOff val="40000"/>
                    </a:schemeClr>
                  </a:outerShdw>
                </a:effectLst>
                <a:latin typeface="Microsoft YaHei UI" panose="020B0503020204020204" pitchFamily="34" charset="-122"/>
                <a:ea typeface="Microsoft YaHei UI" panose="020B0503020204020204" pitchFamily="34" charset="-122"/>
              </a:rPr>
              <a:t>“确信这样做”</a:t>
            </a:r>
          </a:p>
        </p:txBody>
      </p:sp>
      <p:grpSp>
        <p:nvGrpSpPr>
          <p:cNvPr id="19" name="组合 18"/>
          <p:cNvGrpSpPr/>
          <p:nvPr/>
        </p:nvGrpSpPr>
        <p:grpSpPr>
          <a:xfrm>
            <a:off x="851140" y="3762580"/>
            <a:ext cx="2453700" cy="2074802"/>
            <a:chOff x="1324756" y="2787404"/>
            <a:chExt cx="3215605" cy="3448293"/>
          </a:xfrm>
        </p:grpSpPr>
        <p:sp>
          <p:nvSpPr>
            <p:cNvPr id="20" name="ï$ḷîḓe"/>
            <p:cNvSpPr/>
            <p:nvPr/>
          </p:nvSpPr>
          <p:spPr>
            <a:xfrm>
              <a:off x="1485836" y="2967117"/>
              <a:ext cx="2634568" cy="2634568"/>
            </a:xfrm>
            <a:prstGeom prst="ellipse">
              <a:avLst/>
            </a:prstGeom>
            <a:solidFill>
              <a:schemeClr val="bg1">
                <a:lumMod val="95000"/>
              </a:schemeClr>
            </a:solidFill>
            <a:ln w="57150">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grpSp>
          <p:nvGrpSpPr>
            <p:cNvPr id="24" name="ïs1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1324756" y="2787404"/>
              <a:ext cx="3215605" cy="3448293"/>
              <a:chOff x="3792538" y="962025"/>
              <a:chExt cx="4606925" cy="4940301"/>
            </a:xfrm>
          </p:grpSpPr>
          <p:sp>
            <p:nvSpPr>
              <p:cNvPr id="26" name="iṣľîḓè"/>
              <p:cNvSpPr/>
              <p:nvPr/>
            </p:nvSpPr>
            <p:spPr bwMode="auto">
              <a:xfrm>
                <a:off x="3792538" y="5710238"/>
                <a:ext cx="4521200" cy="192088"/>
              </a:xfrm>
              <a:prstGeom prst="ellipse">
                <a:avLst/>
              </a:prstGeom>
              <a:solidFill>
                <a:srgbClr val="577FD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28" name="iš1íḓe"/>
              <p:cNvSpPr/>
              <p:nvPr/>
            </p:nvSpPr>
            <p:spPr bwMode="auto">
              <a:xfrm>
                <a:off x="6802438" y="962025"/>
                <a:ext cx="1597025" cy="1231900"/>
              </a:xfrm>
              <a:custGeom>
                <a:avLst/>
                <a:gdLst>
                  <a:gd name="T0" fmla="*/ 345 w 465"/>
                  <a:gd name="T1" fmla="*/ 0 h 359"/>
                  <a:gd name="T2" fmla="*/ 120 w 465"/>
                  <a:gd name="T3" fmla="*/ 0 h 359"/>
                  <a:gd name="T4" fmla="*/ 0 w 465"/>
                  <a:gd name="T5" fmla="*/ 120 h 359"/>
                  <a:gd name="T6" fmla="*/ 0 w 465"/>
                  <a:gd name="T7" fmla="*/ 193 h 359"/>
                  <a:gd name="T8" fmla="*/ 86 w 465"/>
                  <a:gd name="T9" fmla="*/ 308 h 359"/>
                  <a:gd name="T10" fmla="*/ 52 w 465"/>
                  <a:gd name="T11" fmla="*/ 359 h 359"/>
                  <a:gd name="T12" fmla="*/ 133 w 465"/>
                  <a:gd name="T13" fmla="*/ 313 h 359"/>
                  <a:gd name="T14" fmla="*/ 345 w 465"/>
                  <a:gd name="T15" fmla="*/ 313 h 359"/>
                  <a:gd name="T16" fmla="*/ 465 w 465"/>
                  <a:gd name="T17" fmla="*/ 193 h 359"/>
                  <a:gd name="T18" fmla="*/ 465 w 465"/>
                  <a:gd name="T19" fmla="*/ 120 h 359"/>
                  <a:gd name="T20" fmla="*/ 345 w 465"/>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359">
                    <a:moveTo>
                      <a:pt x="345" y="0"/>
                    </a:moveTo>
                    <a:cubicBezTo>
                      <a:pt x="120" y="0"/>
                      <a:pt x="120" y="0"/>
                      <a:pt x="120" y="0"/>
                    </a:cubicBezTo>
                    <a:cubicBezTo>
                      <a:pt x="54" y="0"/>
                      <a:pt x="0" y="54"/>
                      <a:pt x="0" y="120"/>
                    </a:cubicBezTo>
                    <a:cubicBezTo>
                      <a:pt x="0" y="193"/>
                      <a:pt x="0" y="193"/>
                      <a:pt x="0" y="193"/>
                    </a:cubicBezTo>
                    <a:cubicBezTo>
                      <a:pt x="0" y="247"/>
                      <a:pt x="36" y="293"/>
                      <a:pt x="86" y="308"/>
                    </a:cubicBezTo>
                    <a:cubicBezTo>
                      <a:pt x="52" y="359"/>
                      <a:pt x="52" y="359"/>
                      <a:pt x="52" y="359"/>
                    </a:cubicBezTo>
                    <a:cubicBezTo>
                      <a:pt x="73" y="357"/>
                      <a:pt x="121" y="335"/>
                      <a:pt x="133" y="313"/>
                    </a:cubicBezTo>
                    <a:cubicBezTo>
                      <a:pt x="345" y="313"/>
                      <a:pt x="345" y="313"/>
                      <a:pt x="345" y="313"/>
                    </a:cubicBezTo>
                    <a:cubicBezTo>
                      <a:pt x="411" y="313"/>
                      <a:pt x="465" y="259"/>
                      <a:pt x="465" y="193"/>
                    </a:cubicBezTo>
                    <a:cubicBezTo>
                      <a:pt x="465" y="120"/>
                      <a:pt x="465" y="120"/>
                      <a:pt x="465" y="120"/>
                    </a:cubicBezTo>
                    <a:cubicBezTo>
                      <a:pt x="465" y="54"/>
                      <a:pt x="411" y="0"/>
                      <a:pt x="345" y="0"/>
                    </a:cubicBezTo>
                    <a:close/>
                  </a:path>
                </a:pathLst>
              </a:custGeom>
              <a:solidFill>
                <a:srgbClr val="F4FA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30" name="išľïḓe"/>
              <p:cNvSpPr/>
              <p:nvPr/>
            </p:nvSpPr>
            <p:spPr bwMode="auto">
              <a:xfrm>
                <a:off x="6980238" y="1339850"/>
                <a:ext cx="227013"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2" name="íSḷïďé"/>
              <p:cNvSpPr/>
              <p:nvPr/>
            </p:nvSpPr>
            <p:spPr bwMode="auto">
              <a:xfrm>
                <a:off x="7345363" y="1339850"/>
                <a:ext cx="906463"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4" name="ïŝľïďê"/>
              <p:cNvSpPr/>
              <p:nvPr/>
            </p:nvSpPr>
            <p:spPr bwMode="auto">
              <a:xfrm>
                <a:off x="6950076" y="1514475"/>
                <a:ext cx="758825"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5" name="iṧlîḓê"/>
              <p:cNvSpPr/>
              <p:nvPr/>
            </p:nvSpPr>
            <p:spPr bwMode="auto">
              <a:xfrm>
                <a:off x="7808913" y="1525588"/>
                <a:ext cx="387350"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6" name="îṧḷidè"/>
              <p:cNvSpPr/>
              <p:nvPr/>
            </p:nvSpPr>
            <p:spPr bwMode="auto">
              <a:xfrm>
                <a:off x="6950076" y="1679575"/>
                <a:ext cx="758825"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38" name="ís1idè"/>
              <p:cNvSpPr/>
              <p:nvPr/>
            </p:nvSpPr>
            <p:spPr bwMode="auto">
              <a:xfrm>
                <a:off x="7797801" y="1679575"/>
                <a:ext cx="409575" cy="0"/>
              </a:xfrm>
              <a:prstGeom prst="line">
                <a:avLst/>
              </a:prstGeom>
              <a:noFill/>
              <a:ln w="53975" cap="rnd">
                <a:solidFill>
                  <a:srgbClr val="A4D8F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41" name="îšļîdé"/>
              <p:cNvSpPr/>
              <p:nvPr/>
            </p:nvSpPr>
            <p:spPr bwMode="auto">
              <a:xfrm>
                <a:off x="5829301" y="5597525"/>
                <a:ext cx="47625" cy="147638"/>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42" name="í$ḷïḑe"/>
              <p:cNvSpPr/>
              <p:nvPr/>
            </p:nvSpPr>
            <p:spPr bwMode="auto">
              <a:xfrm>
                <a:off x="5770563" y="5689600"/>
                <a:ext cx="106363" cy="109538"/>
              </a:xfrm>
              <a:prstGeom prst="ellipse">
                <a:avLst/>
              </a:pr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43" name="ïsḻídê"/>
              <p:cNvSpPr/>
              <p:nvPr/>
            </p:nvSpPr>
            <p:spPr bwMode="auto">
              <a:xfrm>
                <a:off x="6088063" y="5597525"/>
                <a:ext cx="47625" cy="147638"/>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44" name="ïṥ1îḍê"/>
              <p:cNvSpPr/>
              <p:nvPr/>
            </p:nvSpPr>
            <p:spPr bwMode="auto">
              <a:xfrm>
                <a:off x="6026151" y="5689600"/>
                <a:ext cx="109538" cy="109538"/>
              </a:xfrm>
              <a:prstGeom prst="ellipse">
                <a:avLst/>
              </a:pr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45" name="íṩ1íḑé"/>
              <p:cNvSpPr/>
              <p:nvPr/>
            </p:nvSpPr>
            <p:spPr bwMode="auto">
              <a:xfrm>
                <a:off x="5380038" y="4492625"/>
                <a:ext cx="147638" cy="1169988"/>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46" name="îŝḷiḋe"/>
              <p:cNvSpPr/>
              <p:nvPr/>
            </p:nvSpPr>
            <p:spPr bwMode="auto">
              <a:xfrm>
                <a:off x="4651376" y="5549900"/>
                <a:ext cx="1563688" cy="47625"/>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47" name="íṣļîdé"/>
              <p:cNvSpPr/>
              <p:nvPr/>
            </p:nvSpPr>
            <p:spPr bwMode="auto">
              <a:xfrm>
                <a:off x="4651376" y="5562600"/>
                <a:ext cx="55563" cy="171450"/>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48" name="iŝlîḋê"/>
              <p:cNvSpPr/>
              <p:nvPr/>
            </p:nvSpPr>
            <p:spPr bwMode="auto">
              <a:xfrm>
                <a:off x="4583113" y="5672138"/>
                <a:ext cx="123825" cy="127000"/>
              </a:xfrm>
              <a:prstGeom prst="ellipse">
                <a:avLst/>
              </a:pr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49" name="íş1iḋé"/>
              <p:cNvSpPr/>
              <p:nvPr/>
            </p:nvSpPr>
            <p:spPr bwMode="auto">
              <a:xfrm>
                <a:off x="4953001" y="5562600"/>
                <a:ext cx="55563" cy="171450"/>
              </a:xfrm>
              <a:prstGeom prst="rect">
                <a:avLst/>
              </a:prstGeom>
              <a:solidFill>
                <a:srgbClr val="424A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50" name="isľîḋé"/>
              <p:cNvSpPr/>
              <p:nvPr/>
            </p:nvSpPr>
            <p:spPr bwMode="auto">
              <a:xfrm>
                <a:off x="4881563" y="5672138"/>
                <a:ext cx="127000" cy="127000"/>
              </a:xfrm>
              <a:prstGeom prst="ellipse">
                <a:avLst/>
              </a:pr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51" name="îsļiḋê"/>
              <p:cNvSpPr/>
              <p:nvPr/>
            </p:nvSpPr>
            <p:spPr bwMode="auto">
              <a:xfrm>
                <a:off x="4843463" y="2986088"/>
                <a:ext cx="1106488" cy="1547813"/>
              </a:xfrm>
              <a:custGeom>
                <a:avLst/>
                <a:gdLst>
                  <a:gd name="T0" fmla="*/ 98 w 322"/>
                  <a:gd name="T1" fmla="*/ 0 h 451"/>
                  <a:gd name="T2" fmla="*/ 43 w 322"/>
                  <a:gd name="T3" fmla="*/ 0 h 451"/>
                  <a:gd name="T4" fmla="*/ 3 w 322"/>
                  <a:gd name="T5" fmla="*/ 40 h 451"/>
                  <a:gd name="T6" fmla="*/ 3 w 322"/>
                  <a:gd name="T7" fmla="*/ 372 h 451"/>
                  <a:gd name="T8" fmla="*/ 90 w 322"/>
                  <a:gd name="T9" fmla="*/ 451 h 451"/>
                  <a:gd name="T10" fmla="*/ 322 w 322"/>
                  <a:gd name="T11" fmla="*/ 451 h 451"/>
                  <a:gd name="T12" fmla="*/ 318 w 322"/>
                  <a:gd name="T13" fmla="*/ 258 h 451"/>
                  <a:gd name="T14" fmla="*/ 98 w 322"/>
                  <a:gd name="T15" fmla="*/ 259 h 451"/>
                  <a:gd name="T16" fmla="*/ 98 w 322"/>
                  <a:gd name="T17"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 h="451">
                    <a:moveTo>
                      <a:pt x="98" y="0"/>
                    </a:moveTo>
                    <a:cubicBezTo>
                      <a:pt x="43" y="0"/>
                      <a:pt x="43" y="0"/>
                      <a:pt x="43" y="0"/>
                    </a:cubicBezTo>
                    <a:cubicBezTo>
                      <a:pt x="21" y="0"/>
                      <a:pt x="3" y="18"/>
                      <a:pt x="3" y="40"/>
                    </a:cubicBezTo>
                    <a:cubicBezTo>
                      <a:pt x="2" y="127"/>
                      <a:pt x="0" y="330"/>
                      <a:pt x="3" y="372"/>
                    </a:cubicBezTo>
                    <a:cubicBezTo>
                      <a:pt x="8" y="426"/>
                      <a:pt x="63" y="451"/>
                      <a:pt x="90" y="451"/>
                    </a:cubicBezTo>
                    <a:cubicBezTo>
                      <a:pt x="116" y="451"/>
                      <a:pt x="322" y="451"/>
                      <a:pt x="322" y="451"/>
                    </a:cubicBezTo>
                    <a:cubicBezTo>
                      <a:pt x="318" y="258"/>
                      <a:pt x="318" y="258"/>
                      <a:pt x="318" y="258"/>
                    </a:cubicBezTo>
                    <a:cubicBezTo>
                      <a:pt x="98" y="259"/>
                      <a:pt x="98" y="259"/>
                      <a:pt x="98" y="259"/>
                    </a:cubicBezTo>
                    <a:lnTo>
                      <a:pt x="98" y="0"/>
                    </a:lnTo>
                    <a:close/>
                  </a:path>
                </a:pathLst>
              </a:custGeom>
              <a:solidFill>
                <a:srgbClr val="577FD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2" name="íṥḻïdé"/>
              <p:cNvSpPr/>
              <p:nvPr/>
            </p:nvSpPr>
            <p:spPr bwMode="auto">
              <a:xfrm>
                <a:off x="6823076" y="3857625"/>
                <a:ext cx="1328738" cy="1946275"/>
              </a:xfrm>
              <a:custGeom>
                <a:avLst/>
                <a:gdLst>
                  <a:gd name="T0" fmla="*/ 785 w 837"/>
                  <a:gd name="T1" fmla="*/ 1226 h 1226"/>
                  <a:gd name="T2" fmla="*/ 634 w 837"/>
                  <a:gd name="T3" fmla="*/ 43 h 1226"/>
                  <a:gd name="T4" fmla="*/ 670 w 837"/>
                  <a:gd name="T5" fmla="*/ 76 h 1226"/>
                  <a:gd name="T6" fmla="*/ 138 w 837"/>
                  <a:gd name="T7" fmla="*/ 76 h 1226"/>
                  <a:gd name="T8" fmla="*/ 175 w 837"/>
                  <a:gd name="T9" fmla="*/ 41 h 1226"/>
                  <a:gd name="T10" fmla="*/ 52 w 837"/>
                  <a:gd name="T11" fmla="*/ 1223 h 1226"/>
                  <a:gd name="T12" fmla="*/ 0 w 837"/>
                  <a:gd name="T13" fmla="*/ 1219 h 1226"/>
                  <a:gd name="T14" fmla="*/ 99 w 837"/>
                  <a:gd name="T15" fmla="*/ 35 h 1226"/>
                  <a:gd name="T16" fmla="*/ 101 w 837"/>
                  <a:gd name="T17" fmla="*/ 0 h 1226"/>
                  <a:gd name="T18" fmla="*/ 138 w 837"/>
                  <a:gd name="T19" fmla="*/ 0 h 1226"/>
                  <a:gd name="T20" fmla="*/ 670 w 837"/>
                  <a:gd name="T21" fmla="*/ 0 h 1226"/>
                  <a:gd name="T22" fmla="*/ 705 w 837"/>
                  <a:gd name="T23" fmla="*/ 0 h 1226"/>
                  <a:gd name="T24" fmla="*/ 707 w 837"/>
                  <a:gd name="T25" fmla="*/ 35 h 1226"/>
                  <a:gd name="T26" fmla="*/ 837 w 837"/>
                  <a:gd name="T27" fmla="*/ 1219 h 1226"/>
                  <a:gd name="T28" fmla="*/ 785 w 837"/>
                  <a:gd name="T29"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7" h="1226">
                    <a:moveTo>
                      <a:pt x="785" y="1226"/>
                    </a:moveTo>
                    <a:lnTo>
                      <a:pt x="634" y="43"/>
                    </a:lnTo>
                    <a:lnTo>
                      <a:pt x="670" y="76"/>
                    </a:lnTo>
                    <a:lnTo>
                      <a:pt x="138" y="76"/>
                    </a:lnTo>
                    <a:lnTo>
                      <a:pt x="175" y="41"/>
                    </a:lnTo>
                    <a:lnTo>
                      <a:pt x="52" y="1223"/>
                    </a:lnTo>
                    <a:lnTo>
                      <a:pt x="0" y="1219"/>
                    </a:lnTo>
                    <a:lnTo>
                      <a:pt x="99" y="35"/>
                    </a:lnTo>
                    <a:lnTo>
                      <a:pt x="101" y="0"/>
                    </a:lnTo>
                    <a:lnTo>
                      <a:pt x="138" y="0"/>
                    </a:lnTo>
                    <a:lnTo>
                      <a:pt x="670" y="0"/>
                    </a:lnTo>
                    <a:lnTo>
                      <a:pt x="705" y="0"/>
                    </a:lnTo>
                    <a:lnTo>
                      <a:pt x="707" y="35"/>
                    </a:lnTo>
                    <a:lnTo>
                      <a:pt x="837" y="1219"/>
                    </a:lnTo>
                    <a:lnTo>
                      <a:pt x="785" y="1226"/>
                    </a:lnTo>
                    <a:close/>
                  </a:path>
                </a:pathLst>
              </a:custGeom>
              <a:solidFill>
                <a:srgbClr val="4C658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3" name="íṩľîḍé"/>
              <p:cNvSpPr/>
              <p:nvPr/>
            </p:nvSpPr>
            <p:spPr bwMode="auto">
              <a:xfrm>
                <a:off x="6445251" y="2457450"/>
                <a:ext cx="1373188" cy="1042988"/>
              </a:xfrm>
              <a:custGeom>
                <a:avLst/>
                <a:gdLst>
                  <a:gd name="T0" fmla="*/ 776 w 865"/>
                  <a:gd name="T1" fmla="*/ 657 h 657"/>
                  <a:gd name="T2" fmla="*/ 0 w 865"/>
                  <a:gd name="T3" fmla="*/ 657 h 657"/>
                  <a:gd name="T4" fmla="*/ 88 w 865"/>
                  <a:gd name="T5" fmla="*/ 0 h 657"/>
                  <a:gd name="T6" fmla="*/ 865 w 865"/>
                  <a:gd name="T7" fmla="*/ 0 h 657"/>
                  <a:gd name="T8" fmla="*/ 776 w 865"/>
                  <a:gd name="T9" fmla="*/ 657 h 657"/>
                </a:gdLst>
                <a:ahLst/>
                <a:cxnLst>
                  <a:cxn ang="0">
                    <a:pos x="T0" y="T1"/>
                  </a:cxn>
                  <a:cxn ang="0">
                    <a:pos x="T2" y="T3"/>
                  </a:cxn>
                  <a:cxn ang="0">
                    <a:pos x="T4" y="T5"/>
                  </a:cxn>
                  <a:cxn ang="0">
                    <a:pos x="T6" y="T7"/>
                  </a:cxn>
                  <a:cxn ang="0">
                    <a:pos x="T8" y="T9"/>
                  </a:cxn>
                </a:cxnLst>
                <a:rect l="0" t="0" r="r" b="b"/>
                <a:pathLst>
                  <a:path w="865" h="657">
                    <a:moveTo>
                      <a:pt x="776" y="657"/>
                    </a:moveTo>
                    <a:lnTo>
                      <a:pt x="0" y="657"/>
                    </a:lnTo>
                    <a:lnTo>
                      <a:pt x="88" y="0"/>
                    </a:lnTo>
                    <a:lnTo>
                      <a:pt x="865" y="0"/>
                    </a:lnTo>
                    <a:lnTo>
                      <a:pt x="776" y="657"/>
                    </a:lnTo>
                    <a:close/>
                  </a:path>
                </a:pathLst>
              </a:custGeom>
              <a:solidFill>
                <a:srgbClr val="7D91A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4" name="îŝliďé"/>
              <p:cNvSpPr/>
              <p:nvPr/>
            </p:nvSpPr>
            <p:spPr bwMode="auto">
              <a:xfrm>
                <a:off x="6445251" y="2457450"/>
                <a:ext cx="246063" cy="1042988"/>
              </a:xfrm>
              <a:custGeom>
                <a:avLst/>
                <a:gdLst>
                  <a:gd name="T0" fmla="*/ 67 w 155"/>
                  <a:gd name="T1" fmla="*/ 657 h 657"/>
                  <a:gd name="T2" fmla="*/ 0 w 155"/>
                  <a:gd name="T3" fmla="*/ 657 h 657"/>
                  <a:gd name="T4" fmla="*/ 88 w 155"/>
                  <a:gd name="T5" fmla="*/ 0 h 657"/>
                  <a:gd name="T6" fmla="*/ 155 w 155"/>
                  <a:gd name="T7" fmla="*/ 0 h 657"/>
                  <a:gd name="T8" fmla="*/ 67 w 155"/>
                  <a:gd name="T9" fmla="*/ 657 h 657"/>
                </a:gdLst>
                <a:ahLst/>
                <a:cxnLst>
                  <a:cxn ang="0">
                    <a:pos x="T0" y="T1"/>
                  </a:cxn>
                  <a:cxn ang="0">
                    <a:pos x="T2" y="T3"/>
                  </a:cxn>
                  <a:cxn ang="0">
                    <a:pos x="T4" y="T5"/>
                  </a:cxn>
                  <a:cxn ang="0">
                    <a:pos x="T6" y="T7"/>
                  </a:cxn>
                  <a:cxn ang="0">
                    <a:pos x="T8" y="T9"/>
                  </a:cxn>
                </a:cxnLst>
                <a:rect l="0" t="0" r="r" b="b"/>
                <a:pathLst>
                  <a:path w="155" h="657">
                    <a:moveTo>
                      <a:pt x="67" y="657"/>
                    </a:moveTo>
                    <a:lnTo>
                      <a:pt x="0" y="657"/>
                    </a:lnTo>
                    <a:lnTo>
                      <a:pt x="88" y="0"/>
                    </a:lnTo>
                    <a:lnTo>
                      <a:pt x="155" y="0"/>
                    </a:lnTo>
                    <a:lnTo>
                      <a:pt x="67" y="657"/>
                    </a:lnTo>
                    <a:close/>
                  </a:path>
                </a:pathLst>
              </a:custGeom>
              <a:solidFill>
                <a:srgbClr val="F4FA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5" name="îśľide"/>
              <p:cNvSpPr/>
              <p:nvPr/>
            </p:nvSpPr>
            <p:spPr bwMode="auto">
              <a:xfrm>
                <a:off x="7175501" y="2935288"/>
                <a:ext cx="403225" cy="812800"/>
              </a:xfrm>
              <a:custGeom>
                <a:avLst/>
                <a:gdLst>
                  <a:gd name="T0" fmla="*/ 254 w 254"/>
                  <a:gd name="T1" fmla="*/ 512 h 512"/>
                  <a:gd name="T2" fmla="*/ 76 w 254"/>
                  <a:gd name="T3" fmla="*/ 512 h 512"/>
                  <a:gd name="T4" fmla="*/ 0 w 254"/>
                  <a:gd name="T5" fmla="*/ 0 h 512"/>
                  <a:gd name="T6" fmla="*/ 180 w 254"/>
                  <a:gd name="T7" fmla="*/ 0 h 512"/>
                  <a:gd name="T8" fmla="*/ 254 w 254"/>
                  <a:gd name="T9" fmla="*/ 512 h 512"/>
                </a:gdLst>
                <a:ahLst/>
                <a:cxnLst>
                  <a:cxn ang="0">
                    <a:pos x="T0" y="T1"/>
                  </a:cxn>
                  <a:cxn ang="0">
                    <a:pos x="T2" y="T3"/>
                  </a:cxn>
                  <a:cxn ang="0">
                    <a:pos x="T4" y="T5"/>
                  </a:cxn>
                  <a:cxn ang="0">
                    <a:pos x="T6" y="T7"/>
                  </a:cxn>
                  <a:cxn ang="0">
                    <a:pos x="T8" y="T9"/>
                  </a:cxn>
                </a:cxnLst>
                <a:rect l="0" t="0" r="r" b="b"/>
                <a:pathLst>
                  <a:path w="254" h="512">
                    <a:moveTo>
                      <a:pt x="254" y="512"/>
                    </a:moveTo>
                    <a:lnTo>
                      <a:pt x="76" y="512"/>
                    </a:lnTo>
                    <a:lnTo>
                      <a:pt x="0" y="0"/>
                    </a:lnTo>
                    <a:lnTo>
                      <a:pt x="180" y="0"/>
                    </a:lnTo>
                    <a:lnTo>
                      <a:pt x="254" y="512"/>
                    </a:lnTo>
                    <a:close/>
                  </a:path>
                </a:pathLst>
              </a:custGeom>
              <a:solidFill>
                <a:srgbClr val="F4FA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lnSpcReduction="10000"/>
              </a:bodyPr>
              <a:lstStyle/>
              <a:p>
                <a:pPr algn="ctr"/>
                <a:endParaRPr/>
              </a:p>
            </p:txBody>
          </p:sp>
          <p:sp>
            <p:nvSpPr>
              <p:cNvPr id="56" name="îŝľïďe"/>
              <p:cNvSpPr/>
              <p:nvPr/>
            </p:nvSpPr>
            <p:spPr bwMode="auto">
              <a:xfrm>
                <a:off x="6980238" y="3727450"/>
                <a:ext cx="598488" cy="58738"/>
              </a:xfrm>
              <a:prstGeom prst="rect">
                <a:avLst/>
              </a:prstGeom>
              <a:solidFill>
                <a:srgbClr val="F4FA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57" name="ïşľíḍé"/>
              <p:cNvSpPr/>
              <p:nvPr/>
            </p:nvSpPr>
            <p:spPr bwMode="auto">
              <a:xfrm>
                <a:off x="7107238" y="2935288"/>
                <a:ext cx="100013" cy="44450"/>
              </a:xfrm>
              <a:prstGeom prst="rect">
                <a:avLst/>
              </a:prstGeom>
              <a:solidFill>
                <a:srgbClr val="F4FA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58" name="iṥḻîďê"/>
              <p:cNvSpPr/>
              <p:nvPr/>
            </p:nvSpPr>
            <p:spPr bwMode="auto">
              <a:xfrm>
                <a:off x="6413501" y="3552825"/>
                <a:ext cx="481013" cy="233363"/>
              </a:xfrm>
              <a:custGeom>
                <a:avLst/>
                <a:gdLst>
                  <a:gd name="T0" fmla="*/ 139 w 140"/>
                  <a:gd name="T1" fmla="*/ 68 h 68"/>
                  <a:gd name="T2" fmla="*/ 140 w 140"/>
                  <a:gd name="T3" fmla="*/ 61 h 68"/>
                  <a:gd name="T4" fmla="*/ 70 w 140"/>
                  <a:gd name="T5" fmla="*/ 0 h 68"/>
                  <a:gd name="T6" fmla="*/ 0 w 140"/>
                  <a:gd name="T7" fmla="*/ 61 h 68"/>
                  <a:gd name="T8" fmla="*/ 1 w 140"/>
                  <a:gd name="T9" fmla="*/ 68 h 68"/>
                  <a:gd name="T10" fmla="*/ 139 w 140"/>
                  <a:gd name="T11" fmla="*/ 68 h 68"/>
                </a:gdLst>
                <a:ahLst/>
                <a:cxnLst>
                  <a:cxn ang="0">
                    <a:pos x="T0" y="T1"/>
                  </a:cxn>
                  <a:cxn ang="0">
                    <a:pos x="T2" y="T3"/>
                  </a:cxn>
                  <a:cxn ang="0">
                    <a:pos x="T4" y="T5"/>
                  </a:cxn>
                  <a:cxn ang="0">
                    <a:pos x="T6" y="T7"/>
                  </a:cxn>
                  <a:cxn ang="0">
                    <a:pos x="T8" y="T9"/>
                  </a:cxn>
                  <a:cxn ang="0">
                    <a:pos x="T10" y="T11"/>
                  </a:cxn>
                </a:cxnLst>
                <a:rect l="0" t="0" r="r" b="b"/>
                <a:pathLst>
                  <a:path w="140" h="68">
                    <a:moveTo>
                      <a:pt x="139" y="68"/>
                    </a:moveTo>
                    <a:cubicBezTo>
                      <a:pt x="140" y="66"/>
                      <a:pt x="140" y="63"/>
                      <a:pt x="140" y="61"/>
                    </a:cubicBezTo>
                    <a:cubicBezTo>
                      <a:pt x="140" y="27"/>
                      <a:pt x="109" y="0"/>
                      <a:pt x="70" y="0"/>
                    </a:cubicBezTo>
                    <a:cubicBezTo>
                      <a:pt x="31" y="0"/>
                      <a:pt x="0" y="27"/>
                      <a:pt x="0" y="61"/>
                    </a:cubicBezTo>
                    <a:cubicBezTo>
                      <a:pt x="0" y="63"/>
                      <a:pt x="0" y="66"/>
                      <a:pt x="1" y="68"/>
                    </a:cubicBezTo>
                    <a:lnTo>
                      <a:pt x="139" y="68"/>
                    </a:lnTo>
                    <a:close/>
                  </a:path>
                </a:pathLst>
              </a:custGeom>
              <a:solidFill>
                <a:srgbClr val="FDE2D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59" name="iṥļïďè"/>
              <p:cNvSpPr/>
              <p:nvPr/>
            </p:nvSpPr>
            <p:spPr bwMode="auto">
              <a:xfrm>
                <a:off x="5681663" y="2959100"/>
                <a:ext cx="869950" cy="830263"/>
              </a:xfrm>
              <a:custGeom>
                <a:avLst/>
                <a:gdLst>
                  <a:gd name="T0" fmla="*/ 253 w 253"/>
                  <a:gd name="T1" fmla="*/ 178 h 242"/>
                  <a:gd name="T2" fmla="*/ 252 w 253"/>
                  <a:gd name="T3" fmla="*/ 177 h 242"/>
                  <a:gd name="T4" fmla="*/ 147 w 253"/>
                  <a:gd name="T5" fmla="*/ 177 h 242"/>
                  <a:gd name="T6" fmla="*/ 66 w 253"/>
                  <a:gd name="T7" fmla="*/ 22 h 242"/>
                  <a:gd name="T8" fmla="*/ 22 w 253"/>
                  <a:gd name="T9" fmla="*/ 8 h 242"/>
                  <a:gd name="T10" fmla="*/ 9 w 253"/>
                  <a:gd name="T11" fmla="*/ 52 h 242"/>
                  <a:gd name="T12" fmla="*/ 99 w 253"/>
                  <a:gd name="T13" fmla="*/ 223 h 242"/>
                  <a:gd name="T14" fmla="*/ 127 w 253"/>
                  <a:gd name="T15" fmla="*/ 241 h 242"/>
                  <a:gd name="T16" fmla="*/ 252 w 253"/>
                  <a:gd name="T17" fmla="*/ 242 h 242"/>
                  <a:gd name="T18" fmla="*/ 252 w 253"/>
                  <a:gd name="T19" fmla="*/ 242 h 242"/>
                  <a:gd name="T20" fmla="*/ 253 w 253"/>
                  <a:gd name="T21" fmla="*/ 242 h 242"/>
                  <a:gd name="T22" fmla="*/ 253 w 253"/>
                  <a:gd name="T23" fmla="*/ 17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3" h="242">
                    <a:moveTo>
                      <a:pt x="253" y="178"/>
                    </a:moveTo>
                    <a:cubicBezTo>
                      <a:pt x="253" y="178"/>
                      <a:pt x="253" y="177"/>
                      <a:pt x="252" y="177"/>
                    </a:cubicBezTo>
                    <a:cubicBezTo>
                      <a:pt x="147" y="177"/>
                      <a:pt x="147" y="177"/>
                      <a:pt x="147" y="177"/>
                    </a:cubicBezTo>
                    <a:cubicBezTo>
                      <a:pt x="66" y="22"/>
                      <a:pt x="66" y="22"/>
                      <a:pt x="66" y="22"/>
                    </a:cubicBezTo>
                    <a:cubicBezTo>
                      <a:pt x="58" y="6"/>
                      <a:pt x="38" y="0"/>
                      <a:pt x="22" y="8"/>
                    </a:cubicBezTo>
                    <a:cubicBezTo>
                      <a:pt x="7" y="16"/>
                      <a:pt x="0" y="36"/>
                      <a:pt x="9" y="52"/>
                    </a:cubicBezTo>
                    <a:cubicBezTo>
                      <a:pt x="99" y="223"/>
                      <a:pt x="99" y="223"/>
                      <a:pt x="99" y="223"/>
                    </a:cubicBezTo>
                    <a:cubicBezTo>
                      <a:pt x="104" y="234"/>
                      <a:pt x="115" y="241"/>
                      <a:pt x="127" y="241"/>
                    </a:cubicBezTo>
                    <a:cubicBezTo>
                      <a:pt x="252" y="242"/>
                      <a:pt x="252" y="242"/>
                      <a:pt x="252" y="242"/>
                    </a:cubicBezTo>
                    <a:cubicBezTo>
                      <a:pt x="252" y="242"/>
                      <a:pt x="252" y="242"/>
                      <a:pt x="252" y="242"/>
                    </a:cubicBezTo>
                    <a:cubicBezTo>
                      <a:pt x="252" y="242"/>
                      <a:pt x="253" y="242"/>
                      <a:pt x="253" y="242"/>
                    </a:cubicBezTo>
                    <a:lnTo>
                      <a:pt x="253" y="178"/>
                    </a:lnTo>
                    <a:close/>
                  </a:path>
                </a:pathLst>
              </a:custGeom>
              <a:solidFill>
                <a:srgbClr val="7C496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lnSpcReduction="10000"/>
              </a:bodyPr>
              <a:lstStyle/>
              <a:p>
                <a:pPr algn="ctr"/>
                <a:endParaRPr/>
              </a:p>
            </p:txBody>
          </p:sp>
          <p:sp>
            <p:nvSpPr>
              <p:cNvPr id="60" name="íṩlïḍê"/>
              <p:cNvSpPr/>
              <p:nvPr/>
            </p:nvSpPr>
            <p:spPr bwMode="auto">
              <a:xfrm>
                <a:off x="5014913" y="2828925"/>
                <a:ext cx="962025" cy="1409700"/>
              </a:xfrm>
              <a:custGeom>
                <a:avLst/>
                <a:gdLst>
                  <a:gd name="T0" fmla="*/ 236 w 280"/>
                  <a:gd name="T1" fmla="*/ 400 h 411"/>
                  <a:gd name="T2" fmla="*/ 260 w 280"/>
                  <a:gd name="T3" fmla="*/ 53 h 411"/>
                  <a:gd name="T4" fmla="*/ 156 w 280"/>
                  <a:gd name="T5" fmla="*/ 0 h 411"/>
                  <a:gd name="T6" fmla="*/ 31 w 280"/>
                  <a:gd name="T7" fmla="*/ 28 h 411"/>
                  <a:gd name="T8" fmla="*/ 20 w 280"/>
                  <a:gd name="T9" fmla="*/ 411 h 411"/>
                  <a:gd name="T10" fmla="*/ 236 w 280"/>
                  <a:gd name="T11" fmla="*/ 400 h 411"/>
                </a:gdLst>
                <a:ahLst/>
                <a:cxnLst>
                  <a:cxn ang="0">
                    <a:pos x="T0" y="T1"/>
                  </a:cxn>
                  <a:cxn ang="0">
                    <a:pos x="T2" y="T3"/>
                  </a:cxn>
                  <a:cxn ang="0">
                    <a:pos x="T4" y="T5"/>
                  </a:cxn>
                  <a:cxn ang="0">
                    <a:pos x="T6" y="T7"/>
                  </a:cxn>
                  <a:cxn ang="0">
                    <a:pos x="T8" y="T9"/>
                  </a:cxn>
                  <a:cxn ang="0">
                    <a:pos x="T10" y="T11"/>
                  </a:cxn>
                </a:cxnLst>
                <a:rect l="0" t="0" r="r" b="b"/>
                <a:pathLst>
                  <a:path w="280" h="411">
                    <a:moveTo>
                      <a:pt x="236" y="400"/>
                    </a:moveTo>
                    <a:cubicBezTo>
                      <a:pt x="244" y="322"/>
                      <a:pt x="280" y="121"/>
                      <a:pt x="260" y="53"/>
                    </a:cubicBezTo>
                    <a:cubicBezTo>
                      <a:pt x="260" y="53"/>
                      <a:pt x="207" y="0"/>
                      <a:pt x="156" y="0"/>
                    </a:cubicBezTo>
                    <a:cubicBezTo>
                      <a:pt x="105" y="0"/>
                      <a:pt x="31" y="28"/>
                      <a:pt x="31" y="28"/>
                    </a:cubicBezTo>
                    <a:cubicBezTo>
                      <a:pt x="31" y="28"/>
                      <a:pt x="0" y="403"/>
                      <a:pt x="20" y="411"/>
                    </a:cubicBezTo>
                    <a:lnTo>
                      <a:pt x="236" y="400"/>
                    </a:lnTo>
                    <a:close/>
                  </a:path>
                </a:pathLst>
              </a:custGeom>
              <a:solidFill>
                <a:srgbClr val="93698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61" name="í$ľîḍè"/>
              <p:cNvSpPr/>
              <p:nvPr/>
            </p:nvSpPr>
            <p:spPr bwMode="auto">
              <a:xfrm>
                <a:off x="5418138" y="3552825"/>
                <a:ext cx="479425" cy="233363"/>
              </a:xfrm>
              <a:custGeom>
                <a:avLst/>
                <a:gdLst>
                  <a:gd name="T0" fmla="*/ 139 w 140"/>
                  <a:gd name="T1" fmla="*/ 68 h 68"/>
                  <a:gd name="T2" fmla="*/ 140 w 140"/>
                  <a:gd name="T3" fmla="*/ 61 h 68"/>
                  <a:gd name="T4" fmla="*/ 70 w 140"/>
                  <a:gd name="T5" fmla="*/ 0 h 68"/>
                  <a:gd name="T6" fmla="*/ 0 w 140"/>
                  <a:gd name="T7" fmla="*/ 61 h 68"/>
                  <a:gd name="T8" fmla="*/ 1 w 140"/>
                  <a:gd name="T9" fmla="*/ 68 h 68"/>
                  <a:gd name="T10" fmla="*/ 139 w 140"/>
                  <a:gd name="T11" fmla="*/ 68 h 68"/>
                </a:gdLst>
                <a:ahLst/>
                <a:cxnLst>
                  <a:cxn ang="0">
                    <a:pos x="T0" y="T1"/>
                  </a:cxn>
                  <a:cxn ang="0">
                    <a:pos x="T2" y="T3"/>
                  </a:cxn>
                  <a:cxn ang="0">
                    <a:pos x="T4" y="T5"/>
                  </a:cxn>
                  <a:cxn ang="0">
                    <a:pos x="T6" y="T7"/>
                  </a:cxn>
                  <a:cxn ang="0">
                    <a:pos x="T8" y="T9"/>
                  </a:cxn>
                  <a:cxn ang="0">
                    <a:pos x="T10" y="T11"/>
                  </a:cxn>
                </a:cxnLst>
                <a:rect l="0" t="0" r="r" b="b"/>
                <a:pathLst>
                  <a:path w="140" h="68">
                    <a:moveTo>
                      <a:pt x="139" y="68"/>
                    </a:moveTo>
                    <a:cubicBezTo>
                      <a:pt x="140" y="66"/>
                      <a:pt x="140" y="63"/>
                      <a:pt x="140" y="61"/>
                    </a:cubicBezTo>
                    <a:cubicBezTo>
                      <a:pt x="140" y="27"/>
                      <a:pt x="109" y="0"/>
                      <a:pt x="70" y="0"/>
                    </a:cubicBezTo>
                    <a:cubicBezTo>
                      <a:pt x="31" y="0"/>
                      <a:pt x="0" y="27"/>
                      <a:pt x="0" y="61"/>
                    </a:cubicBezTo>
                    <a:cubicBezTo>
                      <a:pt x="0" y="63"/>
                      <a:pt x="0" y="66"/>
                      <a:pt x="1" y="68"/>
                    </a:cubicBezTo>
                    <a:lnTo>
                      <a:pt x="139" y="68"/>
                    </a:lnTo>
                    <a:close/>
                  </a:path>
                </a:pathLst>
              </a:custGeom>
              <a:solidFill>
                <a:srgbClr val="FDE2D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62" name="iṡļíḓè"/>
              <p:cNvSpPr/>
              <p:nvPr/>
            </p:nvSpPr>
            <p:spPr bwMode="auto">
              <a:xfrm>
                <a:off x="6186488" y="1851025"/>
                <a:ext cx="223838" cy="381000"/>
              </a:xfrm>
              <a:custGeom>
                <a:avLst/>
                <a:gdLst>
                  <a:gd name="T0" fmla="*/ 14 w 65"/>
                  <a:gd name="T1" fmla="*/ 111 h 111"/>
                  <a:gd name="T2" fmla="*/ 65 w 65"/>
                  <a:gd name="T3" fmla="*/ 79 h 111"/>
                  <a:gd name="T4" fmla="*/ 30 w 65"/>
                  <a:gd name="T5" fmla="*/ 1 h 111"/>
                  <a:gd name="T6" fmla="*/ 14 w 65"/>
                  <a:gd name="T7" fmla="*/ 111 h 111"/>
                </a:gdLst>
                <a:ahLst/>
                <a:cxnLst>
                  <a:cxn ang="0">
                    <a:pos x="T0" y="T1"/>
                  </a:cxn>
                  <a:cxn ang="0">
                    <a:pos x="T2" y="T3"/>
                  </a:cxn>
                  <a:cxn ang="0">
                    <a:pos x="T4" y="T5"/>
                  </a:cxn>
                  <a:cxn ang="0">
                    <a:pos x="T6" y="T7"/>
                  </a:cxn>
                </a:cxnLst>
                <a:rect l="0" t="0" r="r" b="b"/>
                <a:pathLst>
                  <a:path w="65" h="111">
                    <a:moveTo>
                      <a:pt x="14" y="111"/>
                    </a:moveTo>
                    <a:cubicBezTo>
                      <a:pt x="65" y="79"/>
                      <a:pt x="65" y="79"/>
                      <a:pt x="65" y="79"/>
                    </a:cubicBezTo>
                    <a:cubicBezTo>
                      <a:pt x="65" y="79"/>
                      <a:pt x="60" y="2"/>
                      <a:pt x="30" y="1"/>
                    </a:cubicBezTo>
                    <a:cubicBezTo>
                      <a:pt x="0" y="0"/>
                      <a:pt x="14" y="111"/>
                      <a:pt x="14" y="111"/>
                    </a:cubicBezTo>
                    <a:close/>
                  </a:path>
                </a:pathLst>
              </a:custGeom>
              <a:gradFill>
                <a:gsLst>
                  <a:gs pos="100000">
                    <a:srgbClr val="377FC2"/>
                  </a:gs>
                  <a:gs pos="5000">
                    <a:srgbClr val="2A5379"/>
                  </a:gs>
                </a:gsLst>
                <a:lin ang="0" scaled="0"/>
              </a:gradFill>
              <a:ln>
                <a:noFill/>
              </a:ln>
            </p:spPr>
            <p:txBody>
              <a:bodyPr wrap="square" lIns="91440" tIns="45720" rIns="91440" bIns="45720" anchor="ctr">
                <a:normAutofit fontScale="25000" lnSpcReduction="20000"/>
              </a:bodyPr>
              <a:lstStyle/>
              <a:p>
                <a:pPr algn="ctr"/>
                <a:endParaRPr/>
              </a:p>
            </p:txBody>
          </p:sp>
          <p:sp>
            <p:nvSpPr>
              <p:cNvPr id="63" name="íṩľîdè"/>
              <p:cNvSpPr/>
              <p:nvPr/>
            </p:nvSpPr>
            <p:spPr bwMode="auto">
              <a:xfrm>
                <a:off x="5599113" y="2760663"/>
                <a:ext cx="227013" cy="346075"/>
              </a:xfrm>
              <a:custGeom>
                <a:avLst/>
                <a:gdLst>
                  <a:gd name="T0" fmla="*/ 35 w 143"/>
                  <a:gd name="T1" fmla="*/ 0 h 218"/>
                  <a:gd name="T2" fmla="*/ 121 w 143"/>
                  <a:gd name="T3" fmla="*/ 110 h 218"/>
                  <a:gd name="T4" fmla="*/ 143 w 143"/>
                  <a:gd name="T5" fmla="*/ 218 h 218"/>
                  <a:gd name="T6" fmla="*/ 0 w 143"/>
                  <a:gd name="T7" fmla="*/ 110 h 218"/>
                  <a:gd name="T8" fmla="*/ 35 w 143"/>
                  <a:gd name="T9" fmla="*/ 0 h 218"/>
                </a:gdLst>
                <a:ahLst/>
                <a:cxnLst>
                  <a:cxn ang="0">
                    <a:pos x="T0" y="T1"/>
                  </a:cxn>
                  <a:cxn ang="0">
                    <a:pos x="T2" y="T3"/>
                  </a:cxn>
                  <a:cxn ang="0">
                    <a:pos x="T4" y="T5"/>
                  </a:cxn>
                  <a:cxn ang="0">
                    <a:pos x="T6" y="T7"/>
                  </a:cxn>
                  <a:cxn ang="0">
                    <a:pos x="T8" y="T9"/>
                  </a:cxn>
                </a:cxnLst>
                <a:rect l="0" t="0" r="r" b="b"/>
                <a:pathLst>
                  <a:path w="143" h="218">
                    <a:moveTo>
                      <a:pt x="35" y="0"/>
                    </a:moveTo>
                    <a:lnTo>
                      <a:pt x="121" y="110"/>
                    </a:lnTo>
                    <a:lnTo>
                      <a:pt x="143" y="218"/>
                    </a:lnTo>
                    <a:lnTo>
                      <a:pt x="0" y="110"/>
                    </a:lnTo>
                    <a:lnTo>
                      <a:pt x="35" y="0"/>
                    </a:lnTo>
                    <a:close/>
                  </a:path>
                </a:pathLst>
              </a:custGeom>
              <a:solidFill>
                <a:srgbClr val="FFF0B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64" name="ïSľîďè"/>
              <p:cNvSpPr/>
              <p:nvPr/>
            </p:nvSpPr>
            <p:spPr bwMode="auto">
              <a:xfrm>
                <a:off x="5126038" y="1624013"/>
                <a:ext cx="407988" cy="655638"/>
              </a:xfrm>
              <a:custGeom>
                <a:avLst/>
                <a:gdLst>
                  <a:gd name="T0" fmla="*/ 108 w 119"/>
                  <a:gd name="T1" fmla="*/ 0 h 191"/>
                  <a:gd name="T2" fmla="*/ 61 w 119"/>
                  <a:gd name="T3" fmla="*/ 134 h 191"/>
                  <a:gd name="T4" fmla="*/ 59 w 119"/>
                  <a:gd name="T5" fmla="*/ 191 h 191"/>
                  <a:gd name="T6" fmla="*/ 39 w 119"/>
                  <a:gd name="T7" fmla="*/ 177 h 191"/>
                  <a:gd name="T8" fmla="*/ 32 w 119"/>
                  <a:gd name="T9" fmla="*/ 37 h 191"/>
                  <a:gd name="T10" fmla="*/ 108 w 119"/>
                  <a:gd name="T11" fmla="*/ 0 h 191"/>
                </a:gdLst>
                <a:ahLst/>
                <a:cxnLst>
                  <a:cxn ang="0">
                    <a:pos x="T0" y="T1"/>
                  </a:cxn>
                  <a:cxn ang="0">
                    <a:pos x="T2" y="T3"/>
                  </a:cxn>
                  <a:cxn ang="0">
                    <a:pos x="T4" y="T5"/>
                  </a:cxn>
                  <a:cxn ang="0">
                    <a:pos x="T6" y="T7"/>
                  </a:cxn>
                  <a:cxn ang="0">
                    <a:pos x="T8" y="T9"/>
                  </a:cxn>
                  <a:cxn ang="0">
                    <a:pos x="T10" y="T11"/>
                  </a:cxn>
                </a:cxnLst>
                <a:rect l="0" t="0" r="r" b="b"/>
                <a:pathLst>
                  <a:path w="119" h="191">
                    <a:moveTo>
                      <a:pt x="108" y="0"/>
                    </a:moveTo>
                    <a:cubicBezTo>
                      <a:pt x="111" y="30"/>
                      <a:pt x="119" y="101"/>
                      <a:pt x="61" y="134"/>
                    </a:cubicBezTo>
                    <a:cubicBezTo>
                      <a:pt x="61" y="134"/>
                      <a:pt x="69" y="160"/>
                      <a:pt x="59" y="191"/>
                    </a:cubicBezTo>
                    <a:cubicBezTo>
                      <a:pt x="59" y="191"/>
                      <a:pt x="53" y="186"/>
                      <a:pt x="39" y="177"/>
                    </a:cubicBezTo>
                    <a:cubicBezTo>
                      <a:pt x="39" y="177"/>
                      <a:pt x="0" y="65"/>
                      <a:pt x="32" y="37"/>
                    </a:cubicBezTo>
                    <a:cubicBezTo>
                      <a:pt x="64" y="9"/>
                      <a:pt x="89" y="2"/>
                      <a:pt x="108" y="0"/>
                    </a:cubicBezTo>
                    <a:close/>
                  </a:path>
                </a:pathLst>
              </a:custGeom>
              <a:gradFill>
                <a:gsLst>
                  <a:gs pos="100000">
                    <a:srgbClr val="377FC2"/>
                  </a:gs>
                  <a:gs pos="0">
                    <a:srgbClr val="2A5379"/>
                  </a:gs>
                </a:gsLst>
                <a:lin ang="0" scaled="0"/>
              </a:gradFill>
              <a:ln>
                <a:noFill/>
              </a:ln>
            </p:spPr>
            <p:txBody>
              <a:bodyPr wrap="square" lIns="91440" tIns="45720" rIns="91440" bIns="45720" anchor="ctr">
                <a:normAutofit fontScale="77500" lnSpcReduction="20000"/>
              </a:bodyPr>
              <a:lstStyle/>
              <a:p>
                <a:pPr algn="ctr"/>
                <a:endParaRPr/>
              </a:p>
            </p:txBody>
          </p:sp>
          <p:sp>
            <p:nvSpPr>
              <p:cNvPr id="65" name="îṧḷïḍè"/>
              <p:cNvSpPr/>
              <p:nvPr/>
            </p:nvSpPr>
            <p:spPr bwMode="auto">
              <a:xfrm>
                <a:off x="5029201" y="1724025"/>
                <a:ext cx="1487488" cy="1163638"/>
              </a:xfrm>
              <a:custGeom>
                <a:avLst/>
                <a:gdLst>
                  <a:gd name="T0" fmla="*/ 366 w 433"/>
                  <a:gd name="T1" fmla="*/ 66 h 339"/>
                  <a:gd name="T2" fmla="*/ 268 w 433"/>
                  <a:gd name="T3" fmla="*/ 283 h 339"/>
                  <a:gd name="T4" fmla="*/ 176 w 433"/>
                  <a:gd name="T5" fmla="*/ 328 h 339"/>
                  <a:gd name="T6" fmla="*/ 159 w 433"/>
                  <a:gd name="T7" fmla="*/ 336 h 339"/>
                  <a:gd name="T8" fmla="*/ 124 w 433"/>
                  <a:gd name="T9" fmla="*/ 321 h 339"/>
                  <a:gd name="T10" fmla="*/ 136 w 433"/>
                  <a:gd name="T11" fmla="*/ 263 h 339"/>
                  <a:gd name="T12" fmla="*/ 75 w 433"/>
                  <a:gd name="T13" fmla="*/ 226 h 339"/>
                  <a:gd name="T14" fmla="*/ 47 w 433"/>
                  <a:gd name="T15" fmla="*/ 201 h 339"/>
                  <a:gd name="T16" fmla="*/ 13 w 433"/>
                  <a:gd name="T17" fmla="*/ 192 h 339"/>
                  <a:gd name="T18" fmla="*/ 1 w 433"/>
                  <a:gd name="T19" fmla="*/ 164 h 339"/>
                  <a:gd name="T20" fmla="*/ 37 w 433"/>
                  <a:gd name="T21" fmla="*/ 130 h 339"/>
                  <a:gd name="T22" fmla="*/ 67 w 433"/>
                  <a:gd name="T23" fmla="*/ 148 h 339"/>
                  <a:gd name="T24" fmla="*/ 134 w 433"/>
                  <a:gd name="T25" fmla="*/ 8 h 339"/>
                  <a:gd name="T26" fmla="*/ 366 w 433"/>
                  <a:gd name="T27" fmla="*/ 6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3" h="339">
                    <a:moveTo>
                      <a:pt x="366" y="66"/>
                    </a:moveTo>
                    <a:cubicBezTo>
                      <a:pt x="382" y="104"/>
                      <a:pt x="433" y="245"/>
                      <a:pt x="268" y="283"/>
                    </a:cubicBezTo>
                    <a:cubicBezTo>
                      <a:pt x="203" y="298"/>
                      <a:pt x="191" y="269"/>
                      <a:pt x="176" y="328"/>
                    </a:cubicBezTo>
                    <a:cubicBezTo>
                      <a:pt x="173" y="330"/>
                      <a:pt x="167" y="334"/>
                      <a:pt x="159" y="336"/>
                    </a:cubicBezTo>
                    <a:cubicBezTo>
                      <a:pt x="140" y="339"/>
                      <a:pt x="125" y="322"/>
                      <a:pt x="124" y="321"/>
                    </a:cubicBezTo>
                    <a:cubicBezTo>
                      <a:pt x="143" y="288"/>
                      <a:pt x="141" y="272"/>
                      <a:pt x="136" y="263"/>
                    </a:cubicBezTo>
                    <a:cubicBezTo>
                      <a:pt x="127" y="247"/>
                      <a:pt x="108" y="251"/>
                      <a:pt x="75" y="226"/>
                    </a:cubicBezTo>
                    <a:cubicBezTo>
                      <a:pt x="61" y="216"/>
                      <a:pt x="60" y="207"/>
                      <a:pt x="47" y="201"/>
                    </a:cubicBezTo>
                    <a:cubicBezTo>
                      <a:pt x="32" y="195"/>
                      <a:pt x="24" y="200"/>
                      <a:pt x="13" y="192"/>
                    </a:cubicBezTo>
                    <a:cubicBezTo>
                      <a:pt x="5" y="185"/>
                      <a:pt x="0" y="175"/>
                      <a:pt x="1" y="164"/>
                    </a:cubicBezTo>
                    <a:cubicBezTo>
                      <a:pt x="2" y="146"/>
                      <a:pt x="18" y="130"/>
                      <a:pt x="37" y="130"/>
                    </a:cubicBezTo>
                    <a:cubicBezTo>
                      <a:pt x="55" y="131"/>
                      <a:pt x="66" y="147"/>
                      <a:pt x="67" y="148"/>
                    </a:cubicBezTo>
                    <a:cubicBezTo>
                      <a:pt x="67" y="141"/>
                      <a:pt x="57" y="26"/>
                      <a:pt x="134" y="8"/>
                    </a:cubicBezTo>
                    <a:cubicBezTo>
                      <a:pt x="168" y="0"/>
                      <a:pt x="342" y="10"/>
                      <a:pt x="366" y="66"/>
                    </a:cubicBezTo>
                    <a:close/>
                  </a:path>
                </a:pathLst>
              </a:custGeom>
              <a:solidFill>
                <a:srgbClr val="FDE2D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66" name="ïşļíḓe"/>
              <p:cNvSpPr/>
              <p:nvPr/>
            </p:nvSpPr>
            <p:spPr bwMode="auto">
              <a:xfrm>
                <a:off x="5808663" y="2409825"/>
                <a:ext cx="279400" cy="141288"/>
              </a:xfrm>
              <a:custGeom>
                <a:avLst/>
                <a:gdLst>
                  <a:gd name="T0" fmla="*/ 0 w 81"/>
                  <a:gd name="T1" fmla="*/ 9 h 41"/>
                  <a:gd name="T2" fmla="*/ 81 w 81"/>
                  <a:gd name="T3" fmla="*/ 0 h 41"/>
                  <a:gd name="T4" fmla="*/ 38 w 81"/>
                  <a:gd name="T5" fmla="*/ 38 h 41"/>
                  <a:gd name="T6" fmla="*/ 0 w 81"/>
                  <a:gd name="T7" fmla="*/ 9 h 41"/>
                </a:gdLst>
                <a:ahLst/>
                <a:cxnLst>
                  <a:cxn ang="0">
                    <a:pos x="T0" y="T1"/>
                  </a:cxn>
                  <a:cxn ang="0">
                    <a:pos x="T2" y="T3"/>
                  </a:cxn>
                  <a:cxn ang="0">
                    <a:pos x="T4" y="T5"/>
                  </a:cxn>
                  <a:cxn ang="0">
                    <a:pos x="T6" y="T7"/>
                  </a:cxn>
                </a:cxnLst>
                <a:rect l="0" t="0" r="r" b="b"/>
                <a:pathLst>
                  <a:path w="81" h="41">
                    <a:moveTo>
                      <a:pt x="0" y="9"/>
                    </a:moveTo>
                    <a:cubicBezTo>
                      <a:pt x="0" y="9"/>
                      <a:pt x="70" y="2"/>
                      <a:pt x="81" y="0"/>
                    </a:cubicBezTo>
                    <a:cubicBezTo>
                      <a:pt x="81" y="0"/>
                      <a:pt x="74" y="34"/>
                      <a:pt x="38" y="38"/>
                    </a:cubicBezTo>
                    <a:cubicBezTo>
                      <a:pt x="1" y="41"/>
                      <a:pt x="0" y="9"/>
                      <a:pt x="0" y="9"/>
                    </a:cubicBezTo>
                    <a:close/>
                  </a:path>
                </a:pathLst>
              </a:custGeom>
              <a:solidFill>
                <a:srgbClr val="F7A5A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67" name="iṡ1îḍè"/>
              <p:cNvSpPr/>
              <p:nvPr/>
            </p:nvSpPr>
            <p:spPr bwMode="auto">
              <a:xfrm>
                <a:off x="5445126" y="1987550"/>
                <a:ext cx="250825" cy="96838"/>
              </a:xfrm>
              <a:custGeom>
                <a:avLst/>
                <a:gdLst>
                  <a:gd name="T0" fmla="*/ 0 w 73"/>
                  <a:gd name="T1" fmla="*/ 22 h 28"/>
                  <a:gd name="T2" fmla="*/ 7 w 73"/>
                  <a:gd name="T3" fmla="*/ 13 h 28"/>
                  <a:gd name="T4" fmla="*/ 16 w 73"/>
                  <a:gd name="T5" fmla="*/ 8 h 28"/>
                  <a:gd name="T6" fmla="*/ 34 w 73"/>
                  <a:gd name="T7" fmla="*/ 2 h 28"/>
                  <a:gd name="T8" fmla="*/ 53 w 73"/>
                  <a:gd name="T9" fmla="*/ 1 h 28"/>
                  <a:gd name="T10" fmla="*/ 71 w 73"/>
                  <a:gd name="T11" fmla="*/ 8 h 28"/>
                  <a:gd name="T12" fmla="*/ 71 w 73"/>
                  <a:gd name="T13" fmla="*/ 14 h 28"/>
                  <a:gd name="T14" fmla="*/ 68 w 73"/>
                  <a:gd name="T15" fmla="*/ 15 h 28"/>
                  <a:gd name="T16" fmla="*/ 68 w 73"/>
                  <a:gd name="T17" fmla="*/ 15 h 28"/>
                  <a:gd name="T18" fmla="*/ 52 w 73"/>
                  <a:gd name="T19" fmla="*/ 14 h 28"/>
                  <a:gd name="T20" fmla="*/ 36 w 73"/>
                  <a:gd name="T21" fmla="*/ 15 h 28"/>
                  <a:gd name="T22" fmla="*/ 20 w 73"/>
                  <a:gd name="T23" fmla="*/ 18 h 28"/>
                  <a:gd name="T24" fmla="*/ 13 w 73"/>
                  <a:gd name="T25" fmla="*/ 21 h 28"/>
                  <a:gd name="T26" fmla="*/ 8 w 73"/>
                  <a:gd name="T27" fmla="*/ 25 h 28"/>
                  <a:gd name="T28" fmla="*/ 7 w 73"/>
                  <a:gd name="T29" fmla="*/ 26 h 28"/>
                  <a:gd name="T30" fmla="*/ 2 w 73"/>
                  <a:gd name="T31" fmla="*/ 26 h 28"/>
                  <a:gd name="T32" fmla="*/ 0 w 73"/>
                  <a:gd name="T33"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28">
                    <a:moveTo>
                      <a:pt x="0" y="22"/>
                    </a:moveTo>
                    <a:cubicBezTo>
                      <a:pt x="2" y="18"/>
                      <a:pt x="5" y="15"/>
                      <a:pt x="7" y="13"/>
                    </a:cubicBezTo>
                    <a:cubicBezTo>
                      <a:pt x="10" y="11"/>
                      <a:pt x="13" y="9"/>
                      <a:pt x="16" y="8"/>
                    </a:cubicBezTo>
                    <a:cubicBezTo>
                      <a:pt x="21" y="5"/>
                      <a:pt x="27" y="3"/>
                      <a:pt x="34" y="2"/>
                    </a:cubicBezTo>
                    <a:cubicBezTo>
                      <a:pt x="40" y="0"/>
                      <a:pt x="46" y="0"/>
                      <a:pt x="53" y="1"/>
                    </a:cubicBezTo>
                    <a:cubicBezTo>
                      <a:pt x="59" y="1"/>
                      <a:pt x="66" y="3"/>
                      <a:pt x="71" y="8"/>
                    </a:cubicBezTo>
                    <a:cubicBezTo>
                      <a:pt x="73" y="10"/>
                      <a:pt x="73" y="12"/>
                      <a:pt x="71" y="14"/>
                    </a:cubicBezTo>
                    <a:cubicBezTo>
                      <a:pt x="70" y="15"/>
                      <a:pt x="69" y="15"/>
                      <a:pt x="68" y="15"/>
                    </a:cubicBezTo>
                    <a:cubicBezTo>
                      <a:pt x="68" y="15"/>
                      <a:pt x="68" y="15"/>
                      <a:pt x="68" y="15"/>
                    </a:cubicBezTo>
                    <a:cubicBezTo>
                      <a:pt x="62" y="15"/>
                      <a:pt x="57" y="14"/>
                      <a:pt x="52" y="14"/>
                    </a:cubicBezTo>
                    <a:cubicBezTo>
                      <a:pt x="47" y="14"/>
                      <a:pt x="41" y="14"/>
                      <a:pt x="36" y="15"/>
                    </a:cubicBezTo>
                    <a:cubicBezTo>
                      <a:pt x="31" y="15"/>
                      <a:pt x="25" y="17"/>
                      <a:pt x="20" y="18"/>
                    </a:cubicBezTo>
                    <a:cubicBezTo>
                      <a:pt x="18" y="19"/>
                      <a:pt x="15" y="20"/>
                      <a:pt x="13" y="21"/>
                    </a:cubicBezTo>
                    <a:cubicBezTo>
                      <a:pt x="11" y="22"/>
                      <a:pt x="9" y="24"/>
                      <a:pt x="8" y="25"/>
                    </a:cubicBezTo>
                    <a:cubicBezTo>
                      <a:pt x="7" y="26"/>
                      <a:pt x="7" y="26"/>
                      <a:pt x="7" y="26"/>
                    </a:cubicBezTo>
                    <a:cubicBezTo>
                      <a:pt x="6" y="27"/>
                      <a:pt x="3" y="28"/>
                      <a:pt x="2" y="26"/>
                    </a:cubicBezTo>
                    <a:cubicBezTo>
                      <a:pt x="0" y="25"/>
                      <a:pt x="0" y="23"/>
                      <a:pt x="0" y="22"/>
                    </a:cubicBezTo>
                    <a:close/>
                  </a:path>
                </a:pathLst>
              </a:custGeom>
              <a:gradFill>
                <a:gsLst>
                  <a:gs pos="100000">
                    <a:srgbClr val="377FC2"/>
                  </a:gs>
                  <a:gs pos="0">
                    <a:srgbClr val="2A5379"/>
                  </a:gs>
                </a:gsLst>
                <a:lin ang="10800000" scaled="0"/>
              </a:gradFill>
              <a:ln>
                <a:noFill/>
              </a:ln>
            </p:spPr>
            <p:txBody>
              <a:bodyPr wrap="square" lIns="91440" tIns="45720" rIns="91440" bIns="45720" anchor="ctr">
                <a:normAutofit fontScale="25000" lnSpcReduction="20000"/>
              </a:bodyPr>
              <a:lstStyle/>
              <a:p>
                <a:pPr algn="ctr"/>
                <a:endParaRPr/>
              </a:p>
            </p:txBody>
          </p:sp>
          <p:sp>
            <p:nvSpPr>
              <p:cNvPr id="68" name="íṧḻiḍè"/>
              <p:cNvSpPr/>
              <p:nvPr/>
            </p:nvSpPr>
            <p:spPr bwMode="auto">
              <a:xfrm>
                <a:off x="6073776" y="1978025"/>
                <a:ext cx="223838" cy="74613"/>
              </a:xfrm>
              <a:custGeom>
                <a:avLst/>
                <a:gdLst>
                  <a:gd name="T0" fmla="*/ 57 w 65"/>
                  <a:gd name="T1" fmla="*/ 19 h 22"/>
                  <a:gd name="T2" fmla="*/ 53 w 65"/>
                  <a:gd name="T3" fmla="*/ 16 h 22"/>
                  <a:gd name="T4" fmla="*/ 46 w 65"/>
                  <a:gd name="T5" fmla="*/ 14 h 22"/>
                  <a:gd name="T6" fmla="*/ 33 w 65"/>
                  <a:gd name="T7" fmla="*/ 12 h 22"/>
                  <a:gd name="T8" fmla="*/ 19 w 65"/>
                  <a:gd name="T9" fmla="*/ 12 h 22"/>
                  <a:gd name="T10" fmla="*/ 6 w 65"/>
                  <a:gd name="T11" fmla="*/ 15 h 22"/>
                  <a:gd name="T12" fmla="*/ 5 w 65"/>
                  <a:gd name="T13" fmla="*/ 15 h 22"/>
                  <a:gd name="T14" fmla="*/ 1 w 65"/>
                  <a:gd name="T15" fmla="*/ 11 h 22"/>
                  <a:gd name="T16" fmla="*/ 2 w 65"/>
                  <a:gd name="T17" fmla="*/ 8 h 22"/>
                  <a:gd name="T18" fmla="*/ 17 w 65"/>
                  <a:gd name="T19" fmla="*/ 0 h 22"/>
                  <a:gd name="T20" fmla="*/ 34 w 65"/>
                  <a:gd name="T21" fmla="*/ 0 h 22"/>
                  <a:gd name="T22" fmla="*/ 50 w 65"/>
                  <a:gd name="T23" fmla="*/ 4 h 22"/>
                  <a:gd name="T24" fmla="*/ 58 w 65"/>
                  <a:gd name="T25" fmla="*/ 8 h 22"/>
                  <a:gd name="T26" fmla="*/ 64 w 65"/>
                  <a:gd name="T27" fmla="*/ 15 h 22"/>
                  <a:gd name="T28" fmla="*/ 63 w 65"/>
                  <a:gd name="T29" fmla="*/ 21 h 22"/>
                  <a:gd name="T30" fmla="*/ 58 w 65"/>
                  <a:gd name="T31" fmla="*/ 20 h 22"/>
                  <a:gd name="T32" fmla="*/ 57 w 65"/>
                  <a:gd name="T3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22">
                    <a:moveTo>
                      <a:pt x="57" y="19"/>
                    </a:moveTo>
                    <a:cubicBezTo>
                      <a:pt x="57" y="18"/>
                      <a:pt x="55" y="17"/>
                      <a:pt x="53" y="16"/>
                    </a:cubicBezTo>
                    <a:cubicBezTo>
                      <a:pt x="51" y="16"/>
                      <a:pt x="49" y="15"/>
                      <a:pt x="46" y="14"/>
                    </a:cubicBezTo>
                    <a:cubicBezTo>
                      <a:pt x="42" y="13"/>
                      <a:pt x="37" y="12"/>
                      <a:pt x="33" y="12"/>
                    </a:cubicBezTo>
                    <a:cubicBezTo>
                      <a:pt x="28" y="12"/>
                      <a:pt x="23" y="12"/>
                      <a:pt x="19" y="12"/>
                    </a:cubicBezTo>
                    <a:cubicBezTo>
                      <a:pt x="15" y="13"/>
                      <a:pt x="10" y="14"/>
                      <a:pt x="6" y="15"/>
                    </a:cubicBezTo>
                    <a:cubicBezTo>
                      <a:pt x="5" y="15"/>
                      <a:pt x="5" y="15"/>
                      <a:pt x="5" y="15"/>
                    </a:cubicBezTo>
                    <a:cubicBezTo>
                      <a:pt x="3" y="15"/>
                      <a:pt x="1" y="13"/>
                      <a:pt x="1" y="11"/>
                    </a:cubicBezTo>
                    <a:cubicBezTo>
                      <a:pt x="0" y="10"/>
                      <a:pt x="1" y="9"/>
                      <a:pt x="2" y="8"/>
                    </a:cubicBezTo>
                    <a:cubicBezTo>
                      <a:pt x="6" y="3"/>
                      <a:pt x="12" y="1"/>
                      <a:pt x="17" y="0"/>
                    </a:cubicBezTo>
                    <a:cubicBezTo>
                      <a:pt x="23" y="0"/>
                      <a:pt x="28" y="0"/>
                      <a:pt x="34" y="0"/>
                    </a:cubicBezTo>
                    <a:cubicBezTo>
                      <a:pt x="39" y="1"/>
                      <a:pt x="45" y="2"/>
                      <a:pt x="50" y="4"/>
                    </a:cubicBezTo>
                    <a:cubicBezTo>
                      <a:pt x="53" y="5"/>
                      <a:pt x="55" y="7"/>
                      <a:pt x="58" y="8"/>
                    </a:cubicBezTo>
                    <a:cubicBezTo>
                      <a:pt x="60" y="10"/>
                      <a:pt x="63" y="12"/>
                      <a:pt x="64" y="15"/>
                    </a:cubicBezTo>
                    <a:cubicBezTo>
                      <a:pt x="65" y="17"/>
                      <a:pt x="65" y="20"/>
                      <a:pt x="63" y="21"/>
                    </a:cubicBezTo>
                    <a:cubicBezTo>
                      <a:pt x="61" y="22"/>
                      <a:pt x="59" y="21"/>
                      <a:pt x="58" y="20"/>
                    </a:cubicBezTo>
                    <a:lnTo>
                      <a:pt x="57" y="19"/>
                    </a:lnTo>
                    <a:close/>
                  </a:path>
                </a:pathLst>
              </a:custGeom>
              <a:gradFill>
                <a:gsLst>
                  <a:gs pos="100000">
                    <a:srgbClr val="377FC2"/>
                  </a:gs>
                  <a:gs pos="0">
                    <a:srgbClr val="2A5379"/>
                  </a:gs>
                </a:gsLst>
                <a:lin ang="10800000" scaled="0"/>
              </a:gradFill>
              <a:ln>
                <a:noFill/>
              </a:ln>
            </p:spPr>
            <p:txBody>
              <a:bodyPr wrap="square" lIns="91440" tIns="45720" rIns="91440" bIns="45720" anchor="ctr">
                <a:normAutofit fontScale="25000" lnSpcReduction="20000"/>
              </a:bodyPr>
              <a:lstStyle/>
              <a:p>
                <a:pPr algn="ctr"/>
                <a:endParaRPr/>
              </a:p>
            </p:txBody>
          </p:sp>
          <p:sp>
            <p:nvSpPr>
              <p:cNvPr id="69" name="išľïḋè"/>
              <p:cNvSpPr/>
              <p:nvPr/>
            </p:nvSpPr>
            <p:spPr bwMode="auto">
              <a:xfrm>
                <a:off x="5097463" y="4073525"/>
                <a:ext cx="1377950" cy="1663700"/>
              </a:xfrm>
              <a:custGeom>
                <a:avLst/>
                <a:gdLst>
                  <a:gd name="T0" fmla="*/ 302 w 401"/>
                  <a:gd name="T1" fmla="*/ 485 h 485"/>
                  <a:gd name="T2" fmla="*/ 296 w 401"/>
                  <a:gd name="T3" fmla="*/ 485 h 485"/>
                  <a:gd name="T4" fmla="*/ 254 w 401"/>
                  <a:gd name="T5" fmla="*/ 431 h 485"/>
                  <a:gd name="T6" fmla="*/ 296 w 401"/>
                  <a:gd name="T7" fmla="*/ 98 h 485"/>
                  <a:gd name="T8" fmla="*/ 51 w 401"/>
                  <a:gd name="T9" fmla="*/ 105 h 485"/>
                  <a:gd name="T10" fmla="*/ 1 w 401"/>
                  <a:gd name="T11" fmla="*/ 58 h 485"/>
                  <a:gd name="T12" fmla="*/ 48 w 401"/>
                  <a:gd name="T13" fmla="*/ 9 h 485"/>
                  <a:gd name="T14" fmla="*/ 350 w 401"/>
                  <a:gd name="T15" fmla="*/ 0 h 485"/>
                  <a:gd name="T16" fmla="*/ 387 w 401"/>
                  <a:gd name="T17" fmla="*/ 16 h 485"/>
                  <a:gd name="T18" fmla="*/ 399 w 401"/>
                  <a:gd name="T19" fmla="*/ 55 h 485"/>
                  <a:gd name="T20" fmla="*/ 350 w 401"/>
                  <a:gd name="T21" fmla="*/ 443 h 485"/>
                  <a:gd name="T22" fmla="*/ 302 w 401"/>
                  <a:gd name="T23"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1" h="485">
                    <a:moveTo>
                      <a:pt x="302" y="485"/>
                    </a:moveTo>
                    <a:cubicBezTo>
                      <a:pt x="300" y="485"/>
                      <a:pt x="298" y="485"/>
                      <a:pt x="296" y="485"/>
                    </a:cubicBezTo>
                    <a:cubicBezTo>
                      <a:pt x="269" y="481"/>
                      <a:pt x="250" y="457"/>
                      <a:pt x="254" y="431"/>
                    </a:cubicBezTo>
                    <a:cubicBezTo>
                      <a:pt x="296" y="98"/>
                      <a:pt x="296" y="98"/>
                      <a:pt x="296" y="98"/>
                    </a:cubicBezTo>
                    <a:cubicBezTo>
                      <a:pt x="51" y="105"/>
                      <a:pt x="51" y="105"/>
                      <a:pt x="51" y="105"/>
                    </a:cubicBezTo>
                    <a:cubicBezTo>
                      <a:pt x="24" y="106"/>
                      <a:pt x="2" y="85"/>
                      <a:pt x="1" y="58"/>
                    </a:cubicBezTo>
                    <a:cubicBezTo>
                      <a:pt x="0" y="32"/>
                      <a:pt x="21" y="10"/>
                      <a:pt x="48" y="9"/>
                    </a:cubicBezTo>
                    <a:cubicBezTo>
                      <a:pt x="350" y="0"/>
                      <a:pt x="350" y="0"/>
                      <a:pt x="350" y="0"/>
                    </a:cubicBezTo>
                    <a:cubicBezTo>
                      <a:pt x="364" y="0"/>
                      <a:pt x="377" y="6"/>
                      <a:pt x="387" y="16"/>
                    </a:cubicBezTo>
                    <a:cubicBezTo>
                      <a:pt x="396" y="27"/>
                      <a:pt x="401" y="41"/>
                      <a:pt x="399" y="55"/>
                    </a:cubicBezTo>
                    <a:cubicBezTo>
                      <a:pt x="350" y="443"/>
                      <a:pt x="350" y="443"/>
                      <a:pt x="350" y="443"/>
                    </a:cubicBezTo>
                    <a:cubicBezTo>
                      <a:pt x="347" y="467"/>
                      <a:pt x="326" y="485"/>
                      <a:pt x="302" y="485"/>
                    </a:cubicBezTo>
                    <a:close/>
                  </a:path>
                </a:pathLst>
              </a:custGeom>
              <a:solidFill>
                <a:srgbClr val="7C496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70" name="îšlidé"/>
              <p:cNvSpPr/>
              <p:nvPr/>
            </p:nvSpPr>
            <p:spPr bwMode="auto">
              <a:xfrm>
                <a:off x="5049838" y="3925888"/>
                <a:ext cx="2573338" cy="1027113"/>
              </a:xfrm>
              <a:custGeom>
                <a:avLst/>
                <a:gdLst>
                  <a:gd name="T0" fmla="*/ 698 w 749"/>
                  <a:gd name="T1" fmla="*/ 298 h 299"/>
                  <a:gd name="T2" fmla="*/ 666 w 749"/>
                  <a:gd name="T3" fmla="*/ 289 h 299"/>
                  <a:gd name="T4" fmla="*/ 398 w 749"/>
                  <a:gd name="T5" fmla="*/ 99 h 299"/>
                  <a:gd name="T6" fmla="*/ 56 w 749"/>
                  <a:gd name="T7" fmla="*/ 136 h 299"/>
                  <a:gd name="T8" fmla="*/ 3 w 749"/>
                  <a:gd name="T9" fmla="*/ 93 h 299"/>
                  <a:gd name="T10" fmla="*/ 45 w 749"/>
                  <a:gd name="T11" fmla="*/ 40 h 299"/>
                  <a:gd name="T12" fmla="*/ 406 w 749"/>
                  <a:gd name="T13" fmla="*/ 1 h 299"/>
                  <a:gd name="T14" fmla="*/ 439 w 749"/>
                  <a:gd name="T15" fmla="*/ 10 h 299"/>
                  <a:gd name="T16" fmla="*/ 722 w 749"/>
                  <a:gd name="T17" fmla="*/ 211 h 299"/>
                  <a:gd name="T18" fmla="*/ 734 w 749"/>
                  <a:gd name="T19" fmla="*/ 278 h 299"/>
                  <a:gd name="T20" fmla="*/ 698 w 749"/>
                  <a:gd name="T21" fmla="*/ 29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9" h="299">
                    <a:moveTo>
                      <a:pt x="698" y="298"/>
                    </a:moveTo>
                    <a:cubicBezTo>
                      <a:pt x="687" y="299"/>
                      <a:pt x="676" y="296"/>
                      <a:pt x="666" y="289"/>
                    </a:cubicBezTo>
                    <a:cubicBezTo>
                      <a:pt x="398" y="99"/>
                      <a:pt x="398" y="99"/>
                      <a:pt x="398" y="99"/>
                    </a:cubicBezTo>
                    <a:cubicBezTo>
                      <a:pt x="56" y="136"/>
                      <a:pt x="56" y="136"/>
                      <a:pt x="56" y="136"/>
                    </a:cubicBezTo>
                    <a:cubicBezTo>
                      <a:pt x="29" y="139"/>
                      <a:pt x="5" y="120"/>
                      <a:pt x="3" y="93"/>
                    </a:cubicBezTo>
                    <a:cubicBezTo>
                      <a:pt x="0" y="67"/>
                      <a:pt x="19" y="43"/>
                      <a:pt x="45" y="40"/>
                    </a:cubicBezTo>
                    <a:cubicBezTo>
                      <a:pt x="406" y="1"/>
                      <a:pt x="406" y="1"/>
                      <a:pt x="406" y="1"/>
                    </a:cubicBezTo>
                    <a:cubicBezTo>
                      <a:pt x="418" y="0"/>
                      <a:pt x="429" y="3"/>
                      <a:pt x="439" y="10"/>
                    </a:cubicBezTo>
                    <a:cubicBezTo>
                      <a:pt x="722" y="211"/>
                      <a:pt x="722" y="211"/>
                      <a:pt x="722" y="211"/>
                    </a:cubicBezTo>
                    <a:cubicBezTo>
                      <a:pt x="744" y="226"/>
                      <a:pt x="749" y="256"/>
                      <a:pt x="734" y="278"/>
                    </a:cubicBezTo>
                    <a:cubicBezTo>
                      <a:pt x="725" y="290"/>
                      <a:pt x="712" y="297"/>
                      <a:pt x="698" y="298"/>
                    </a:cubicBezTo>
                    <a:close/>
                  </a:path>
                </a:pathLst>
              </a:custGeom>
              <a:solidFill>
                <a:srgbClr val="93698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71" name="îśḻiḑé"/>
              <p:cNvSpPr/>
              <p:nvPr/>
            </p:nvSpPr>
            <p:spPr bwMode="auto">
              <a:xfrm>
                <a:off x="7307263" y="4598988"/>
                <a:ext cx="676275" cy="469900"/>
              </a:xfrm>
              <a:custGeom>
                <a:avLst/>
                <a:gdLst>
                  <a:gd name="T0" fmla="*/ 0 w 197"/>
                  <a:gd name="T1" fmla="*/ 87 h 137"/>
                  <a:gd name="T2" fmla="*/ 37 w 197"/>
                  <a:gd name="T3" fmla="*/ 126 h 137"/>
                  <a:gd name="T4" fmla="*/ 74 w 197"/>
                  <a:gd name="T5" fmla="*/ 127 h 137"/>
                  <a:gd name="T6" fmla="*/ 195 w 197"/>
                  <a:gd name="T7" fmla="*/ 19 h 137"/>
                  <a:gd name="T8" fmla="*/ 192 w 197"/>
                  <a:gd name="T9" fmla="*/ 6 h 137"/>
                  <a:gd name="T10" fmla="*/ 179 w 197"/>
                  <a:gd name="T11" fmla="*/ 0 h 137"/>
                  <a:gd name="T12" fmla="*/ 70 w 197"/>
                  <a:gd name="T13" fmla="*/ 19 h 137"/>
                  <a:gd name="T14" fmla="*/ 0 w 197"/>
                  <a:gd name="T15" fmla="*/ 8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37">
                    <a:moveTo>
                      <a:pt x="0" y="87"/>
                    </a:moveTo>
                    <a:cubicBezTo>
                      <a:pt x="37" y="126"/>
                      <a:pt x="37" y="126"/>
                      <a:pt x="37" y="126"/>
                    </a:cubicBezTo>
                    <a:cubicBezTo>
                      <a:pt x="47" y="136"/>
                      <a:pt x="64" y="137"/>
                      <a:pt x="74" y="127"/>
                    </a:cubicBezTo>
                    <a:cubicBezTo>
                      <a:pt x="195" y="19"/>
                      <a:pt x="195" y="19"/>
                      <a:pt x="195" y="19"/>
                    </a:cubicBezTo>
                    <a:cubicBezTo>
                      <a:pt x="195" y="19"/>
                      <a:pt x="197" y="12"/>
                      <a:pt x="192" y="6"/>
                    </a:cubicBezTo>
                    <a:cubicBezTo>
                      <a:pt x="187" y="0"/>
                      <a:pt x="180" y="0"/>
                      <a:pt x="179" y="0"/>
                    </a:cubicBezTo>
                    <a:cubicBezTo>
                      <a:pt x="143" y="6"/>
                      <a:pt x="107" y="13"/>
                      <a:pt x="70" y="19"/>
                    </a:cubicBezTo>
                    <a:lnTo>
                      <a:pt x="0" y="87"/>
                    </a:lnTo>
                    <a:close/>
                  </a:path>
                </a:pathLst>
              </a:cu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lstStyle/>
              <a:p>
                <a:pPr algn="ctr"/>
                <a:endParaRPr/>
              </a:p>
            </p:txBody>
          </p:sp>
          <p:sp>
            <p:nvSpPr>
              <p:cNvPr id="72" name="ïSļiḍé"/>
              <p:cNvSpPr/>
              <p:nvPr/>
            </p:nvSpPr>
            <p:spPr bwMode="auto">
              <a:xfrm>
                <a:off x="5964238" y="5529263"/>
                <a:ext cx="682625" cy="277813"/>
              </a:xfrm>
              <a:custGeom>
                <a:avLst/>
                <a:gdLst>
                  <a:gd name="T0" fmla="*/ 0 w 199"/>
                  <a:gd name="T1" fmla="*/ 1 h 81"/>
                  <a:gd name="T2" fmla="*/ 0 w 199"/>
                  <a:gd name="T3" fmla="*/ 54 h 81"/>
                  <a:gd name="T4" fmla="*/ 26 w 199"/>
                  <a:gd name="T5" fmla="*/ 81 h 81"/>
                  <a:gd name="T6" fmla="*/ 191 w 199"/>
                  <a:gd name="T7" fmla="*/ 80 h 81"/>
                  <a:gd name="T8" fmla="*/ 199 w 199"/>
                  <a:gd name="T9" fmla="*/ 68 h 81"/>
                  <a:gd name="T10" fmla="*/ 193 w 199"/>
                  <a:gd name="T11" fmla="*/ 55 h 81"/>
                  <a:gd name="T12" fmla="*/ 98 w 199"/>
                  <a:gd name="T13" fmla="*/ 0 h 81"/>
                  <a:gd name="T14" fmla="*/ 0 w 199"/>
                  <a:gd name="T15" fmla="*/ 1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81">
                    <a:moveTo>
                      <a:pt x="0" y="1"/>
                    </a:moveTo>
                    <a:cubicBezTo>
                      <a:pt x="0" y="54"/>
                      <a:pt x="0" y="54"/>
                      <a:pt x="0" y="54"/>
                    </a:cubicBezTo>
                    <a:cubicBezTo>
                      <a:pt x="0" y="69"/>
                      <a:pt x="12" y="80"/>
                      <a:pt x="26" y="81"/>
                    </a:cubicBezTo>
                    <a:cubicBezTo>
                      <a:pt x="191" y="80"/>
                      <a:pt x="191" y="80"/>
                      <a:pt x="191" y="80"/>
                    </a:cubicBezTo>
                    <a:cubicBezTo>
                      <a:pt x="192" y="80"/>
                      <a:pt x="198" y="76"/>
                      <a:pt x="199" y="68"/>
                    </a:cubicBezTo>
                    <a:cubicBezTo>
                      <a:pt x="199" y="60"/>
                      <a:pt x="194" y="55"/>
                      <a:pt x="193" y="55"/>
                    </a:cubicBezTo>
                    <a:cubicBezTo>
                      <a:pt x="163" y="34"/>
                      <a:pt x="128" y="20"/>
                      <a:pt x="98" y="0"/>
                    </a:cubicBezTo>
                    <a:lnTo>
                      <a:pt x="0" y="1"/>
                    </a:lnTo>
                    <a:close/>
                  </a:path>
                </a:pathLst>
              </a:cu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73" name="íśḷïḋe"/>
              <p:cNvSpPr/>
              <p:nvPr/>
            </p:nvSpPr>
            <p:spPr bwMode="auto">
              <a:xfrm>
                <a:off x="4957763" y="2876550"/>
                <a:ext cx="587375" cy="912813"/>
              </a:xfrm>
              <a:custGeom>
                <a:avLst/>
                <a:gdLst>
                  <a:gd name="T0" fmla="*/ 72 w 171"/>
                  <a:gd name="T1" fmla="*/ 202 h 266"/>
                  <a:gd name="T2" fmla="*/ 103 w 171"/>
                  <a:gd name="T3" fmla="*/ 42 h 266"/>
                  <a:gd name="T4" fmla="*/ 78 w 171"/>
                  <a:gd name="T5" fmla="*/ 4 h 266"/>
                  <a:gd name="T6" fmla="*/ 40 w 171"/>
                  <a:gd name="T7" fmla="*/ 29 h 266"/>
                  <a:gd name="T8" fmla="*/ 2 w 171"/>
                  <a:gd name="T9" fmla="*/ 228 h 266"/>
                  <a:gd name="T10" fmla="*/ 8 w 171"/>
                  <a:gd name="T11" fmla="*/ 255 h 266"/>
                  <a:gd name="T12" fmla="*/ 33 w 171"/>
                  <a:gd name="T13" fmla="*/ 266 h 266"/>
                  <a:gd name="T14" fmla="*/ 171 w 171"/>
                  <a:gd name="T15" fmla="*/ 266 h 266"/>
                  <a:gd name="T16" fmla="*/ 171 w 171"/>
                  <a:gd name="T17" fmla="*/ 202 h 266"/>
                  <a:gd name="T18" fmla="*/ 72 w 171"/>
                  <a:gd name="T19" fmla="*/ 20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266">
                    <a:moveTo>
                      <a:pt x="72" y="202"/>
                    </a:moveTo>
                    <a:cubicBezTo>
                      <a:pt x="103" y="42"/>
                      <a:pt x="103" y="42"/>
                      <a:pt x="103" y="42"/>
                    </a:cubicBezTo>
                    <a:cubicBezTo>
                      <a:pt x="107" y="24"/>
                      <a:pt x="95" y="7"/>
                      <a:pt x="78" y="4"/>
                    </a:cubicBezTo>
                    <a:cubicBezTo>
                      <a:pt x="60" y="0"/>
                      <a:pt x="43" y="12"/>
                      <a:pt x="40" y="29"/>
                    </a:cubicBezTo>
                    <a:cubicBezTo>
                      <a:pt x="2" y="228"/>
                      <a:pt x="2" y="228"/>
                      <a:pt x="2" y="228"/>
                    </a:cubicBezTo>
                    <a:cubicBezTo>
                      <a:pt x="0" y="237"/>
                      <a:pt x="2" y="247"/>
                      <a:pt x="8" y="255"/>
                    </a:cubicBezTo>
                    <a:cubicBezTo>
                      <a:pt x="15" y="262"/>
                      <a:pt x="24" y="266"/>
                      <a:pt x="33" y="266"/>
                    </a:cubicBezTo>
                    <a:cubicBezTo>
                      <a:pt x="171" y="266"/>
                      <a:pt x="171" y="266"/>
                      <a:pt x="171" y="266"/>
                    </a:cubicBezTo>
                    <a:cubicBezTo>
                      <a:pt x="171" y="202"/>
                      <a:pt x="171" y="202"/>
                      <a:pt x="171" y="202"/>
                    </a:cubicBezTo>
                    <a:lnTo>
                      <a:pt x="72" y="202"/>
                    </a:lnTo>
                    <a:close/>
                  </a:path>
                </a:pathLst>
              </a:custGeom>
              <a:solidFill>
                <a:srgbClr val="A37E9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74" name="îṡľíḓé"/>
              <p:cNvSpPr/>
              <p:nvPr/>
            </p:nvSpPr>
            <p:spPr bwMode="auto">
              <a:xfrm>
                <a:off x="5014913" y="2138363"/>
                <a:ext cx="315913" cy="315913"/>
              </a:xfrm>
              <a:prstGeom prst="ellipse">
                <a:avLst/>
              </a:pr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75" name="ïSḷiďê"/>
              <p:cNvSpPr/>
              <p:nvPr/>
            </p:nvSpPr>
            <p:spPr bwMode="auto">
              <a:xfrm>
                <a:off x="5627688" y="2527300"/>
                <a:ext cx="163513" cy="119063"/>
              </a:xfrm>
              <a:prstGeom prst="ellipse">
                <a:avLst/>
              </a:prstGeom>
              <a:solidFill>
                <a:srgbClr val="1D262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76" name="ïslîďe"/>
              <p:cNvSpPr/>
              <p:nvPr/>
            </p:nvSpPr>
            <p:spPr bwMode="auto">
              <a:xfrm>
                <a:off x="5105401" y="2276475"/>
                <a:ext cx="593725" cy="339725"/>
              </a:xfrm>
              <a:custGeom>
                <a:avLst/>
                <a:gdLst>
                  <a:gd name="T0" fmla="*/ 160 w 173"/>
                  <a:gd name="T1" fmla="*/ 99 h 99"/>
                  <a:gd name="T2" fmla="*/ 155 w 173"/>
                  <a:gd name="T3" fmla="*/ 98 h 99"/>
                  <a:gd name="T4" fmla="*/ 7 w 173"/>
                  <a:gd name="T5" fmla="*/ 23 h 99"/>
                  <a:gd name="T6" fmla="*/ 4 w 173"/>
                  <a:gd name="T7" fmla="*/ 6 h 99"/>
                  <a:gd name="T8" fmla="*/ 21 w 173"/>
                  <a:gd name="T9" fmla="*/ 3 h 99"/>
                  <a:gd name="T10" fmla="*/ 164 w 173"/>
                  <a:gd name="T11" fmla="*/ 76 h 99"/>
                  <a:gd name="T12" fmla="*/ 171 w 173"/>
                  <a:gd name="T13" fmla="*/ 91 h 99"/>
                  <a:gd name="T14" fmla="*/ 160 w 173"/>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99">
                    <a:moveTo>
                      <a:pt x="160" y="99"/>
                    </a:moveTo>
                    <a:cubicBezTo>
                      <a:pt x="158" y="99"/>
                      <a:pt x="157" y="98"/>
                      <a:pt x="155" y="98"/>
                    </a:cubicBezTo>
                    <a:cubicBezTo>
                      <a:pt x="151" y="96"/>
                      <a:pt x="54" y="55"/>
                      <a:pt x="7" y="23"/>
                    </a:cubicBezTo>
                    <a:cubicBezTo>
                      <a:pt x="2" y="19"/>
                      <a:pt x="0" y="12"/>
                      <a:pt x="4" y="6"/>
                    </a:cubicBezTo>
                    <a:cubicBezTo>
                      <a:pt x="8" y="1"/>
                      <a:pt x="15" y="0"/>
                      <a:pt x="21" y="3"/>
                    </a:cubicBezTo>
                    <a:cubicBezTo>
                      <a:pt x="65" y="34"/>
                      <a:pt x="163" y="75"/>
                      <a:pt x="164" y="76"/>
                    </a:cubicBezTo>
                    <a:cubicBezTo>
                      <a:pt x="171" y="78"/>
                      <a:pt x="173" y="85"/>
                      <a:pt x="171" y="91"/>
                    </a:cubicBezTo>
                    <a:cubicBezTo>
                      <a:pt x="169" y="96"/>
                      <a:pt x="164" y="99"/>
                      <a:pt x="160" y="99"/>
                    </a:cubicBezTo>
                    <a:close/>
                  </a:path>
                </a:pathLst>
              </a:cu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77" name="îsliḋè"/>
              <p:cNvSpPr/>
              <p:nvPr/>
            </p:nvSpPr>
            <p:spPr bwMode="auto">
              <a:xfrm>
                <a:off x="5111751" y="1449388"/>
                <a:ext cx="728663" cy="830263"/>
              </a:xfrm>
              <a:custGeom>
                <a:avLst/>
                <a:gdLst>
                  <a:gd name="T0" fmla="*/ 212 w 212"/>
                  <a:gd name="T1" fmla="*/ 19 h 242"/>
                  <a:gd name="T2" fmla="*/ 169 w 212"/>
                  <a:gd name="T3" fmla="*/ 0 h 242"/>
                  <a:gd name="T4" fmla="*/ 0 w 212"/>
                  <a:gd name="T5" fmla="*/ 169 h 242"/>
                  <a:gd name="T6" fmla="*/ 13 w 212"/>
                  <a:gd name="T7" fmla="*/ 235 h 242"/>
                  <a:gd name="T8" fmla="*/ 24 w 212"/>
                  <a:gd name="T9" fmla="*/ 242 h 242"/>
                  <a:gd name="T10" fmla="*/ 29 w 212"/>
                  <a:gd name="T11" fmla="*/ 242 h 242"/>
                  <a:gd name="T12" fmla="*/ 35 w 212"/>
                  <a:gd name="T13" fmla="*/ 226 h 242"/>
                  <a:gd name="T14" fmla="*/ 24 w 212"/>
                  <a:gd name="T15" fmla="*/ 169 h 242"/>
                  <a:gd name="T16" fmla="*/ 179 w 212"/>
                  <a:gd name="T17" fmla="*/ 20 h 242"/>
                  <a:gd name="T18" fmla="*/ 190 w 212"/>
                  <a:gd name="T19" fmla="*/ 19 h 242"/>
                  <a:gd name="T20" fmla="*/ 212 w 212"/>
                  <a:gd name="T21" fmla="*/ 1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242">
                    <a:moveTo>
                      <a:pt x="212" y="19"/>
                    </a:moveTo>
                    <a:cubicBezTo>
                      <a:pt x="208" y="0"/>
                      <a:pt x="171" y="0"/>
                      <a:pt x="169" y="0"/>
                    </a:cubicBezTo>
                    <a:cubicBezTo>
                      <a:pt x="76" y="0"/>
                      <a:pt x="0" y="76"/>
                      <a:pt x="0" y="169"/>
                    </a:cubicBezTo>
                    <a:cubicBezTo>
                      <a:pt x="0" y="192"/>
                      <a:pt x="4" y="214"/>
                      <a:pt x="13" y="235"/>
                    </a:cubicBezTo>
                    <a:cubicBezTo>
                      <a:pt x="15" y="240"/>
                      <a:pt x="19" y="242"/>
                      <a:pt x="24" y="242"/>
                    </a:cubicBezTo>
                    <a:cubicBezTo>
                      <a:pt x="26" y="242"/>
                      <a:pt x="27" y="242"/>
                      <a:pt x="29" y="242"/>
                    </a:cubicBezTo>
                    <a:cubicBezTo>
                      <a:pt x="35" y="239"/>
                      <a:pt x="38" y="232"/>
                      <a:pt x="35" y="226"/>
                    </a:cubicBezTo>
                    <a:cubicBezTo>
                      <a:pt x="28" y="208"/>
                      <a:pt x="24" y="189"/>
                      <a:pt x="24" y="169"/>
                    </a:cubicBezTo>
                    <a:cubicBezTo>
                      <a:pt x="24" y="89"/>
                      <a:pt x="100" y="20"/>
                      <a:pt x="179" y="20"/>
                    </a:cubicBezTo>
                    <a:cubicBezTo>
                      <a:pt x="182" y="20"/>
                      <a:pt x="187" y="19"/>
                      <a:pt x="190" y="19"/>
                    </a:cubicBezTo>
                    <a:cubicBezTo>
                      <a:pt x="196" y="19"/>
                      <a:pt x="212" y="19"/>
                      <a:pt x="212" y="19"/>
                    </a:cubicBezTo>
                    <a:close/>
                  </a:path>
                </a:pathLst>
              </a:custGeom>
              <a:solidFill>
                <a:srgbClr val="424A5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lnSpcReduction="10000"/>
              </a:bodyPr>
              <a:lstStyle/>
              <a:p>
                <a:pPr algn="ctr"/>
                <a:endParaRPr/>
              </a:p>
            </p:txBody>
          </p:sp>
          <p:sp>
            <p:nvSpPr>
              <p:cNvPr id="78" name="ïšļîḍê"/>
              <p:cNvSpPr/>
              <p:nvPr/>
            </p:nvSpPr>
            <p:spPr bwMode="auto">
              <a:xfrm>
                <a:off x="5056188" y="2179638"/>
                <a:ext cx="217488" cy="233363"/>
              </a:xfrm>
              <a:prstGeom prst="ellipse">
                <a:avLst/>
              </a:prstGeom>
              <a:solidFill>
                <a:srgbClr val="7A7F8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79" name="îṥļiḍê"/>
              <p:cNvSpPr/>
              <p:nvPr/>
            </p:nvSpPr>
            <p:spPr bwMode="auto">
              <a:xfrm>
                <a:off x="5403851" y="1446213"/>
                <a:ext cx="1112838" cy="500063"/>
              </a:xfrm>
              <a:custGeom>
                <a:avLst/>
                <a:gdLst>
                  <a:gd name="T0" fmla="*/ 40 w 324"/>
                  <a:gd name="T1" fmla="*/ 115 h 146"/>
                  <a:gd name="T2" fmla="*/ 316 w 324"/>
                  <a:gd name="T3" fmla="*/ 121 h 146"/>
                  <a:gd name="T4" fmla="*/ 323 w 324"/>
                  <a:gd name="T5" fmla="*/ 108 h 146"/>
                  <a:gd name="T6" fmla="*/ 287 w 324"/>
                  <a:gd name="T7" fmla="*/ 80 h 146"/>
                  <a:gd name="T8" fmla="*/ 243 w 324"/>
                  <a:gd name="T9" fmla="*/ 24 h 146"/>
                  <a:gd name="T10" fmla="*/ 19 w 324"/>
                  <a:gd name="T11" fmla="*/ 36 h 146"/>
                  <a:gd name="T12" fmla="*/ 13 w 324"/>
                  <a:gd name="T13" fmla="*/ 44 h 146"/>
                  <a:gd name="T14" fmla="*/ 7 w 324"/>
                  <a:gd name="T15" fmla="*/ 63 h 146"/>
                  <a:gd name="T16" fmla="*/ 40 w 324"/>
                  <a:gd name="T17" fmla="*/ 1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46">
                    <a:moveTo>
                      <a:pt x="40" y="115"/>
                    </a:moveTo>
                    <a:cubicBezTo>
                      <a:pt x="117" y="127"/>
                      <a:pt x="268" y="146"/>
                      <a:pt x="316" y="121"/>
                    </a:cubicBezTo>
                    <a:cubicBezTo>
                      <a:pt x="321" y="119"/>
                      <a:pt x="324" y="113"/>
                      <a:pt x="323" y="108"/>
                    </a:cubicBezTo>
                    <a:cubicBezTo>
                      <a:pt x="321" y="97"/>
                      <a:pt x="314" y="80"/>
                      <a:pt x="287" y="80"/>
                    </a:cubicBezTo>
                    <a:cubicBezTo>
                      <a:pt x="247" y="80"/>
                      <a:pt x="287" y="26"/>
                      <a:pt x="243" y="24"/>
                    </a:cubicBezTo>
                    <a:cubicBezTo>
                      <a:pt x="200" y="22"/>
                      <a:pt x="76" y="0"/>
                      <a:pt x="19" y="36"/>
                    </a:cubicBezTo>
                    <a:cubicBezTo>
                      <a:pt x="16" y="38"/>
                      <a:pt x="14" y="41"/>
                      <a:pt x="13" y="44"/>
                    </a:cubicBezTo>
                    <a:cubicBezTo>
                      <a:pt x="7" y="63"/>
                      <a:pt x="7" y="63"/>
                      <a:pt x="7" y="63"/>
                    </a:cubicBezTo>
                    <a:cubicBezTo>
                      <a:pt x="0" y="87"/>
                      <a:pt x="15" y="111"/>
                      <a:pt x="40" y="115"/>
                    </a:cubicBezTo>
                    <a:close/>
                  </a:path>
                </a:pathLst>
              </a:custGeom>
              <a:gradFill>
                <a:gsLst>
                  <a:gs pos="100000">
                    <a:srgbClr val="377FC2"/>
                  </a:gs>
                  <a:gs pos="0">
                    <a:srgbClr val="2A5379"/>
                  </a:gs>
                </a:gsLst>
                <a:lin ang="0" scaled="0"/>
              </a:gradFill>
              <a:ln>
                <a:noFill/>
              </a:ln>
            </p:spPr>
            <p:txBody>
              <a:bodyPr wrap="square" lIns="91440" tIns="45720" rIns="91440" bIns="45720" anchor="ctr">
                <a:normAutofit fontScale="47500" lnSpcReduction="20000"/>
              </a:bodyPr>
              <a:lstStyle/>
              <a:p>
                <a:pPr algn="ctr"/>
                <a:endParaRPr/>
              </a:p>
            </p:txBody>
          </p:sp>
          <p:sp>
            <p:nvSpPr>
              <p:cNvPr id="80" name="iśļídè"/>
              <p:cNvSpPr/>
              <p:nvPr/>
            </p:nvSpPr>
            <p:spPr bwMode="auto">
              <a:xfrm>
                <a:off x="5499101" y="2846388"/>
                <a:ext cx="227013" cy="620713"/>
              </a:xfrm>
              <a:custGeom>
                <a:avLst/>
                <a:gdLst>
                  <a:gd name="T0" fmla="*/ 66 w 66"/>
                  <a:gd name="T1" fmla="*/ 28 h 181"/>
                  <a:gd name="T2" fmla="*/ 45 w 66"/>
                  <a:gd name="T3" fmla="*/ 181 h 181"/>
                  <a:gd name="T4" fmla="*/ 0 w 66"/>
                  <a:gd name="T5" fmla="*/ 26 h 181"/>
                  <a:gd name="T6" fmla="*/ 8 w 66"/>
                  <a:gd name="T7" fmla="*/ 0 h 181"/>
                  <a:gd name="T8" fmla="*/ 39 w 66"/>
                  <a:gd name="T9" fmla="*/ 1 h 181"/>
                  <a:gd name="T10" fmla="*/ 66 w 66"/>
                  <a:gd name="T11" fmla="*/ 28 h 181"/>
                </a:gdLst>
                <a:ahLst/>
                <a:cxnLst>
                  <a:cxn ang="0">
                    <a:pos x="T0" y="T1"/>
                  </a:cxn>
                  <a:cxn ang="0">
                    <a:pos x="T2" y="T3"/>
                  </a:cxn>
                  <a:cxn ang="0">
                    <a:pos x="T4" y="T5"/>
                  </a:cxn>
                  <a:cxn ang="0">
                    <a:pos x="T6" y="T7"/>
                  </a:cxn>
                  <a:cxn ang="0">
                    <a:pos x="T8" y="T9"/>
                  </a:cxn>
                  <a:cxn ang="0">
                    <a:pos x="T10" y="T11"/>
                  </a:cxn>
                </a:cxnLst>
                <a:rect l="0" t="0" r="r" b="b"/>
                <a:pathLst>
                  <a:path w="66" h="181">
                    <a:moveTo>
                      <a:pt x="66" y="28"/>
                    </a:moveTo>
                    <a:cubicBezTo>
                      <a:pt x="45" y="181"/>
                      <a:pt x="45" y="181"/>
                      <a:pt x="45" y="181"/>
                    </a:cubicBezTo>
                    <a:cubicBezTo>
                      <a:pt x="0" y="26"/>
                      <a:pt x="0" y="26"/>
                      <a:pt x="0" y="26"/>
                    </a:cubicBezTo>
                    <a:cubicBezTo>
                      <a:pt x="8" y="0"/>
                      <a:pt x="8" y="0"/>
                      <a:pt x="8" y="0"/>
                    </a:cubicBezTo>
                    <a:cubicBezTo>
                      <a:pt x="8" y="0"/>
                      <a:pt x="29" y="12"/>
                      <a:pt x="39" y="1"/>
                    </a:cubicBezTo>
                    <a:lnTo>
                      <a:pt x="66" y="28"/>
                    </a:lnTo>
                    <a:close/>
                  </a:path>
                </a:pathLst>
              </a:custGeom>
              <a:solidFill>
                <a:srgbClr val="FFF0B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70000" lnSpcReduction="20000"/>
              </a:bodyPr>
              <a:lstStyle/>
              <a:p>
                <a:pPr algn="ctr"/>
                <a:endParaRPr/>
              </a:p>
            </p:txBody>
          </p:sp>
          <p:sp>
            <p:nvSpPr>
              <p:cNvPr id="81" name="iš1îḋe"/>
              <p:cNvSpPr/>
              <p:nvPr/>
            </p:nvSpPr>
            <p:spPr bwMode="auto">
              <a:xfrm>
                <a:off x="5915026" y="2078038"/>
                <a:ext cx="241300" cy="290513"/>
              </a:xfrm>
              <a:custGeom>
                <a:avLst/>
                <a:gdLst>
                  <a:gd name="T0" fmla="*/ 8 w 70"/>
                  <a:gd name="T1" fmla="*/ 19 h 85"/>
                  <a:gd name="T2" fmla="*/ 49 w 70"/>
                  <a:gd name="T3" fmla="*/ 68 h 85"/>
                  <a:gd name="T4" fmla="*/ 10 w 70"/>
                  <a:gd name="T5" fmla="*/ 67 h 85"/>
                  <a:gd name="T6" fmla="*/ 8 w 70"/>
                  <a:gd name="T7" fmla="*/ 19 h 85"/>
                </a:gdLst>
                <a:ahLst/>
                <a:cxnLst>
                  <a:cxn ang="0">
                    <a:pos x="T0" y="T1"/>
                  </a:cxn>
                  <a:cxn ang="0">
                    <a:pos x="T2" y="T3"/>
                  </a:cxn>
                  <a:cxn ang="0">
                    <a:pos x="T4" y="T5"/>
                  </a:cxn>
                  <a:cxn ang="0">
                    <a:pos x="T6" y="T7"/>
                  </a:cxn>
                </a:cxnLst>
                <a:rect l="0" t="0" r="r" b="b"/>
                <a:pathLst>
                  <a:path w="70" h="85">
                    <a:moveTo>
                      <a:pt x="8" y="19"/>
                    </a:moveTo>
                    <a:cubicBezTo>
                      <a:pt x="0" y="0"/>
                      <a:pt x="70" y="51"/>
                      <a:pt x="49" y="68"/>
                    </a:cubicBezTo>
                    <a:cubicBezTo>
                      <a:pt x="28" y="85"/>
                      <a:pt x="10" y="67"/>
                      <a:pt x="10" y="67"/>
                    </a:cubicBezTo>
                    <a:cubicBezTo>
                      <a:pt x="10" y="67"/>
                      <a:pt x="21" y="51"/>
                      <a:pt x="8" y="19"/>
                    </a:cubicBezTo>
                    <a:close/>
                  </a:path>
                </a:pathLst>
              </a:custGeom>
              <a:gradFill>
                <a:gsLst>
                  <a:gs pos="100000">
                    <a:srgbClr val="F8B1B2"/>
                  </a:gs>
                  <a:gs pos="0">
                    <a:srgbClr val="FBD2C6"/>
                  </a:gs>
                </a:gsLst>
                <a:lin ang="0" scaled="0"/>
              </a:gradFill>
              <a:ln>
                <a:noFill/>
              </a:ln>
            </p:spPr>
            <p:txBody>
              <a:bodyPr wrap="square" lIns="91440" tIns="45720" rIns="91440" bIns="45720" anchor="ctr">
                <a:normAutofit fontScale="25000" lnSpcReduction="20000"/>
              </a:bodyPr>
              <a:lstStyle/>
              <a:p>
                <a:pPr algn="ctr"/>
                <a:endParaRPr/>
              </a:p>
            </p:txBody>
          </p:sp>
          <p:sp>
            <p:nvSpPr>
              <p:cNvPr id="82" name="íṧľîḍe"/>
              <p:cNvSpPr/>
              <p:nvPr/>
            </p:nvSpPr>
            <p:spPr bwMode="auto">
              <a:xfrm>
                <a:off x="5599113" y="2093913"/>
                <a:ext cx="55563" cy="58738"/>
              </a:xfrm>
              <a:prstGeom prst="ellipse">
                <a:avLst/>
              </a:pr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83" name="ïṩ1ïḍê"/>
              <p:cNvSpPr/>
              <p:nvPr/>
            </p:nvSpPr>
            <p:spPr bwMode="auto">
              <a:xfrm>
                <a:off x="6180138" y="2081213"/>
                <a:ext cx="55563" cy="57150"/>
              </a:xfrm>
              <a:prstGeom prst="ellipse">
                <a:avLst/>
              </a:pr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84" name="iśļïḍè"/>
              <p:cNvSpPr/>
              <p:nvPr/>
            </p:nvSpPr>
            <p:spPr bwMode="auto">
              <a:xfrm>
                <a:off x="5380038" y="2760663"/>
                <a:ext cx="250825" cy="346075"/>
              </a:xfrm>
              <a:custGeom>
                <a:avLst/>
                <a:gdLst>
                  <a:gd name="T0" fmla="*/ 19 w 73"/>
                  <a:gd name="T1" fmla="*/ 0 h 101"/>
                  <a:gd name="T2" fmla="*/ 72 w 73"/>
                  <a:gd name="T3" fmla="*/ 57 h 101"/>
                  <a:gd name="T4" fmla="*/ 28 w 73"/>
                  <a:gd name="T5" fmla="*/ 101 h 101"/>
                  <a:gd name="T6" fmla="*/ 0 w 73"/>
                  <a:gd name="T7" fmla="*/ 14 h 101"/>
                  <a:gd name="T8" fmla="*/ 19 w 73"/>
                  <a:gd name="T9" fmla="*/ 0 h 101"/>
                </a:gdLst>
                <a:ahLst/>
                <a:cxnLst>
                  <a:cxn ang="0">
                    <a:pos x="T0" y="T1"/>
                  </a:cxn>
                  <a:cxn ang="0">
                    <a:pos x="T2" y="T3"/>
                  </a:cxn>
                  <a:cxn ang="0">
                    <a:pos x="T4" y="T5"/>
                  </a:cxn>
                  <a:cxn ang="0">
                    <a:pos x="T6" y="T7"/>
                  </a:cxn>
                  <a:cxn ang="0">
                    <a:pos x="T8" y="T9"/>
                  </a:cxn>
                </a:cxnLst>
                <a:rect l="0" t="0" r="r" b="b"/>
                <a:pathLst>
                  <a:path w="73" h="101">
                    <a:moveTo>
                      <a:pt x="19" y="0"/>
                    </a:moveTo>
                    <a:cubicBezTo>
                      <a:pt x="19" y="0"/>
                      <a:pt x="73" y="57"/>
                      <a:pt x="72" y="57"/>
                    </a:cubicBezTo>
                    <a:cubicBezTo>
                      <a:pt x="71" y="58"/>
                      <a:pt x="28" y="101"/>
                      <a:pt x="28" y="101"/>
                    </a:cubicBezTo>
                    <a:cubicBezTo>
                      <a:pt x="0" y="14"/>
                      <a:pt x="0" y="14"/>
                      <a:pt x="0" y="14"/>
                    </a:cubicBezTo>
                    <a:lnTo>
                      <a:pt x="19" y="0"/>
                    </a:lnTo>
                    <a:close/>
                  </a:path>
                </a:pathLst>
              </a:custGeom>
              <a:solidFill>
                <a:srgbClr val="FFF0B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85" name="íşḷíḋé"/>
              <p:cNvSpPr/>
              <p:nvPr/>
            </p:nvSpPr>
            <p:spPr bwMode="auto">
              <a:xfrm>
                <a:off x="5557838" y="2935288"/>
                <a:ext cx="127000" cy="144463"/>
              </a:xfrm>
              <a:custGeom>
                <a:avLst/>
                <a:gdLst>
                  <a:gd name="T0" fmla="*/ 26 w 80"/>
                  <a:gd name="T1" fmla="*/ 0 h 91"/>
                  <a:gd name="T2" fmla="*/ 80 w 80"/>
                  <a:gd name="T3" fmla="*/ 41 h 91"/>
                  <a:gd name="T4" fmla="*/ 63 w 80"/>
                  <a:gd name="T5" fmla="*/ 91 h 91"/>
                  <a:gd name="T6" fmla="*/ 26 w 80"/>
                  <a:gd name="T7" fmla="*/ 91 h 91"/>
                  <a:gd name="T8" fmla="*/ 0 w 80"/>
                  <a:gd name="T9" fmla="*/ 56 h 91"/>
                  <a:gd name="T10" fmla="*/ 26 w 80"/>
                  <a:gd name="T11" fmla="*/ 0 h 91"/>
                </a:gdLst>
                <a:ahLst/>
                <a:cxnLst>
                  <a:cxn ang="0">
                    <a:pos x="T0" y="T1"/>
                  </a:cxn>
                  <a:cxn ang="0">
                    <a:pos x="T2" y="T3"/>
                  </a:cxn>
                  <a:cxn ang="0">
                    <a:pos x="T4" y="T5"/>
                  </a:cxn>
                  <a:cxn ang="0">
                    <a:pos x="T6" y="T7"/>
                  </a:cxn>
                  <a:cxn ang="0">
                    <a:pos x="T8" y="T9"/>
                  </a:cxn>
                  <a:cxn ang="0">
                    <a:pos x="T10" y="T11"/>
                  </a:cxn>
                </a:cxnLst>
                <a:rect l="0" t="0" r="r" b="b"/>
                <a:pathLst>
                  <a:path w="80" h="91">
                    <a:moveTo>
                      <a:pt x="26" y="0"/>
                    </a:moveTo>
                    <a:lnTo>
                      <a:pt x="80" y="41"/>
                    </a:lnTo>
                    <a:lnTo>
                      <a:pt x="63" y="91"/>
                    </a:lnTo>
                    <a:lnTo>
                      <a:pt x="26" y="91"/>
                    </a:lnTo>
                    <a:lnTo>
                      <a:pt x="0" y="56"/>
                    </a:lnTo>
                    <a:lnTo>
                      <a:pt x="26" y="0"/>
                    </a:lnTo>
                    <a:close/>
                  </a:path>
                </a:pathLst>
              </a:custGeom>
              <a:solidFill>
                <a:srgbClr val="FC606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86" name="îśḻïdè"/>
              <p:cNvSpPr/>
              <p:nvPr/>
            </p:nvSpPr>
            <p:spPr bwMode="auto">
              <a:xfrm>
                <a:off x="5572126" y="3079750"/>
                <a:ext cx="123825" cy="387350"/>
              </a:xfrm>
              <a:custGeom>
                <a:avLst/>
                <a:gdLst>
                  <a:gd name="T0" fmla="*/ 78 w 78"/>
                  <a:gd name="T1" fmla="*/ 69 h 244"/>
                  <a:gd name="T2" fmla="*/ 54 w 78"/>
                  <a:gd name="T3" fmla="*/ 0 h 244"/>
                  <a:gd name="T4" fmla="*/ 17 w 78"/>
                  <a:gd name="T5" fmla="*/ 0 h 244"/>
                  <a:gd name="T6" fmla="*/ 0 w 78"/>
                  <a:gd name="T7" fmla="*/ 69 h 244"/>
                  <a:gd name="T8" fmla="*/ 52 w 78"/>
                  <a:gd name="T9" fmla="*/ 244 h 244"/>
                  <a:gd name="T10" fmla="*/ 78 w 78"/>
                  <a:gd name="T11" fmla="*/ 69 h 244"/>
                </a:gdLst>
                <a:ahLst/>
                <a:cxnLst>
                  <a:cxn ang="0">
                    <a:pos x="T0" y="T1"/>
                  </a:cxn>
                  <a:cxn ang="0">
                    <a:pos x="T2" y="T3"/>
                  </a:cxn>
                  <a:cxn ang="0">
                    <a:pos x="T4" y="T5"/>
                  </a:cxn>
                  <a:cxn ang="0">
                    <a:pos x="T6" y="T7"/>
                  </a:cxn>
                  <a:cxn ang="0">
                    <a:pos x="T8" y="T9"/>
                  </a:cxn>
                  <a:cxn ang="0">
                    <a:pos x="T10" y="T11"/>
                  </a:cxn>
                </a:cxnLst>
                <a:rect l="0" t="0" r="r" b="b"/>
                <a:pathLst>
                  <a:path w="78" h="244">
                    <a:moveTo>
                      <a:pt x="78" y="69"/>
                    </a:moveTo>
                    <a:lnTo>
                      <a:pt x="54" y="0"/>
                    </a:lnTo>
                    <a:lnTo>
                      <a:pt x="17" y="0"/>
                    </a:lnTo>
                    <a:lnTo>
                      <a:pt x="0" y="69"/>
                    </a:lnTo>
                    <a:lnTo>
                      <a:pt x="52" y="244"/>
                    </a:lnTo>
                    <a:lnTo>
                      <a:pt x="78" y="69"/>
                    </a:lnTo>
                    <a:close/>
                  </a:path>
                </a:pathLst>
              </a:custGeom>
              <a:solidFill>
                <a:srgbClr val="FC606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87" name="i$ļíḋé"/>
              <p:cNvSpPr/>
              <p:nvPr/>
            </p:nvSpPr>
            <p:spPr bwMode="auto">
              <a:xfrm>
                <a:off x="5599113" y="2935288"/>
                <a:ext cx="117475" cy="88900"/>
              </a:xfrm>
              <a:prstGeom prst="line">
                <a:avLst/>
              </a:prstGeom>
              <a:noFill/>
              <a:ln w="12700" cap="flat">
                <a:solidFill>
                  <a:srgbClr val="FAD48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88" name="îslíde"/>
              <p:cNvSpPr/>
              <p:nvPr/>
            </p:nvSpPr>
            <p:spPr bwMode="auto">
              <a:xfrm>
                <a:off x="5534026" y="3048000"/>
                <a:ext cx="0" cy="0"/>
              </a:xfrm>
              <a:prstGeom prst="line">
                <a:avLst/>
              </a:prstGeom>
              <a:noFill/>
              <a:ln w="12700" cap="flat">
                <a:solidFill>
                  <a:srgbClr val="FAD485"/>
                </a:solidFill>
                <a:prstDash val="solid"/>
                <a:miter lim="800000"/>
              </a:ln>
              <a:extLst>
                <a:ext uri="{909E8E84-426E-40DD-AFC4-6F175D3DCCD1}">
                  <a14:hiddenFill xmlns:a14="http://schemas.microsoft.com/office/drawing/2010/main">
                    <a:noFill/>
                  </a14:hiddenFill>
                </a:ext>
              </a:extLst>
            </p:spPr>
            <p:txBody>
              <a:bodyPr wrap="square" lIns="91440" tIns="45720" rIns="91440" bIns="45720" anchor="ctr">
                <a:normAutofit fontScale="25000" lnSpcReduction="20000"/>
              </a:bodyPr>
              <a:lstStyle/>
              <a:p>
                <a:pPr algn="ctr"/>
                <a:endParaRPr/>
              </a:p>
            </p:txBody>
          </p:sp>
          <p:sp>
            <p:nvSpPr>
              <p:cNvPr id="89" name="îśḷîḋê"/>
              <p:cNvSpPr/>
              <p:nvPr/>
            </p:nvSpPr>
            <p:spPr bwMode="auto">
              <a:xfrm>
                <a:off x="4214813" y="3857625"/>
                <a:ext cx="1357313" cy="1949450"/>
              </a:xfrm>
              <a:custGeom>
                <a:avLst/>
                <a:gdLst>
                  <a:gd name="T0" fmla="*/ 803 w 855"/>
                  <a:gd name="T1" fmla="*/ 1226 h 1228"/>
                  <a:gd name="T2" fmla="*/ 649 w 855"/>
                  <a:gd name="T3" fmla="*/ 43 h 1228"/>
                  <a:gd name="T4" fmla="*/ 688 w 855"/>
                  <a:gd name="T5" fmla="*/ 76 h 1228"/>
                  <a:gd name="T6" fmla="*/ 154 w 855"/>
                  <a:gd name="T7" fmla="*/ 76 h 1228"/>
                  <a:gd name="T8" fmla="*/ 193 w 855"/>
                  <a:gd name="T9" fmla="*/ 41 h 1228"/>
                  <a:gd name="T10" fmla="*/ 52 w 855"/>
                  <a:gd name="T11" fmla="*/ 1228 h 1228"/>
                  <a:gd name="T12" fmla="*/ 0 w 855"/>
                  <a:gd name="T13" fmla="*/ 1223 h 1228"/>
                  <a:gd name="T14" fmla="*/ 117 w 855"/>
                  <a:gd name="T15" fmla="*/ 35 h 1228"/>
                  <a:gd name="T16" fmla="*/ 119 w 855"/>
                  <a:gd name="T17" fmla="*/ 0 h 1228"/>
                  <a:gd name="T18" fmla="*/ 154 w 855"/>
                  <a:gd name="T19" fmla="*/ 0 h 1228"/>
                  <a:gd name="T20" fmla="*/ 688 w 855"/>
                  <a:gd name="T21" fmla="*/ 0 h 1228"/>
                  <a:gd name="T22" fmla="*/ 721 w 855"/>
                  <a:gd name="T23" fmla="*/ 0 h 1228"/>
                  <a:gd name="T24" fmla="*/ 725 w 855"/>
                  <a:gd name="T25" fmla="*/ 35 h 1228"/>
                  <a:gd name="T26" fmla="*/ 855 w 855"/>
                  <a:gd name="T27" fmla="*/ 1219 h 1228"/>
                  <a:gd name="T28" fmla="*/ 803 w 855"/>
                  <a:gd name="T29" fmla="*/ 1226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5" h="1228">
                    <a:moveTo>
                      <a:pt x="803" y="1226"/>
                    </a:moveTo>
                    <a:lnTo>
                      <a:pt x="649" y="43"/>
                    </a:lnTo>
                    <a:lnTo>
                      <a:pt x="688" y="76"/>
                    </a:lnTo>
                    <a:lnTo>
                      <a:pt x="154" y="76"/>
                    </a:lnTo>
                    <a:lnTo>
                      <a:pt x="193" y="41"/>
                    </a:lnTo>
                    <a:lnTo>
                      <a:pt x="52" y="1228"/>
                    </a:lnTo>
                    <a:lnTo>
                      <a:pt x="0" y="1223"/>
                    </a:lnTo>
                    <a:lnTo>
                      <a:pt x="117" y="35"/>
                    </a:lnTo>
                    <a:lnTo>
                      <a:pt x="119" y="0"/>
                    </a:lnTo>
                    <a:lnTo>
                      <a:pt x="154" y="0"/>
                    </a:lnTo>
                    <a:lnTo>
                      <a:pt x="688" y="0"/>
                    </a:lnTo>
                    <a:lnTo>
                      <a:pt x="721" y="0"/>
                    </a:lnTo>
                    <a:lnTo>
                      <a:pt x="725" y="35"/>
                    </a:lnTo>
                    <a:lnTo>
                      <a:pt x="855" y="1219"/>
                    </a:lnTo>
                    <a:lnTo>
                      <a:pt x="803" y="1226"/>
                    </a:lnTo>
                    <a:close/>
                  </a:path>
                </a:pathLst>
              </a:custGeom>
              <a:solidFill>
                <a:srgbClr val="F4FAF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90" name="ï$ļïḋè"/>
              <p:cNvSpPr/>
              <p:nvPr/>
            </p:nvSpPr>
            <p:spPr bwMode="auto">
              <a:xfrm>
                <a:off x="4256088" y="3786188"/>
                <a:ext cx="3833813" cy="106363"/>
              </a:xfrm>
              <a:prstGeom prst="rect">
                <a:avLst/>
              </a:prstGeom>
              <a:solidFill>
                <a:srgbClr val="FED33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91" name="íSľïde"/>
              <p:cNvSpPr/>
              <p:nvPr/>
            </p:nvSpPr>
            <p:spPr bwMode="auto">
              <a:xfrm>
                <a:off x="4256088" y="3786188"/>
                <a:ext cx="1271588" cy="106363"/>
              </a:xfrm>
              <a:prstGeom prst="rect">
                <a:avLst/>
              </a:prstGeom>
              <a:solidFill>
                <a:srgbClr val="FFF0B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animBg="1"/>
      <p:bldP spid="16" grpId="0" animBg="1"/>
      <p:bldP spid="17" grpId="0" animBg="1"/>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328088" y="6451289"/>
            <a:ext cx="1938278" cy="28049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4" name="六边形 3"/>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8" name="平行四边形 7"/>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0"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平行四边形 11"/>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4" name="平行四边形 13"/>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1" name="平行四边形 20"/>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2" name="平行四边形 21"/>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3" name="平行四边形 22"/>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5" name="文本框 24"/>
          <p:cNvSpPr txBox="1"/>
          <p:nvPr/>
        </p:nvSpPr>
        <p:spPr>
          <a:xfrm>
            <a:off x="514538" y="113873"/>
            <a:ext cx="1652893"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成效与应用</a:t>
            </a:r>
          </a:p>
        </p:txBody>
      </p:sp>
      <p:grpSp>
        <p:nvGrpSpPr>
          <p:cNvPr id="27" name="组合 26"/>
          <p:cNvGrpSpPr/>
          <p:nvPr/>
        </p:nvGrpSpPr>
        <p:grpSpPr>
          <a:xfrm>
            <a:off x="11127364" y="379584"/>
            <a:ext cx="409027" cy="134134"/>
            <a:chOff x="11369042" y="568879"/>
            <a:chExt cx="568324" cy="148001"/>
          </a:xfrm>
        </p:grpSpPr>
        <p:sp>
          <p:nvSpPr>
            <p:cNvPr id="29" name="平行四边形 2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1" name="平行四边形 30"/>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33" name="直接连接符 32"/>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1389343" y="115156"/>
            <a:ext cx="682197" cy="206038"/>
            <a:chOff x="11369042" y="568879"/>
            <a:chExt cx="568324" cy="148001"/>
          </a:xfrm>
        </p:grpSpPr>
        <p:sp>
          <p:nvSpPr>
            <p:cNvPr id="39" name="平行四边形 38"/>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0" name="平行四边形 39"/>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2" name="矩形 1"/>
          <p:cNvSpPr/>
          <p:nvPr/>
        </p:nvSpPr>
        <p:spPr>
          <a:xfrm>
            <a:off x="5542348" y="2071752"/>
            <a:ext cx="5742009" cy="41115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l" defTabSz="619125">
              <a:lnSpc>
                <a:spcPct val="150000"/>
              </a:lnSpc>
            </a:pPr>
            <a:r>
              <a:rPr lang="zh-CN" altLang="en-US" sz="1600" dirty="0">
                <a:latin typeface="微软雅黑" panose="020B0503020204020204" pitchFamily="34" charset="-122"/>
                <a:ea typeface="微软雅黑" panose="020B0503020204020204" pitchFamily="34" charset="-122"/>
              </a:rPr>
              <a:t>       建立</a:t>
            </a:r>
            <a:r>
              <a:rPr lang="zh-CN" altLang="zh-CN" sz="1600" b="1" dirty="0">
                <a:solidFill>
                  <a:srgbClr val="FF0000"/>
                </a:solidFill>
                <a:latin typeface="微软雅黑" panose="020B0503020204020204" pitchFamily="34" charset="-122"/>
                <a:ea typeface="微软雅黑" panose="020B0503020204020204" pitchFamily="34" charset="-122"/>
              </a:rPr>
              <a:t>内部控制实施</a:t>
            </a:r>
            <a:r>
              <a:rPr lang="zh-CN" altLang="zh-CN" sz="1600" dirty="0">
                <a:latin typeface="微软雅黑" panose="020B0503020204020204" pitchFamily="34" charset="-122"/>
                <a:ea typeface="微软雅黑" panose="020B0503020204020204" pitchFamily="34" charset="-122"/>
              </a:rPr>
              <a:t>情况</a:t>
            </a:r>
            <a:r>
              <a:rPr lang="zh-CN" altLang="en-US" sz="1600" dirty="0">
                <a:latin typeface="微软雅黑" panose="020B0503020204020204" pitchFamily="34" charset="-122"/>
                <a:ea typeface="微软雅黑" panose="020B0503020204020204" pitchFamily="34" charset="-122"/>
              </a:rPr>
              <a:t>的</a:t>
            </a:r>
            <a:r>
              <a:rPr lang="zh-CN" altLang="zh-CN" sz="1600" b="1" dirty="0">
                <a:solidFill>
                  <a:srgbClr val="FF0000"/>
                </a:solidFill>
                <a:latin typeface="微软雅黑" panose="020B0503020204020204" pitchFamily="34" charset="-122"/>
                <a:ea typeface="微软雅黑" panose="020B0503020204020204" pitchFamily="34" charset="-122"/>
              </a:rPr>
              <a:t>监督检查</a:t>
            </a:r>
            <a:r>
              <a:rPr lang="zh-CN" altLang="en-US" sz="1600" b="1" dirty="0">
                <a:solidFill>
                  <a:srgbClr val="FF0000"/>
                </a:solidFill>
                <a:latin typeface="微软雅黑" panose="020B0503020204020204" pitchFamily="34" charset="-122"/>
                <a:ea typeface="微软雅黑" panose="020B0503020204020204" pitchFamily="34" charset="-122"/>
              </a:rPr>
              <a:t>机制</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预防、发现和整改内部控制设计和运行中存在的现实问题、潜在问题和薄弱环节，通过对问题的持续改进，确保内部控制体系的有效运行。</a:t>
            </a:r>
            <a:endParaRPr lang="en-US" altLang="zh-CN" sz="1600" dirty="0">
              <a:latin typeface="微软雅黑" panose="020B0503020204020204" pitchFamily="34" charset="-122"/>
              <a:ea typeface="微软雅黑" panose="020B0503020204020204" pitchFamily="34" charset="-122"/>
            </a:endParaRPr>
          </a:p>
          <a:p>
            <a:pPr indent="304800" algn="l">
              <a:lnSpc>
                <a:spcPct val="150000"/>
              </a:lnSpc>
            </a:pPr>
            <a:r>
              <a:rPr lang="en-US" altLang="zh-CN" sz="1600" dirty="0">
                <a:latin typeface="微软雅黑" panose="020B0503020204020204" pitchFamily="34" charset="-122"/>
                <a:ea typeface="微软雅黑" panose="020B0503020204020204" pitchFamily="34" charset="-122"/>
              </a:rPr>
              <a:t> </a:t>
            </a:r>
            <a:r>
              <a:rPr lang="zh-CN" altLang="zh-CN" sz="1600" dirty="0">
                <a:latin typeface="微软雅黑" panose="020B0503020204020204" pitchFamily="34" charset="-122"/>
                <a:ea typeface="微软雅黑" panose="020B0503020204020204" pitchFamily="34" charset="-122"/>
              </a:rPr>
              <a:t>定期或不定期检查单位内部管理制度和机制的建立与执行情况，以及内部控制关键岗位及人员的设置情况等，监督检查内部控制建设与实施按照相关规定开展；对</a:t>
            </a:r>
            <a:r>
              <a:rPr lang="zh-CN" altLang="zh-CN" sz="1600" b="1" dirty="0">
                <a:solidFill>
                  <a:srgbClr val="FF0000"/>
                </a:solidFill>
                <a:latin typeface="微软雅黑" panose="020B0503020204020204" pitchFamily="34" charset="-122"/>
                <a:ea typeface="微软雅黑" panose="020B0503020204020204" pitchFamily="34" charset="-122"/>
              </a:rPr>
              <a:t>内部审核</a:t>
            </a:r>
            <a:r>
              <a:rPr lang="zh-CN" altLang="zh-CN" sz="1600" dirty="0">
                <a:latin typeface="微软雅黑" panose="020B0503020204020204" pitchFamily="34" charset="-122"/>
                <a:ea typeface="微软雅黑" panose="020B0503020204020204" pitchFamily="34" charset="-122"/>
              </a:rPr>
              <a:t>过程中发现的</a:t>
            </a:r>
            <a:r>
              <a:rPr lang="zh-CN" altLang="zh-CN" sz="1600" b="1" dirty="0">
                <a:solidFill>
                  <a:srgbClr val="FF0000"/>
                </a:solidFill>
                <a:latin typeface="微软雅黑" panose="020B0503020204020204" pitchFamily="34" charset="-122"/>
                <a:ea typeface="微软雅黑" panose="020B0503020204020204" pitchFamily="34" charset="-122"/>
              </a:rPr>
              <a:t>内部控制缺陷</a:t>
            </a:r>
            <a:r>
              <a:rPr lang="zh-CN" altLang="zh-CN" sz="1600" dirty="0">
                <a:latin typeface="微软雅黑" panose="020B0503020204020204" pitchFamily="34" charset="-122"/>
                <a:ea typeface="微软雅黑" panose="020B0503020204020204" pitchFamily="34" charset="-122"/>
              </a:rPr>
              <a:t>进行整理，汇总分析缺陷性质（</a:t>
            </a:r>
            <a:r>
              <a:rPr lang="zh-CN" altLang="zh-CN" sz="1600" b="1" dirty="0">
                <a:solidFill>
                  <a:srgbClr val="FF0000"/>
                </a:solidFill>
                <a:latin typeface="微软雅黑" panose="020B0503020204020204" pitchFamily="34" charset="-122"/>
                <a:ea typeface="微软雅黑" panose="020B0503020204020204" pitchFamily="34" charset="-122"/>
              </a:rPr>
              <a:t>设计缺陷</a:t>
            </a:r>
            <a:r>
              <a:rPr lang="zh-CN" altLang="zh-CN" sz="1600" dirty="0">
                <a:latin typeface="微软雅黑" panose="020B0503020204020204" pitchFamily="34" charset="-122"/>
                <a:ea typeface="微软雅黑" panose="020B0503020204020204" pitchFamily="34" charset="-122"/>
              </a:rPr>
              <a:t>或</a:t>
            </a:r>
            <a:r>
              <a:rPr lang="zh-CN" altLang="zh-CN" sz="1600" b="1" dirty="0">
                <a:solidFill>
                  <a:srgbClr val="FF0000"/>
                </a:solidFill>
                <a:latin typeface="微软雅黑" panose="020B0503020204020204" pitchFamily="34" charset="-122"/>
                <a:ea typeface="微软雅黑" panose="020B0503020204020204" pitchFamily="34" charset="-122"/>
              </a:rPr>
              <a:t>执行缺陷</a:t>
            </a:r>
            <a:r>
              <a:rPr lang="zh-CN" altLang="zh-CN" sz="1600" dirty="0">
                <a:latin typeface="微软雅黑" panose="020B0503020204020204" pitchFamily="34" charset="-122"/>
                <a:ea typeface="微软雅黑" panose="020B0503020204020204" pitchFamily="34" charset="-122"/>
              </a:rPr>
              <a:t>）和产生的原因并提出改进建议；监督检查结果的运用，</a:t>
            </a:r>
            <a:r>
              <a:rPr lang="zh-CN" altLang="zh-CN" sz="1600" b="1" dirty="0">
                <a:solidFill>
                  <a:srgbClr val="FF0000"/>
                </a:solidFill>
                <a:latin typeface="微软雅黑" panose="020B0503020204020204" pitchFamily="34" charset="-122"/>
                <a:ea typeface="微软雅黑" panose="020B0503020204020204" pitchFamily="34" charset="-122"/>
              </a:rPr>
              <a:t>对</a:t>
            </a:r>
            <a:r>
              <a:rPr lang="zh-CN" altLang="zh-CN" sz="1600" dirty="0">
                <a:latin typeface="微软雅黑" panose="020B0503020204020204" pitchFamily="34" charset="-122"/>
                <a:ea typeface="微软雅黑" panose="020B0503020204020204" pitchFamily="34" charset="-122"/>
              </a:rPr>
              <a:t>内部控制检查问题的</a:t>
            </a:r>
            <a:r>
              <a:rPr lang="zh-CN" altLang="zh-CN" sz="1600" b="1" dirty="0">
                <a:solidFill>
                  <a:srgbClr val="FF0000"/>
                </a:solidFill>
                <a:latin typeface="微软雅黑" panose="020B0503020204020204" pitchFamily="34" charset="-122"/>
                <a:ea typeface="微软雅黑" panose="020B0503020204020204" pitchFamily="34" charset="-122"/>
              </a:rPr>
              <a:t>整改或改进措施的实施情况</a:t>
            </a:r>
            <a:r>
              <a:rPr lang="zh-CN" altLang="zh-CN" sz="1600" dirty="0">
                <a:latin typeface="微软雅黑" panose="020B0503020204020204" pitchFamily="34" charset="-122"/>
                <a:ea typeface="微软雅黑" panose="020B0503020204020204" pitchFamily="34" charset="-122"/>
              </a:rPr>
              <a:t>进行</a:t>
            </a:r>
            <a:r>
              <a:rPr lang="zh-CN" altLang="zh-CN" sz="1600" b="1" dirty="0">
                <a:solidFill>
                  <a:srgbClr val="FF0000"/>
                </a:solidFill>
                <a:latin typeface="微软雅黑" panose="020B0503020204020204" pitchFamily="34" charset="-122"/>
                <a:ea typeface="微软雅黑" panose="020B0503020204020204" pitchFamily="34" charset="-122"/>
              </a:rPr>
              <a:t>跟踪</a:t>
            </a:r>
            <a:r>
              <a:rPr lang="zh-CN" altLang="zh-CN" sz="1600" dirty="0">
                <a:latin typeface="微软雅黑" panose="020B0503020204020204" pitchFamily="34" charset="-122"/>
                <a:ea typeface="微软雅黑" panose="020B0503020204020204" pitchFamily="34" charset="-122"/>
              </a:rPr>
              <a:t>和</a:t>
            </a:r>
            <a:r>
              <a:rPr lang="zh-CN" altLang="zh-CN" sz="1600" b="1" dirty="0">
                <a:solidFill>
                  <a:srgbClr val="FF0000"/>
                </a:solidFill>
                <a:latin typeface="微软雅黑" panose="020B0503020204020204" pitchFamily="34" charset="-122"/>
                <a:ea typeface="微软雅黑" panose="020B0503020204020204" pitchFamily="34" charset="-122"/>
              </a:rPr>
              <a:t>验证</a:t>
            </a:r>
            <a:r>
              <a:rPr lang="zh-CN"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加强</a:t>
            </a:r>
            <a:r>
              <a:rPr lang="zh-CN" altLang="zh-CN" sz="1600" dirty="0">
                <a:latin typeface="微软雅黑" panose="020B0503020204020204" pitchFamily="34" charset="-122"/>
                <a:ea typeface="微软雅黑" panose="020B0503020204020204" pitchFamily="34" charset="-122"/>
              </a:rPr>
              <a:t>内部控制考核评价，持续推动内部控制考核评价结果的运用。</a:t>
            </a:r>
          </a:p>
        </p:txBody>
      </p:sp>
      <p:sp>
        <p:nvSpPr>
          <p:cNvPr id="92" name="矩形 91"/>
          <p:cNvSpPr/>
          <p:nvPr/>
        </p:nvSpPr>
        <p:spPr>
          <a:xfrm>
            <a:off x="7417227" y="1611778"/>
            <a:ext cx="1708345" cy="353943"/>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a:r>
              <a:rPr lang="zh-CN" altLang="en-US" b="1" dirty="0">
                <a:solidFill>
                  <a:srgbClr val="FFFFFF"/>
                </a:solidFill>
              </a:rPr>
              <a:t>加强监督检查</a:t>
            </a:r>
          </a:p>
        </p:txBody>
      </p:sp>
      <p:pic>
        <p:nvPicPr>
          <p:cNvPr id="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366" y="4245277"/>
            <a:ext cx="2191816" cy="1288118"/>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9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707" y="4204332"/>
            <a:ext cx="1886588" cy="13238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6" name="单圆角矩形 9"/>
          <p:cNvSpPr/>
          <p:nvPr/>
        </p:nvSpPr>
        <p:spPr>
          <a:xfrm>
            <a:off x="873296" y="3819730"/>
            <a:ext cx="1862683" cy="307777"/>
          </a:xfrm>
          <a:prstGeom prst="round1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38100" tIns="38100" rIns="38100" bIns="38100" numCol="1" spcCol="38100" rtlCol="0" anchor="ctr">
            <a:spAutoFit/>
          </a:bodyPr>
          <a:lstStyle/>
          <a:p>
            <a:pPr algn="ctr" defTabSz="619125"/>
            <a:r>
              <a:rPr lang="zh-CN" altLang="en-US" sz="1500" dirty="0">
                <a:solidFill>
                  <a:srgbClr val="FFFFFF"/>
                </a:solidFill>
                <a:latin typeface="微软雅黑" panose="020B0503020204020204" pitchFamily="34" charset="-122"/>
                <a:ea typeface="微软雅黑" panose="020B0503020204020204" pitchFamily="34" charset="-122"/>
              </a:rPr>
              <a:t>监督检查</a:t>
            </a:r>
          </a:p>
        </p:txBody>
      </p:sp>
      <p:sp>
        <p:nvSpPr>
          <p:cNvPr id="97" name="单圆角矩形 13"/>
          <p:cNvSpPr/>
          <p:nvPr/>
        </p:nvSpPr>
        <p:spPr>
          <a:xfrm>
            <a:off x="3077750" y="3850438"/>
            <a:ext cx="2191816" cy="307777"/>
          </a:xfrm>
          <a:prstGeom prst="round1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38100" tIns="38100" rIns="38100" bIns="38100" numCol="1" spcCol="38100" rtlCol="0" anchor="ctr">
            <a:spAutoFit/>
          </a:bodyPr>
          <a:lstStyle/>
          <a:p>
            <a:pPr algn="ctr" defTabSz="619125"/>
            <a:r>
              <a:rPr lang="zh-CN" altLang="en-US" sz="1500" dirty="0">
                <a:solidFill>
                  <a:srgbClr val="FFFFFF"/>
                </a:solidFill>
                <a:latin typeface="微软雅黑" panose="020B0503020204020204" pitchFamily="34" charset="-122"/>
                <a:ea typeface="微软雅黑" panose="020B0503020204020204" pitchFamily="34" charset="-122"/>
              </a:rPr>
              <a:t>持续改进</a:t>
            </a:r>
          </a:p>
        </p:txBody>
      </p:sp>
      <p:sp>
        <p:nvSpPr>
          <p:cNvPr id="98" name="左右箭头 11"/>
          <p:cNvSpPr/>
          <p:nvPr/>
        </p:nvSpPr>
        <p:spPr>
          <a:xfrm>
            <a:off x="2639658" y="4684713"/>
            <a:ext cx="569345" cy="454148"/>
          </a:xfrm>
          <a:prstGeom prst="leftRight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defTabSz="619125"/>
            <a:endParaRPr lang="zh-CN" altLang="en-US" sz="2400">
              <a:solidFill>
                <a:srgbClr val="FFFFFF"/>
              </a:solidFill>
            </a:endParaRPr>
          </a:p>
        </p:txBody>
      </p:sp>
      <p:sp>
        <p:nvSpPr>
          <p:cNvPr id="99" name="矩形 98"/>
          <p:cNvSpPr/>
          <p:nvPr/>
        </p:nvSpPr>
        <p:spPr>
          <a:xfrm>
            <a:off x="872091" y="3333825"/>
            <a:ext cx="1873379" cy="323165"/>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a:r>
              <a:rPr lang="zh-CN" altLang="en-US" sz="1600" b="1" dirty="0">
                <a:solidFill>
                  <a:srgbClr val="FFFFFF"/>
                </a:solidFill>
                <a:latin typeface="微软雅黑" panose="020B0503020204020204" pitchFamily="34" charset="-122"/>
                <a:ea typeface="微软雅黑" panose="020B0503020204020204" pitchFamily="34" charset="-122"/>
              </a:rPr>
              <a:t>内审部门</a:t>
            </a:r>
          </a:p>
        </p:txBody>
      </p:sp>
      <p:sp>
        <p:nvSpPr>
          <p:cNvPr id="100" name="矩形 99"/>
          <p:cNvSpPr/>
          <p:nvPr/>
        </p:nvSpPr>
        <p:spPr>
          <a:xfrm>
            <a:off x="3077549" y="3323429"/>
            <a:ext cx="2193595" cy="323165"/>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a:r>
              <a:rPr lang="zh-CN" altLang="en-US" sz="1600" b="1" dirty="0">
                <a:solidFill>
                  <a:srgbClr val="FFFFFF"/>
                </a:solidFill>
                <a:latin typeface="微软雅黑" panose="020B0503020204020204" pitchFamily="34" charset="-122"/>
                <a:ea typeface="微软雅黑" panose="020B0503020204020204" pitchFamily="34" charset="-122"/>
              </a:rPr>
              <a:t>各业务归口部门</a:t>
            </a:r>
          </a:p>
        </p:txBody>
      </p:sp>
      <p:sp>
        <p:nvSpPr>
          <p:cNvPr id="101" name="矩形 100"/>
          <p:cNvSpPr/>
          <p:nvPr/>
        </p:nvSpPr>
        <p:spPr>
          <a:xfrm>
            <a:off x="2095172" y="2748284"/>
            <a:ext cx="2182464" cy="323165"/>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a:r>
              <a:rPr lang="zh-CN" altLang="en-US" sz="1600" b="1" dirty="0">
                <a:solidFill>
                  <a:srgbClr val="FFFFFF"/>
                </a:solidFill>
                <a:latin typeface="微软雅黑" panose="020B0503020204020204" pitchFamily="34" charset="-122"/>
                <a:ea typeface="微软雅黑" panose="020B0503020204020204" pitchFamily="34" charset="-122"/>
              </a:rPr>
              <a:t>内控工作小组</a:t>
            </a:r>
          </a:p>
        </p:txBody>
      </p:sp>
      <p:cxnSp>
        <p:nvCxnSpPr>
          <p:cNvPr id="102" name="肘形连接符 19"/>
          <p:cNvCxnSpPr>
            <a:stCxn id="101" idx="2"/>
            <a:endCxn id="100" idx="0"/>
          </p:cNvCxnSpPr>
          <p:nvPr/>
        </p:nvCxnSpPr>
        <p:spPr>
          <a:xfrm rot="16200000" flipH="1">
            <a:off x="3554385" y="2703467"/>
            <a:ext cx="251980" cy="987943"/>
          </a:xfrm>
          <a:prstGeom prst="bentConnector3">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03" name="肘形连接符 21"/>
          <p:cNvCxnSpPr>
            <a:stCxn id="101" idx="2"/>
            <a:endCxn id="99" idx="0"/>
          </p:cNvCxnSpPr>
          <p:nvPr/>
        </p:nvCxnSpPr>
        <p:spPr>
          <a:xfrm rot="5400000">
            <a:off x="2366405" y="2513826"/>
            <a:ext cx="262376" cy="1377623"/>
          </a:xfrm>
          <a:prstGeom prst="bentConnector3">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04" name="直接箭头连接符 103"/>
          <p:cNvCxnSpPr>
            <a:stCxn id="99" idx="2"/>
            <a:endCxn id="96" idx="0"/>
          </p:cNvCxnSpPr>
          <p:nvPr/>
        </p:nvCxnSpPr>
        <p:spPr>
          <a:xfrm flipH="1">
            <a:off x="1804638" y="3656990"/>
            <a:ext cx="4143" cy="16274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05" name="直接箭头连接符 104"/>
          <p:cNvCxnSpPr>
            <a:stCxn id="100" idx="2"/>
            <a:endCxn id="97" idx="0"/>
          </p:cNvCxnSpPr>
          <p:nvPr/>
        </p:nvCxnSpPr>
        <p:spPr>
          <a:xfrm flipH="1">
            <a:off x="4173658" y="3646594"/>
            <a:ext cx="689" cy="20384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06" name="矩形 105"/>
          <p:cNvSpPr/>
          <p:nvPr/>
        </p:nvSpPr>
        <p:spPr>
          <a:xfrm>
            <a:off x="2091116" y="2238073"/>
            <a:ext cx="2182464" cy="323165"/>
          </a:xfrm>
          <a:prstGeom prst="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a:r>
              <a:rPr lang="zh-CN" altLang="en-US" sz="1600" b="1" dirty="0">
                <a:solidFill>
                  <a:srgbClr val="FFFFFF"/>
                </a:solidFill>
                <a:latin typeface="微软雅黑" panose="020B0503020204020204" pitchFamily="34" charset="-122"/>
                <a:ea typeface="微软雅黑" panose="020B0503020204020204" pitchFamily="34" charset="-122"/>
              </a:rPr>
              <a:t>单位内控领导组</a:t>
            </a:r>
          </a:p>
        </p:txBody>
      </p:sp>
      <p:cxnSp>
        <p:nvCxnSpPr>
          <p:cNvPr id="107" name="直接箭头连接符 106"/>
          <p:cNvCxnSpPr>
            <a:stCxn id="106" idx="2"/>
            <a:endCxn id="101" idx="0"/>
          </p:cNvCxnSpPr>
          <p:nvPr/>
        </p:nvCxnSpPr>
        <p:spPr>
          <a:xfrm>
            <a:off x="3182348" y="2561238"/>
            <a:ext cx="4056" cy="18704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nvGrpSpPr>
          <p:cNvPr id="109" name="组合 108"/>
          <p:cNvGrpSpPr/>
          <p:nvPr/>
        </p:nvGrpSpPr>
        <p:grpSpPr>
          <a:xfrm>
            <a:off x="377119" y="867921"/>
            <a:ext cx="4615177" cy="747523"/>
            <a:chOff x="265038" y="542798"/>
            <a:chExt cx="6268751" cy="505362"/>
          </a:xfrm>
        </p:grpSpPr>
        <p:sp>
          <p:nvSpPr>
            <p:cNvPr id="110" name="AutoShape 31"/>
            <p:cNvSpPr>
              <a:spLocks noChangeArrowheads="1"/>
            </p:cNvSpPr>
            <p:nvPr/>
          </p:nvSpPr>
          <p:spPr bwMode="auto">
            <a:xfrm>
              <a:off x="265038" y="542798"/>
              <a:ext cx="6162387" cy="498484"/>
            </a:xfrm>
            <a:prstGeom prst="roundRect">
              <a:avLst>
                <a:gd name="adj" fmla="val 50000"/>
              </a:avLst>
            </a:prstGeom>
            <a:gradFill rotWithShape="1">
              <a:gsLst>
                <a:gs pos="0">
                  <a:srgbClr val="C0C0C0"/>
                </a:gs>
                <a:gs pos="50000">
                  <a:srgbClr val="F9F9F9"/>
                </a:gs>
                <a:gs pos="100000">
                  <a:srgbClr val="C0C0C0"/>
                </a:gs>
              </a:gsLst>
              <a:lin ang="2700000" scaled="1"/>
            </a:gradFill>
            <a:ln>
              <a:noFill/>
            </a:ln>
            <a:effectLst>
              <a:prstShdw prst="shdw17" dist="17961" dir="2700000">
                <a:srgbClr val="737373"/>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p>
          </p:txBody>
        </p:sp>
        <p:sp>
          <p:nvSpPr>
            <p:cNvPr id="111" name="AutoShape 32"/>
            <p:cNvSpPr>
              <a:spLocks noChangeArrowheads="1"/>
            </p:cNvSpPr>
            <p:nvPr/>
          </p:nvSpPr>
          <p:spPr bwMode="auto">
            <a:xfrm>
              <a:off x="371402" y="592009"/>
              <a:ext cx="6162387" cy="456151"/>
            </a:xfrm>
            <a:prstGeom prst="roundRect">
              <a:avLst>
                <a:gd name="adj" fmla="val 50000"/>
              </a:avLst>
            </a:prstGeom>
            <a:gradFill rotWithShape="1">
              <a:gsLst>
                <a:gs pos="0">
                  <a:srgbClr val="C9EDE5"/>
                </a:gs>
                <a:gs pos="100000">
                  <a:srgbClr val="20B494"/>
                </a:gs>
              </a:gsLst>
              <a:lin ang="2700000" scaled="1"/>
            </a:gradFill>
            <a:ln>
              <a:noFill/>
            </a:ln>
            <a:effectLst>
              <a:prstShdw prst="shdw17" dist="17961" dir="2700000">
                <a:srgbClr val="136C59"/>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zh-CN" altLang="en-US" sz="2400" b="1" dirty="0">
                  <a:latin typeface="华文中宋" panose="02010600040101010101" pitchFamily="2" charset="-122"/>
                  <a:ea typeface="华文中宋" panose="02010600040101010101" pitchFamily="2" charset="-122"/>
                  <a:sym typeface="+mn-ea"/>
                </a:rPr>
                <a:t>建立内控体系运行的长效机制</a:t>
              </a:r>
              <a:endParaRPr lang="zh-CN" altLang="en-US" sz="2400" b="1" dirty="0">
                <a:latin typeface="华文中宋" panose="02010600040101010101" pitchFamily="2" charset="-122"/>
                <a:ea typeface="华文中宋" panose="02010600040101010101" pitchFamily="2" charset="-122"/>
              </a:endParaRPr>
            </a:p>
          </p:txBody>
        </p:sp>
      </p:grpSp>
      <p:sp>
        <p:nvSpPr>
          <p:cNvPr id="119" name="箭头: 左弧形 118"/>
          <p:cNvSpPr/>
          <p:nvPr/>
        </p:nvSpPr>
        <p:spPr>
          <a:xfrm rot="16200000">
            <a:off x="2724273" y="4177541"/>
            <a:ext cx="658760" cy="3571195"/>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0" name="文本框 119"/>
          <p:cNvSpPr txBox="1"/>
          <p:nvPr/>
        </p:nvSpPr>
        <p:spPr>
          <a:xfrm>
            <a:off x="2185009" y="5670158"/>
            <a:ext cx="1782226" cy="369332"/>
          </a:xfrm>
          <a:prstGeom prst="rect">
            <a:avLst/>
          </a:prstGeom>
          <a:noFill/>
        </p:spPr>
        <p:txBody>
          <a:bodyPr wrap="square" rtlCol="0">
            <a:spAutoFit/>
          </a:bodyPr>
          <a:lstStyle/>
          <a:p>
            <a:r>
              <a:rPr lang="zh-CN" altLang="en-US" dirty="0">
                <a:solidFill>
                  <a:srgbClr val="C00000"/>
                </a:solidFill>
              </a:rPr>
              <a:t>内控执行缺陷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2000"/>
                                        <p:tgtEl>
                                          <p:spTgt spid="98"/>
                                        </p:tgtEl>
                                      </p:cBhvr>
                                    </p:animEffect>
                                    <p:anim calcmode="lin" valueType="num">
                                      <p:cBhvr>
                                        <p:cTn id="8" dur="2000" fill="hold"/>
                                        <p:tgtEl>
                                          <p:spTgt spid="98"/>
                                        </p:tgtEl>
                                        <p:attrNameLst>
                                          <p:attrName>ppt_w</p:attrName>
                                        </p:attrNameLst>
                                      </p:cBhvr>
                                      <p:tavLst>
                                        <p:tav tm="0" fmla="#ppt_w*sin(2.5*pi*$)">
                                          <p:val>
                                            <p:fltVal val="0"/>
                                          </p:val>
                                        </p:tav>
                                        <p:tav tm="100000">
                                          <p:val>
                                            <p:fltVal val="1"/>
                                          </p:val>
                                        </p:tav>
                                      </p:tavLst>
                                    </p:anim>
                                    <p:anim calcmode="lin" valueType="num">
                                      <p:cBhvr>
                                        <p:cTn id="9" dur="2000" fill="hold"/>
                                        <p:tgtEl>
                                          <p:spTgt spid="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565CE74E-AB26-4998-AD42-012C4C1AD076}" type="slidenum">
              <a:rPr lang="zh-CN" altLang="en-US" smtClean="0"/>
              <a:t>6</a:t>
            </a:fld>
            <a:endParaRPr lang="zh-CN" altLang="en-US"/>
          </a:p>
        </p:txBody>
      </p:sp>
      <p:pic>
        <p:nvPicPr>
          <p:cNvPr id="30" name="图片 29"/>
          <p:cNvPicPr>
            <a:picLocks noChangeAspect="1"/>
          </p:cNvPicPr>
          <p:nvPr>
            <p:custDataLst>
              <p:tags r:id="rId2"/>
            </p:custDataLst>
          </p:nvPr>
        </p:nvPicPr>
        <p:blipFill>
          <a:blip r:embed="rId9"/>
          <a:stretch>
            <a:fillRect/>
          </a:stretch>
        </p:blipFill>
        <p:spPr>
          <a:xfrm>
            <a:off x="4654550" y="278765"/>
            <a:ext cx="6903720" cy="1924050"/>
          </a:xfrm>
          <a:prstGeom prst="rect">
            <a:avLst/>
          </a:prstGeom>
        </p:spPr>
      </p:pic>
      <p:sp>
        <p:nvSpPr>
          <p:cNvPr id="5" name="矩形 4"/>
          <p:cNvSpPr/>
          <p:nvPr/>
        </p:nvSpPr>
        <p:spPr>
          <a:xfrm>
            <a:off x="4654550" y="2202815"/>
            <a:ext cx="6833235" cy="1977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rgbClr val="FFC000"/>
                </a:solidFill>
              </a:rPr>
              <a:t>强化财会监督要求充分发挥内部控制的全过程监督作用。</a:t>
            </a:r>
            <a:r>
              <a:rPr lang="zh-CN" altLang="en-US" sz="1600"/>
              <a:t> </a:t>
            </a:r>
          </a:p>
          <a:p>
            <a:pPr algn="ctr"/>
            <a:endParaRPr lang="zh-CN" altLang="en-US" sz="1600"/>
          </a:p>
          <a:p>
            <a:pPr algn="ctr"/>
            <a:r>
              <a:rPr lang="zh-CN" altLang="en-US" sz="1600"/>
              <a:t>　　十九届中央纪委四次全会</a:t>
            </a:r>
            <a:r>
              <a:rPr lang="zh-CN" altLang="en-US" sz="1600">
                <a:solidFill>
                  <a:srgbClr val="FF0000"/>
                </a:solidFill>
              </a:rPr>
              <a:t>首次</a:t>
            </a:r>
            <a:r>
              <a:rPr lang="zh-CN" altLang="en-US" sz="1600"/>
              <a:t>将财会监督纳入党和国家监督体系，并对财会监督与其他形式的监督有机贯通、相互协调提出明确要求。要充分发挥内部控制的全流程监督作用，联合各行业主管部门，建立权威高效的内部控制规范执行机制，加强对各级行政事业单位建立健全并有效实施内部控制规范的评价和监督，逐步提高内部控制规范的实施效果。 </a:t>
            </a:r>
          </a:p>
        </p:txBody>
      </p:sp>
      <p:sp>
        <p:nvSpPr>
          <p:cNvPr id="8" name="矩形 7"/>
          <p:cNvSpPr/>
          <p:nvPr>
            <p:custDataLst>
              <p:tags r:id="rId3"/>
            </p:custDataLst>
          </p:nvPr>
        </p:nvSpPr>
        <p:spPr>
          <a:xfrm>
            <a:off x="316230" y="875665"/>
            <a:ext cx="4177665" cy="7296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rPr>
              <a:t>（三）坚持问题导向，强化成果运用。</a:t>
            </a:r>
          </a:p>
        </p:txBody>
      </p:sp>
      <p:grpSp>
        <p:nvGrpSpPr>
          <p:cNvPr id="9" name="组合 8"/>
          <p:cNvGrpSpPr/>
          <p:nvPr/>
        </p:nvGrpSpPr>
        <p:grpSpPr>
          <a:xfrm>
            <a:off x="4654550" y="4180205"/>
            <a:ext cx="6833235" cy="2074545"/>
            <a:chOff x="3181" y="7218"/>
            <a:chExt cx="8324" cy="3809"/>
          </a:xfrm>
        </p:grpSpPr>
        <p:sp>
          <p:nvSpPr>
            <p:cNvPr id="10" name="矩形 9"/>
            <p:cNvSpPr/>
            <p:nvPr>
              <p:custDataLst>
                <p:tags r:id="rId6"/>
              </p:custDataLst>
            </p:nvPr>
          </p:nvSpPr>
          <p:spPr>
            <a:xfrm>
              <a:off x="3181" y="9317"/>
              <a:ext cx="8325" cy="1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FC000"/>
                  </a:solidFill>
                </a:rPr>
                <a:t>高度关注管理层凌驾内部控制之上的风险。</a:t>
              </a:r>
              <a:r>
                <a:rPr lang="zh-CN" altLang="en-US">
                  <a:solidFill>
                    <a:srgbClr val="FF0000"/>
                  </a:solidFill>
                </a:rPr>
                <a:t> </a:t>
              </a:r>
            </a:p>
          </p:txBody>
        </p:sp>
        <p:pic>
          <p:nvPicPr>
            <p:cNvPr id="11" name="图片 10"/>
            <p:cNvPicPr>
              <a:picLocks noChangeAspect="1"/>
            </p:cNvPicPr>
            <p:nvPr>
              <p:custDataLst>
                <p:tags r:id="rId7"/>
              </p:custDataLst>
            </p:nvPr>
          </p:nvPicPr>
          <p:blipFill>
            <a:blip r:embed="rId10"/>
            <a:stretch>
              <a:fillRect/>
            </a:stretch>
          </p:blipFill>
          <p:spPr>
            <a:xfrm>
              <a:off x="3181" y="7218"/>
              <a:ext cx="8325" cy="2190"/>
            </a:xfrm>
            <a:prstGeom prst="rect">
              <a:avLst/>
            </a:prstGeom>
          </p:spPr>
        </p:pic>
      </p:grpSp>
      <p:grpSp>
        <p:nvGrpSpPr>
          <p:cNvPr id="3" name="组合 2"/>
          <p:cNvGrpSpPr/>
          <p:nvPr/>
        </p:nvGrpSpPr>
        <p:grpSpPr>
          <a:xfrm>
            <a:off x="539750" y="1759585"/>
            <a:ext cx="3729355" cy="2263775"/>
            <a:chOff x="5440" y="2795"/>
            <a:chExt cx="8653" cy="4423"/>
          </a:xfrm>
        </p:grpSpPr>
        <p:sp>
          <p:nvSpPr>
            <p:cNvPr id="13" name="矩形 12"/>
            <p:cNvSpPr/>
            <p:nvPr>
              <p:custDataLst>
                <p:tags r:id="rId4"/>
              </p:custDataLst>
            </p:nvPr>
          </p:nvSpPr>
          <p:spPr>
            <a:xfrm>
              <a:off x="5441" y="4220"/>
              <a:ext cx="8652" cy="2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a:p>
              <a:pPr algn="ctr"/>
              <a:r>
                <a:rPr lang="en-US" altLang="zh-CN"/>
                <a:t>2016</a:t>
              </a:r>
              <a:r>
                <a:rPr lang="zh-CN" altLang="en-US">
                  <a:ea typeface="宋体" panose="02010600030101010101" pitchFamily="2" charset="-122"/>
                </a:rPr>
                <a:t>年</a:t>
              </a:r>
              <a:r>
                <a:rPr lang="en-US" altLang="zh-CN">
                  <a:ea typeface="宋体" panose="02010600030101010101" pitchFamily="2" charset="-122"/>
                </a:rPr>
                <a:t>-</a:t>
              </a:r>
              <a:r>
                <a:rPr lang="zh-CN" altLang="en-US">
                  <a:ea typeface="宋体" panose="02010600030101010101" pitchFamily="2" charset="-122"/>
                </a:rPr>
                <a:t>基础性评价</a:t>
              </a:r>
            </a:p>
            <a:p>
              <a:pPr algn="ctr"/>
              <a:endParaRPr lang="zh-CN" altLang="en-US" sz="1400">
                <a:ea typeface="宋体" panose="02010600030101010101" pitchFamily="2" charset="-122"/>
              </a:endParaRPr>
            </a:p>
            <a:p>
              <a:pPr algn="ctr"/>
              <a:r>
                <a:rPr lang="zh-CN" altLang="en-US" sz="1400">
                  <a:ea typeface="宋体" panose="02010600030101010101" pitchFamily="2" charset="-122"/>
                </a:rPr>
                <a:t>启动建设前的摸底工作：</a:t>
              </a:r>
            </a:p>
            <a:p>
              <a:pPr algn="ctr"/>
              <a:r>
                <a:rPr lang="zh-CN" altLang="en-US" sz="1400">
                  <a:ea typeface="宋体" panose="02010600030101010101" pitchFamily="2" charset="-122"/>
                </a:rPr>
                <a:t>以评促建、评分排名</a:t>
              </a:r>
            </a:p>
          </p:txBody>
        </p:sp>
        <p:pic>
          <p:nvPicPr>
            <p:cNvPr id="14" name="图片 13"/>
            <p:cNvPicPr>
              <a:picLocks noChangeAspect="1"/>
            </p:cNvPicPr>
            <p:nvPr>
              <p:custDataLst>
                <p:tags r:id="rId5"/>
              </p:custDataLst>
            </p:nvPr>
          </p:nvPicPr>
          <p:blipFill>
            <a:blip r:embed="rId11"/>
            <a:stretch>
              <a:fillRect/>
            </a:stretch>
          </p:blipFill>
          <p:spPr>
            <a:xfrm>
              <a:off x="5440" y="2795"/>
              <a:ext cx="8653" cy="1874"/>
            </a:xfrm>
            <a:prstGeom prst="rect">
              <a:avLst/>
            </a:prstGeom>
          </p:spPr>
        </p:pic>
      </p:grpSp>
      <p:sp>
        <p:nvSpPr>
          <p:cNvPr id="4" name="右箭头 3"/>
          <p:cNvSpPr/>
          <p:nvPr/>
        </p:nvSpPr>
        <p:spPr>
          <a:xfrm>
            <a:off x="3860165" y="4565650"/>
            <a:ext cx="1076325" cy="53848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565400" y="3412490"/>
            <a:ext cx="6044565" cy="22567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t> </a:t>
            </a:r>
          </a:p>
          <a:p>
            <a:pPr algn="ctr"/>
            <a:endParaRPr lang="zh-CN" altLang="en-US" sz="1600"/>
          </a:p>
          <a:p>
            <a:pPr algn="ctr"/>
            <a:r>
              <a:rPr lang="zh-CN" altLang="en-US" sz="1600"/>
              <a:t>　　内部控制建设与实施工作要</a:t>
            </a:r>
            <a:r>
              <a:rPr lang="zh-CN" altLang="en-US" sz="1600">
                <a:solidFill>
                  <a:srgbClr val="FF0000"/>
                </a:solidFill>
              </a:rPr>
              <a:t>坚持问题导向</a:t>
            </a:r>
            <a:r>
              <a:rPr lang="zh-CN" altLang="en-US" sz="1600"/>
              <a:t>，各单位要针对重点业务领域和关键岗位，明确权责分工，优化业务流程，查找存在的薄弱环节和风险隐患，开展风险评估，完善内控措施，提高内部控制的针对性和有效性，充分发挥内部控制在单位发展中的保驾护航作用。</a:t>
            </a:r>
            <a:r>
              <a:rPr lang="zh-CN" altLang="en-US" sz="1600" b="1">
                <a:solidFill>
                  <a:srgbClr val="FFFF00"/>
                </a:solidFill>
              </a:rPr>
              <a:t>将内部控制监督评价结果作为预算安排、绩效考核评价、责任追究等工作的重要参考</a:t>
            </a:r>
            <a:r>
              <a:rPr lang="zh-CN" altLang="en-US" sz="1600" b="1"/>
              <a:t>。</a:t>
            </a:r>
            <a:r>
              <a:rPr lang="zh-CN" altLang="en-US" sz="1600"/>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bldLvl="0" animBg="1"/>
      <p:bldP spid="1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463256" y="966299"/>
            <a:ext cx="11037176" cy="870431"/>
          </a:xfrm>
          <a:prstGeom prst="rect">
            <a:avLst/>
          </a:prstGeom>
        </p:spPr>
        <p:txBody>
          <a:bodyPr wrap="square">
            <a:spAutoFit/>
          </a:bodyPr>
          <a:lstStyle/>
          <a:p>
            <a:pPr indent="536575" algn="just" defTabSz="457200">
              <a:lnSpc>
                <a:spcPct val="120000"/>
              </a:lnSpc>
              <a:defRPr/>
            </a:pPr>
            <a:r>
              <a:rPr lang="zh-CN" altLang="en-US" sz="2200" b="1" kern="100" dirty="0">
                <a:solidFill>
                  <a:prstClr val="black"/>
                </a:solidFill>
                <a:latin typeface="微软雅黑" panose="020B0503020204020204" pitchFamily="34" charset="-122"/>
                <a:cs typeface="Times New Roman" panose="02020603050405020304" pitchFamily="18" charset="0"/>
              </a:rPr>
              <a:t>根据内控体系建设有效实施的三个“一致性”目标，</a:t>
            </a:r>
            <a:r>
              <a:rPr lang="zh-CN" altLang="en-US" sz="2200" b="1" kern="100" dirty="0">
                <a:solidFill>
                  <a:srgbClr val="FF0000"/>
                </a:solidFill>
                <a:latin typeface="微软雅黑" panose="020B0503020204020204" pitchFamily="34" charset="-122"/>
                <a:cs typeface="Times New Roman" panose="02020603050405020304" pitchFamily="18" charset="0"/>
              </a:rPr>
              <a:t>通过内控信息化固化和实施内控流程，实现第三个“一致性”：内控流程设计和信息系统运行的一致性。</a:t>
            </a:r>
            <a:endParaRPr lang="en-US" altLang="zh-CN" sz="2200" b="1" kern="100" dirty="0">
              <a:solidFill>
                <a:srgbClr val="FF0000"/>
              </a:solidFill>
              <a:latin typeface="微软雅黑" panose="020B0503020204020204" pitchFamily="34" charset="-122"/>
              <a:cs typeface="Times New Roman" panose="02020603050405020304" pitchFamily="18" charset="0"/>
            </a:endParaRPr>
          </a:p>
        </p:txBody>
      </p:sp>
      <p:grpSp>
        <p:nvGrpSpPr>
          <p:cNvPr id="36" name="组合 35"/>
          <p:cNvGrpSpPr/>
          <p:nvPr/>
        </p:nvGrpSpPr>
        <p:grpSpPr>
          <a:xfrm>
            <a:off x="0" y="1918853"/>
            <a:ext cx="12192000" cy="4770933"/>
            <a:chOff x="0" y="3856080"/>
            <a:chExt cx="24384000" cy="9541866"/>
          </a:xfrm>
        </p:grpSpPr>
        <p:sp>
          <p:nvSpPr>
            <p:cNvPr id="37" name="矩形 36"/>
            <p:cNvSpPr/>
            <p:nvPr/>
          </p:nvSpPr>
          <p:spPr>
            <a:xfrm>
              <a:off x="762124" y="5704906"/>
              <a:ext cx="4062650" cy="1292662"/>
            </a:xfrm>
            <a:prstGeom prst="rect">
              <a:avLst/>
            </a:prstGeom>
            <a:noFill/>
          </p:spPr>
          <p:txBody>
            <a:bodyPr wrap="none" lIns="91440" tIns="45720" rIns="91440" bIns="45720">
              <a:spAutoFit/>
            </a:bodyPr>
            <a:lstStyle/>
            <a:p>
              <a:pPr defTabSz="457200">
                <a:defRPr/>
              </a:pPr>
              <a:r>
                <a:rPr lang="zh-CN" altLang="en-US" sz="3600" dirty="0">
                  <a:ln w="9525">
                    <a:solidFill>
                      <a:prstClr val="white"/>
                    </a:solidFill>
                    <a:prstDash val="solid"/>
                  </a:ln>
                  <a:solidFill>
                    <a:srgbClr val="0070C0"/>
                  </a:solidFill>
                  <a:effectLst>
                    <a:outerShdw blurRad="12700" dist="38100" dir="2700000" algn="tl" rotWithShape="0">
                      <a:srgbClr val="586EA6">
                        <a:lumMod val="60000"/>
                        <a:lumOff val="40000"/>
                      </a:srgbClr>
                    </a:outerShdw>
                  </a:effectLst>
                  <a:latin typeface="华文琥珀" panose="02010800040101010101" pitchFamily="2" charset="-122"/>
                  <a:ea typeface="华文琥珀" panose="02010800040101010101" pitchFamily="2" charset="-122"/>
                </a:rPr>
                <a:t>设计阶段</a:t>
              </a:r>
            </a:p>
          </p:txBody>
        </p:sp>
        <p:sp>
          <p:nvSpPr>
            <p:cNvPr id="38" name="矩形 37"/>
            <p:cNvSpPr/>
            <p:nvPr/>
          </p:nvSpPr>
          <p:spPr>
            <a:xfrm>
              <a:off x="668340" y="9694256"/>
              <a:ext cx="4062650" cy="1292662"/>
            </a:xfrm>
            <a:prstGeom prst="rect">
              <a:avLst/>
            </a:prstGeom>
            <a:noFill/>
          </p:spPr>
          <p:txBody>
            <a:bodyPr wrap="none" lIns="91440" tIns="45720" rIns="91440" bIns="45720">
              <a:spAutoFit/>
            </a:bodyPr>
            <a:lstStyle/>
            <a:p>
              <a:pPr defTabSz="457200">
                <a:defRPr/>
              </a:pPr>
              <a:r>
                <a:rPr lang="zh-CN" altLang="en-US" sz="3600" dirty="0">
                  <a:ln w="9525">
                    <a:solidFill>
                      <a:prstClr val="white"/>
                    </a:solidFill>
                    <a:prstDash val="solid"/>
                  </a:ln>
                  <a:solidFill>
                    <a:srgbClr val="0070C0"/>
                  </a:solidFill>
                  <a:effectLst>
                    <a:outerShdw blurRad="12700" dist="38100" dir="2700000" algn="tl" rotWithShape="0">
                      <a:srgbClr val="586EA6">
                        <a:lumMod val="60000"/>
                        <a:lumOff val="40000"/>
                      </a:srgbClr>
                    </a:outerShdw>
                  </a:effectLst>
                  <a:latin typeface="华文琥珀" panose="02010800040101010101" pitchFamily="2" charset="-122"/>
                  <a:ea typeface="华文琥珀" panose="02010800040101010101" pitchFamily="2" charset="-122"/>
                </a:rPr>
                <a:t>运行阶段</a:t>
              </a:r>
            </a:p>
          </p:txBody>
        </p:sp>
        <p:sp>
          <p:nvSpPr>
            <p:cNvPr id="39" name="矩形 38"/>
            <p:cNvSpPr/>
            <p:nvPr/>
          </p:nvSpPr>
          <p:spPr>
            <a:xfrm>
              <a:off x="12069874" y="4894022"/>
              <a:ext cx="8067024" cy="3758084"/>
            </a:xfrm>
            <a:prstGeom prst="rect">
              <a:avLst/>
            </a:prstGeom>
            <a:solidFill>
              <a:srgbClr val="FFFFCC"/>
            </a:solidFill>
            <a:ln w="15875" cap="flat" cmpd="sng" algn="ctr">
              <a:solidFill>
                <a:srgbClr val="00B0F0"/>
              </a:solidFill>
              <a:prstDash val="solid"/>
            </a:ln>
            <a:effectLst/>
          </p:spPr>
          <p:txBody>
            <a:bodyPr rtlCol="0" anchor="ctr"/>
            <a:lstStyle/>
            <a:p>
              <a:pPr defTabSz="457200">
                <a:defRPr/>
              </a:pPr>
              <a:endParaRPr lang="zh-CN" altLang="en-US">
                <a:solidFill>
                  <a:prstClr val="black"/>
                </a:solidFill>
                <a:latin typeface="Gill Sans MT" panose="020B0502020104020203"/>
                <a:ea typeface="等线" panose="02010600030101010101" pitchFamily="2" charset="-122"/>
              </a:endParaRPr>
            </a:p>
          </p:txBody>
        </p:sp>
        <p:sp>
          <p:nvSpPr>
            <p:cNvPr id="40" name="矩形: 圆角 39"/>
            <p:cNvSpPr/>
            <p:nvPr/>
          </p:nvSpPr>
          <p:spPr>
            <a:xfrm>
              <a:off x="12841794" y="5093776"/>
              <a:ext cx="6551524" cy="978896"/>
            </a:xfrm>
            <a:prstGeom prst="roundRect">
              <a:avLst/>
            </a:prstGeom>
            <a:gradFill rotWithShape="1">
              <a:gsLst>
                <a:gs pos="0">
                  <a:srgbClr val="BC72F0">
                    <a:tint val="54000"/>
                    <a:alpha val="100000"/>
                    <a:satMod val="105000"/>
                    <a:lumMod val="110000"/>
                  </a:srgbClr>
                </a:gs>
                <a:gs pos="100000">
                  <a:srgbClr val="BC72F0">
                    <a:tint val="78000"/>
                    <a:alpha val="92000"/>
                    <a:satMod val="109000"/>
                    <a:lumMod val="100000"/>
                  </a:srgbClr>
                </a:gs>
              </a:gsLst>
              <a:lin ang="5400000" scaled="0"/>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txBody>
            <a:bodyPr rtlCol="0" anchor="ctr"/>
            <a:lstStyle/>
            <a:p>
              <a:pPr algn="ctr" defTabSz="457200">
                <a:defRPr/>
              </a:pPr>
              <a:r>
                <a:rPr lang="zh-CN" altLang="en-US" dirty="0">
                  <a:solidFill>
                    <a:prstClr val="black"/>
                  </a:solidFill>
                  <a:latin typeface="Gill Sans MT" panose="020B0502020104020203"/>
                  <a:ea typeface="等线" panose="02010600030101010101" pitchFamily="2" charset="-122"/>
                </a:rPr>
                <a:t>单位内部资料</a:t>
              </a:r>
            </a:p>
          </p:txBody>
        </p:sp>
        <p:sp>
          <p:nvSpPr>
            <p:cNvPr id="41" name="矩形: 圆角 40"/>
            <p:cNvSpPr/>
            <p:nvPr/>
          </p:nvSpPr>
          <p:spPr>
            <a:xfrm>
              <a:off x="12841794" y="7335904"/>
              <a:ext cx="6551524" cy="978896"/>
            </a:xfrm>
            <a:prstGeom prst="roundRect">
              <a:avLst/>
            </a:prstGeom>
            <a:gradFill rotWithShape="1">
              <a:gsLst>
                <a:gs pos="0">
                  <a:srgbClr val="BC72F0">
                    <a:tint val="54000"/>
                    <a:alpha val="100000"/>
                    <a:satMod val="105000"/>
                    <a:lumMod val="110000"/>
                  </a:srgbClr>
                </a:gs>
                <a:gs pos="100000">
                  <a:srgbClr val="BC72F0">
                    <a:tint val="78000"/>
                    <a:alpha val="92000"/>
                    <a:satMod val="109000"/>
                    <a:lumMod val="100000"/>
                  </a:srgbClr>
                </a:gs>
              </a:gsLst>
              <a:lin ang="5400000" scaled="0"/>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txBody>
            <a:bodyPr rtlCol="0" anchor="ctr"/>
            <a:lstStyle/>
            <a:p>
              <a:pPr algn="ctr" defTabSz="457200">
                <a:defRPr/>
              </a:pPr>
              <a:r>
                <a:rPr lang="zh-CN" altLang="en-US" dirty="0">
                  <a:solidFill>
                    <a:prstClr val="black"/>
                  </a:solidFill>
                  <a:latin typeface="Gill Sans MT" panose="020B0502020104020203"/>
                  <a:ea typeface="等线" panose="02010600030101010101" pitchFamily="2" charset="-122"/>
                </a:rPr>
                <a:t>单位内控流程手册</a:t>
              </a:r>
            </a:p>
          </p:txBody>
        </p:sp>
        <p:sp>
          <p:nvSpPr>
            <p:cNvPr id="42" name="箭头: 右 41"/>
            <p:cNvSpPr/>
            <p:nvPr/>
          </p:nvSpPr>
          <p:spPr>
            <a:xfrm>
              <a:off x="9827291" y="6294167"/>
              <a:ext cx="2242586" cy="778946"/>
            </a:xfrm>
            <a:prstGeom prst="rightArrow">
              <a:avLst/>
            </a:prstGeom>
            <a:solidFill>
              <a:srgbClr val="3399FF"/>
            </a:solidFill>
            <a:ln w="22225"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defTabSz="457200">
                <a:defRPr/>
              </a:pPr>
              <a:endParaRPr lang="zh-CN" altLang="en-US">
                <a:solidFill>
                  <a:prstClr val="white"/>
                </a:solidFill>
                <a:latin typeface="Gill Sans MT" panose="020B0502020104020203"/>
                <a:ea typeface="等线" panose="02010600030101010101" pitchFamily="2" charset="-122"/>
              </a:endParaRPr>
            </a:p>
          </p:txBody>
        </p:sp>
        <p:sp>
          <p:nvSpPr>
            <p:cNvPr id="43" name="矩形 42"/>
            <p:cNvSpPr/>
            <p:nvPr/>
          </p:nvSpPr>
          <p:spPr>
            <a:xfrm>
              <a:off x="6551532" y="5934845"/>
              <a:ext cx="3516924" cy="1426866"/>
            </a:xfrm>
            <a:prstGeom prst="rect">
              <a:avLst/>
            </a:prstGeom>
            <a:solidFill>
              <a:srgbClr val="FF0000"/>
            </a:solidFill>
            <a:ln w="38100" cap="flat" cmpd="sng" algn="ctr">
              <a:solidFill>
                <a:sysClr val="window" lastClr="FFFFFF"/>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defTabSz="457200">
                <a:defRPr/>
              </a:pPr>
              <a:r>
                <a:rPr lang="zh-CN" altLang="en-US" sz="2000" dirty="0">
                  <a:solidFill>
                    <a:prstClr val="white"/>
                  </a:solidFill>
                  <a:latin typeface="华文中宋" panose="02010600040101010101" pitchFamily="2" charset="-122"/>
                  <a:ea typeface="华文中宋" panose="02010600040101010101" pitchFamily="2" charset="-122"/>
                </a:rPr>
                <a:t>   外部标准</a:t>
              </a:r>
            </a:p>
          </p:txBody>
        </p:sp>
        <p:cxnSp>
          <p:nvCxnSpPr>
            <p:cNvPr id="44" name="直接箭头连接符 43"/>
            <p:cNvCxnSpPr>
              <a:endCxn id="41" idx="0"/>
            </p:cNvCxnSpPr>
            <p:nvPr/>
          </p:nvCxnSpPr>
          <p:spPr>
            <a:xfrm flipH="1">
              <a:off x="16117556" y="6294167"/>
              <a:ext cx="20096" cy="1041738"/>
            </a:xfrm>
            <a:prstGeom prst="straightConnector1">
              <a:avLst/>
            </a:prstGeom>
            <a:noFill/>
            <a:ln w="22225" cap="flat" cmpd="sng" algn="ctr">
              <a:solidFill>
                <a:srgbClr val="B71E42"/>
              </a:solidFill>
              <a:prstDash val="solid"/>
              <a:headEnd type="triangle"/>
              <a:tailEnd type="triangle"/>
            </a:ln>
            <a:effectLst/>
          </p:spPr>
        </p:cxnSp>
        <p:grpSp>
          <p:nvGrpSpPr>
            <p:cNvPr id="45" name="组合 44"/>
            <p:cNvGrpSpPr/>
            <p:nvPr/>
          </p:nvGrpSpPr>
          <p:grpSpPr>
            <a:xfrm>
              <a:off x="16407154" y="6201312"/>
              <a:ext cx="7777422" cy="1071584"/>
              <a:chOff x="8203577" y="3038636"/>
              <a:chExt cx="3888711" cy="535792"/>
            </a:xfrm>
          </p:grpSpPr>
          <p:sp>
            <p:nvSpPr>
              <p:cNvPr id="62" name="椭圆 61"/>
              <p:cNvSpPr/>
              <p:nvPr/>
            </p:nvSpPr>
            <p:spPr>
              <a:xfrm>
                <a:off x="10213247" y="3038636"/>
                <a:ext cx="1879041" cy="535792"/>
              </a:xfrm>
              <a:prstGeom prst="ellipse">
                <a:avLst/>
              </a:prstGeom>
              <a:solidFill>
                <a:sysClr val="window" lastClr="FFFFFF"/>
              </a:solidFill>
              <a:ln w="15875" cap="flat" cmpd="sng" algn="ctr">
                <a:solidFill>
                  <a:srgbClr val="B71E42"/>
                </a:solidFill>
                <a:prstDash val="solid"/>
              </a:ln>
              <a:effectLst/>
            </p:spPr>
            <p:txBody>
              <a:bodyPr rtlCol="0" anchor="ctr"/>
              <a:lstStyle/>
              <a:p>
                <a:pPr defTabSz="457200">
                  <a:defRPr/>
                </a:pPr>
                <a:r>
                  <a:rPr lang="zh-CN" altLang="en-US" dirty="0">
                    <a:solidFill>
                      <a:prstClr val="black"/>
                    </a:solidFill>
                    <a:latin typeface="黑体" panose="02010609060101010101" charset="-122"/>
                    <a:ea typeface="黑体" panose="02010609060101010101" charset="-122"/>
                  </a:rPr>
                  <a:t> 内部一致</a:t>
                </a:r>
              </a:p>
            </p:txBody>
          </p:sp>
          <p:cxnSp>
            <p:nvCxnSpPr>
              <p:cNvPr id="63" name="直接连接符 62"/>
              <p:cNvCxnSpPr/>
              <p:nvPr/>
            </p:nvCxnSpPr>
            <p:spPr>
              <a:xfrm>
                <a:off x="8203577" y="3323016"/>
                <a:ext cx="2009670" cy="0"/>
              </a:xfrm>
              <a:prstGeom prst="line">
                <a:avLst/>
              </a:prstGeom>
              <a:noFill/>
              <a:ln w="15875" cap="flat" cmpd="sng" algn="ctr">
                <a:solidFill>
                  <a:srgbClr val="B71E42"/>
                </a:solidFill>
                <a:prstDash val="dash"/>
              </a:ln>
              <a:effectLst/>
            </p:spPr>
          </p:cxnSp>
        </p:grpSp>
        <p:sp>
          <p:nvSpPr>
            <p:cNvPr id="46" name="椭圆 45"/>
            <p:cNvSpPr/>
            <p:nvPr/>
          </p:nvSpPr>
          <p:spPr>
            <a:xfrm>
              <a:off x="8582675" y="3856080"/>
              <a:ext cx="4599352" cy="1071584"/>
            </a:xfrm>
            <a:prstGeom prst="ellipse">
              <a:avLst/>
            </a:prstGeom>
            <a:solidFill>
              <a:sysClr val="window" lastClr="FFFFFF"/>
            </a:solidFill>
            <a:ln w="15875" cap="flat" cmpd="sng" algn="ctr">
              <a:solidFill>
                <a:srgbClr val="B71E42"/>
              </a:solidFill>
              <a:prstDash val="solid"/>
            </a:ln>
            <a:effectLst/>
          </p:spPr>
          <p:txBody>
            <a:bodyPr rtlCol="0" anchor="ctr"/>
            <a:lstStyle/>
            <a:p>
              <a:pPr defTabSz="457200">
                <a:defRPr/>
              </a:pPr>
              <a:r>
                <a:rPr lang="zh-CN" altLang="en-US" dirty="0">
                  <a:solidFill>
                    <a:prstClr val="black"/>
                  </a:solidFill>
                  <a:latin typeface="黑体" panose="02010609060101010101" charset="-122"/>
                  <a:ea typeface="黑体" panose="02010609060101010101" charset="-122"/>
                </a:rPr>
                <a:t>  外部一致</a:t>
              </a:r>
            </a:p>
          </p:txBody>
        </p:sp>
        <p:cxnSp>
          <p:nvCxnSpPr>
            <p:cNvPr id="47" name="直接连接符 46"/>
            <p:cNvCxnSpPr>
              <a:stCxn id="46" idx="4"/>
            </p:cNvCxnSpPr>
            <p:nvPr/>
          </p:nvCxnSpPr>
          <p:spPr>
            <a:xfrm>
              <a:off x="10882352" y="4927664"/>
              <a:ext cx="26059" cy="1551965"/>
            </a:xfrm>
            <a:prstGeom prst="line">
              <a:avLst/>
            </a:prstGeom>
            <a:noFill/>
            <a:ln w="15875" cap="flat" cmpd="sng" algn="ctr">
              <a:solidFill>
                <a:srgbClr val="B71E42"/>
              </a:solidFill>
              <a:prstDash val="dash"/>
            </a:ln>
            <a:effectLst/>
          </p:spPr>
        </p:cxnSp>
        <p:sp>
          <p:nvSpPr>
            <p:cNvPr id="48" name="矩形 47"/>
            <p:cNvSpPr/>
            <p:nvPr/>
          </p:nvSpPr>
          <p:spPr>
            <a:xfrm>
              <a:off x="10187360" y="9935690"/>
              <a:ext cx="4041107" cy="1145008"/>
            </a:xfrm>
            <a:prstGeom prst="rect">
              <a:avLst/>
            </a:prstGeom>
            <a:solidFill>
              <a:srgbClr val="99FF66"/>
            </a:solidFill>
            <a:ln w="38100" cap="flat" cmpd="sng" algn="ctr">
              <a:solidFill>
                <a:sysClr val="window" lastClr="FFFFFF"/>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defTabSz="457200">
                <a:defRPr/>
              </a:pPr>
              <a:r>
                <a:rPr lang="zh-CN" altLang="en-US" sz="2000" dirty="0">
                  <a:solidFill>
                    <a:prstClr val="black"/>
                  </a:solidFill>
                  <a:latin typeface="华文中宋" panose="02010600040101010101" pitchFamily="2" charset="-122"/>
                  <a:ea typeface="华文中宋" panose="02010600040101010101" pitchFamily="2" charset="-122"/>
                </a:rPr>
                <a:t>  线下实际运行</a:t>
              </a:r>
            </a:p>
          </p:txBody>
        </p:sp>
        <p:sp>
          <p:nvSpPr>
            <p:cNvPr id="49" name="矩形 48"/>
            <p:cNvSpPr/>
            <p:nvPr/>
          </p:nvSpPr>
          <p:spPr>
            <a:xfrm>
              <a:off x="17869318" y="9935690"/>
              <a:ext cx="3516924" cy="1145008"/>
            </a:xfrm>
            <a:prstGeom prst="rect">
              <a:avLst/>
            </a:prstGeom>
            <a:solidFill>
              <a:srgbClr val="99FF66"/>
            </a:solidFill>
            <a:ln w="38100" cap="flat" cmpd="sng" algn="ctr">
              <a:solidFill>
                <a:srgbClr val="FF0000"/>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defTabSz="457200">
                <a:defRPr/>
              </a:pPr>
              <a:r>
                <a:rPr lang="zh-CN" altLang="en-US" sz="2000" dirty="0">
                  <a:solidFill>
                    <a:prstClr val="black"/>
                  </a:solidFill>
                  <a:latin typeface="华文中宋" panose="02010600040101010101" pitchFamily="2" charset="-122"/>
                  <a:ea typeface="华文中宋" panose="02010600040101010101" pitchFamily="2" charset="-122"/>
                </a:rPr>
                <a:t>    线上运行</a:t>
              </a:r>
            </a:p>
          </p:txBody>
        </p:sp>
        <p:cxnSp>
          <p:nvCxnSpPr>
            <p:cNvPr id="50" name="直接连接符 49"/>
            <p:cNvCxnSpPr/>
            <p:nvPr/>
          </p:nvCxnSpPr>
          <p:spPr>
            <a:xfrm>
              <a:off x="5385916" y="5093777"/>
              <a:ext cx="0" cy="6746650"/>
            </a:xfrm>
            <a:prstGeom prst="line">
              <a:avLst/>
            </a:prstGeom>
            <a:noFill/>
            <a:ln w="22225" cap="flat" cmpd="sng" algn="ctr">
              <a:solidFill>
                <a:srgbClr val="0000FF"/>
              </a:solidFill>
              <a:prstDash val="dash"/>
            </a:ln>
            <a:effectLst/>
          </p:spPr>
        </p:cxnSp>
        <p:cxnSp>
          <p:nvCxnSpPr>
            <p:cNvPr id="51" name="连接符: 肘形 50"/>
            <p:cNvCxnSpPr>
              <a:stCxn id="41" idx="2"/>
              <a:endCxn id="48" idx="0"/>
            </p:cNvCxnSpPr>
            <p:nvPr/>
          </p:nvCxnSpPr>
          <p:spPr>
            <a:xfrm rot="5400000">
              <a:off x="13352291" y="7170424"/>
              <a:ext cx="1620891" cy="3909643"/>
            </a:xfrm>
            <a:prstGeom prst="bentConnector3">
              <a:avLst>
                <a:gd name="adj1" fmla="val 50000"/>
              </a:avLst>
            </a:prstGeom>
            <a:noFill/>
            <a:ln w="9525" cap="flat" cmpd="sng" algn="ctr">
              <a:solidFill>
                <a:srgbClr val="C00000"/>
              </a:solidFill>
              <a:prstDash val="solid"/>
              <a:tailEnd type="triangle"/>
            </a:ln>
            <a:effectLst/>
          </p:spPr>
        </p:cxnSp>
        <p:sp>
          <p:nvSpPr>
            <p:cNvPr id="52" name="文本框 51"/>
            <p:cNvSpPr txBox="1"/>
            <p:nvPr/>
          </p:nvSpPr>
          <p:spPr>
            <a:xfrm>
              <a:off x="13567038" y="9197594"/>
              <a:ext cx="4825636" cy="738664"/>
            </a:xfrm>
            <a:prstGeom prst="rect">
              <a:avLst/>
            </a:prstGeom>
            <a:noFill/>
          </p:spPr>
          <p:txBody>
            <a:bodyPr wrap="square" rtlCol="0">
              <a:spAutoFit/>
            </a:bodyPr>
            <a:lstStyle/>
            <a:p>
              <a:pPr defTabSz="457200">
                <a:defRPr/>
              </a:pPr>
              <a:r>
                <a:rPr lang="zh-CN" altLang="en-US" dirty="0">
                  <a:solidFill>
                    <a:prstClr val="black"/>
                  </a:solidFill>
                  <a:latin typeface="Gill Sans MT" panose="020B0502020104020203"/>
                  <a:ea typeface="等线" panose="02010600030101010101" pitchFamily="2" charset="-122"/>
                </a:rPr>
                <a:t>培训、内审、监督</a:t>
              </a:r>
            </a:p>
          </p:txBody>
        </p:sp>
        <p:cxnSp>
          <p:nvCxnSpPr>
            <p:cNvPr id="53" name="连接符: 肘形 52"/>
            <p:cNvCxnSpPr>
              <a:stCxn id="41" idx="2"/>
              <a:endCxn id="49" idx="0"/>
            </p:cNvCxnSpPr>
            <p:nvPr/>
          </p:nvCxnSpPr>
          <p:spPr>
            <a:xfrm rot="16200000" flipH="1">
              <a:off x="17062225" y="7370132"/>
              <a:ext cx="1620890" cy="3510224"/>
            </a:xfrm>
            <a:prstGeom prst="bentConnector3">
              <a:avLst>
                <a:gd name="adj1" fmla="val 50174"/>
              </a:avLst>
            </a:prstGeom>
            <a:noFill/>
            <a:ln w="9525" cap="flat" cmpd="sng" algn="ctr">
              <a:solidFill>
                <a:srgbClr val="C00000"/>
              </a:solidFill>
              <a:prstDash val="solid"/>
              <a:tailEnd type="triangle"/>
            </a:ln>
            <a:effectLst/>
          </p:spPr>
        </p:cxnSp>
        <p:sp>
          <p:nvSpPr>
            <p:cNvPr id="54" name="文本框 53"/>
            <p:cNvSpPr txBox="1"/>
            <p:nvPr/>
          </p:nvSpPr>
          <p:spPr>
            <a:xfrm>
              <a:off x="19758412" y="9255136"/>
              <a:ext cx="2974310" cy="738664"/>
            </a:xfrm>
            <a:prstGeom prst="rect">
              <a:avLst/>
            </a:prstGeom>
            <a:noFill/>
          </p:spPr>
          <p:txBody>
            <a:bodyPr wrap="square" rtlCol="0">
              <a:spAutoFit/>
            </a:bodyPr>
            <a:lstStyle/>
            <a:p>
              <a:pPr defTabSz="457200">
                <a:defRPr/>
              </a:pPr>
              <a:r>
                <a:rPr lang="zh-CN" altLang="en-US" dirty="0">
                  <a:solidFill>
                    <a:prstClr val="black"/>
                  </a:solidFill>
                  <a:latin typeface="Gill Sans MT" panose="020B0502020104020203"/>
                  <a:ea typeface="等线" panose="02010600030101010101" pitchFamily="2" charset="-122"/>
                </a:rPr>
                <a:t>调整原配置</a:t>
              </a:r>
            </a:p>
          </p:txBody>
        </p:sp>
        <p:sp>
          <p:nvSpPr>
            <p:cNvPr id="55" name="椭圆 54"/>
            <p:cNvSpPr/>
            <p:nvPr/>
          </p:nvSpPr>
          <p:spPr>
            <a:xfrm>
              <a:off x="11850369" y="11672995"/>
              <a:ext cx="8969822" cy="1407582"/>
            </a:xfrm>
            <a:prstGeom prst="ellipse">
              <a:avLst/>
            </a:prstGeom>
            <a:solidFill>
              <a:sysClr val="window" lastClr="FFFFFF"/>
            </a:solidFill>
            <a:ln w="15875" cap="flat" cmpd="sng" algn="ctr">
              <a:solidFill>
                <a:srgbClr val="B71E42"/>
              </a:solidFill>
              <a:prstDash val="solid"/>
            </a:ln>
            <a:effectLst/>
          </p:spPr>
          <p:txBody>
            <a:bodyPr rtlCol="0" anchor="ctr"/>
            <a:lstStyle/>
            <a:p>
              <a:pPr defTabSz="457200">
                <a:defRPr/>
              </a:pPr>
              <a:r>
                <a:rPr lang="zh-CN" altLang="en-US" dirty="0">
                  <a:solidFill>
                    <a:prstClr val="black"/>
                  </a:solidFill>
                  <a:latin typeface="黑体" panose="02010609060101010101" charset="-122"/>
                  <a:ea typeface="黑体" panose="02010609060101010101" charset="-122"/>
                </a:rPr>
                <a:t>     设计与运行一致</a:t>
              </a:r>
            </a:p>
          </p:txBody>
        </p:sp>
        <p:cxnSp>
          <p:nvCxnSpPr>
            <p:cNvPr id="56" name="直接连接符 55"/>
            <p:cNvCxnSpPr/>
            <p:nvPr/>
          </p:nvCxnSpPr>
          <p:spPr>
            <a:xfrm flipH="1">
              <a:off x="13436871" y="11080698"/>
              <a:ext cx="2" cy="759728"/>
            </a:xfrm>
            <a:prstGeom prst="line">
              <a:avLst/>
            </a:prstGeom>
            <a:noFill/>
            <a:ln w="15875" cap="flat" cmpd="sng" algn="ctr">
              <a:solidFill>
                <a:srgbClr val="B71E42"/>
              </a:solidFill>
              <a:prstDash val="dash"/>
            </a:ln>
            <a:effectLst/>
          </p:spPr>
        </p:cxnSp>
        <p:cxnSp>
          <p:nvCxnSpPr>
            <p:cNvPr id="57" name="直接连接符 56"/>
            <p:cNvCxnSpPr/>
            <p:nvPr/>
          </p:nvCxnSpPr>
          <p:spPr>
            <a:xfrm flipH="1">
              <a:off x="18736835" y="11053674"/>
              <a:ext cx="2" cy="759728"/>
            </a:xfrm>
            <a:prstGeom prst="line">
              <a:avLst/>
            </a:prstGeom>
            <a:noFill/>
            <a:ln w="15875" cap="flat" cmpd="sng" algn="ctr">
              <a:solidFill>
                <a:srgbClr val="B71E42"/>
              </a:solidFill>
              <a:prstDash val="dash"/>
            </a:ln>
            <a:effectLst/>
          </p:spPr>
        </p:cxnSp>
        <p:sp>
          <p:nvSpPr>
            <p:cNvPr id="58" name="矩形 57"/>
            <p:cNvSpPr/>
            <p:nvPr/>
          </p:nvSpPr>
          <p:spPr>
            <a:xfrm>
              <a:off x="189186" y="11900742"/>
              <a:ext cx="11023824" cy="1497204"/>
            </a:xfrm>
            <a:prstGeom prst="rect">
              <a:avLst/>
            </a:prstGeom>
            <a:solidFill>
              <a:sysClr val="window" lastClr="FFFFFF"/>
            </a:solidFill>
            <a:ln w="15875" cap="flat" cmpd="sng" algn="ctr">
              <a:solidFill>
                <a:srgbClr val="586EA6"/>
              </a:solidFill>
              <a:prstDash val="solid"/>
            </a:ln>
            <a:effectLst/>
          </p:spPr>
          <p:txBody>
            <a:bodyPr rtlCol="0" anchor="ctr"/>
            <a:lstStyle/>
            <a:p>
              <a:pPr defTabSz="457200">
                <a:defRPr/>
              </a:pPr>
              <a:r>
                <a:rPr lang="zh-CN" altLang="en-US" sz="2400" kern="100" dirty="0">
                  <a:solidFill>
                    <a:prstClr val="black"/>
                  </a:solidFill>
                  <a:latin typeface="微软雅黑" panose="020B0503020204020204" pitchFamily="34" charset="-122"/>
                  <a:cs typeface="Times New Roman" panose="02020603050405020304" pitchFamily="18" charset="0"/>
                </a:rPr>
                <a:t>内部控制有效实施</a:t>
              </a:r>
              <a:r>
                <a:rPr lang="en-US" altLang="zh-CN" sz="2400" kern="100" dirty="0">
                  <a:solidFill>
                    <a:prstClr val="black"/>
                  </a:solidFill>
                  <a:latin typeface="微软雅黑" panose="020B0503020204020204" pitchFamily="34" charset="-122"/>
                  <a:cs typeface="Times New Roman" panose="02020603050405020304" pitchFamily="18" charset="0"/>
                </a:rPr>
                <a:t>——</a:t>
              </a:r>
              <a:r>
                <a:rPr lang="zh-CN" altLang="en-US" sz="2400" kern="100" dirty="0">
                  <a:solidFill>
                    <a:prstClr val="black"/>
                  </a:solidFill>
                  <a:latin typeface="微软雅黑" panose="020B0503020204020204" pitchFamily="34" charset="-122"/>
                  <a:cs typeface="Times New Roman" panose="02020603050405020304" pitchFamily="18" charset="0"/>
                </a:rPr>
                <a:t>三个“一致性”</a:t>
              </a:r>
              <a:endParaRPr lang="en-US" altLang="zh-CN" sz="2400" kern="100" dirty="0">
                <a:solidFill>
                  <a:prstClr val="black"/>
                </a:solidFill>
                <a:latin typeface="微软雅黑" panose="020B0503020204020204" pitchFamily="34" charset="-122"/>
                <a:cs typeface="Times New Roman" panose="02020603050405020304" pitchFamily="18" charset="0"/>
              </a:endParaRPr>
            </a:p>
          </p:txBody>
        </p:sp>
        <p:cxnSp>
          <p:nvCxnSpPr>
            <p:cNvPr id="59" name="直接连接符 58"/>
            <p:cNvCxnSpPr/>
            <p:nvPr/>
          </p:nvCxnSpPr>
          <p:spPr>
            <a:xfrm>
              <a:off x="0" y="8960650"/>
              <a:ext cx="24384000" cy="0"/>
            </a:xfrm>
            <a:prstGeom prst="line">
              <a:avLst/>
            </a:prstGeom>
            <a:noFill/>
            <a:ln w="22225" cap="flat" cmpd="sng" algn="ctr">
              <a:solidFill>
                <a:srgbClr val="0000FF"/>
              </a:solidFill>
              <a:prstDash val="dash"/>
            </a:ln>
            <a:effectLst/>
          </p:spPr>
        </p:cxnSp>
        <p:sp>
          <p:nvSpPr>
            <p:cNvPr id="60" name="箭头: 下 59"/>
            <p:cNvSpPr/>
            <p:nvPr/>
          </p:nvSpPr>
          <p:spPr>
            <a:xfrm>
              <a:off x="926510" y="7453564"/>
              <a:ext cx="3715826" cy="1904322"/>
            </a:xfrm>
            <a:prstGeom prst="downArrow">
              <a:avLst/>
            </a:prstGeom>
            <a:solidFill>
              <a:srgbClr val="B71E42"/>
            </a:solidFill>
            <a:ln w="15875" cap="flat" cmpd="sng" algn="ctr">
              <a:solidFill>
                <a:srgbClr val="B71E42">
                  <a:shade val="50000"/>
                </a:srgbClr>
              </a:solidFill>
              <a:prstDash val="solid"/>
            </a:ln>
            <a:effectLst/>
          </p:spPr>
          <p:txBody>
            <a:bodyPr rtlCol="0" anchor="ctr"/>
            <a:lstStyle/>
            <a:p>
              <a:pPr defTabSz="457200">
                <a:defRPr/>
              </a:pPr>
              <a:r>
                <a:rPr lang="zh-CN" altLang="en-US" dirty="0">
                  <a:solidFill>
                    <a:prstClr val="white"/>
                  </a:solidFill>
                  <a:latin typeface="Gill Sans MT" panose="020B0502020104020203"/>
                  <a:ea typeface="等线" panose="02010600030101010101" pitchFamily="2" charset="-122"/>
                </a:rPr>
                <a:t> 遵 循</a:t>
              </a:r>
            </a:p>
          </p:txBody>
        </p:sp>
        <p:sp>
          <p:nvSpPr>
            <p:cNvPr id="61" name="文本框 60"/>
            <p:cNvSpPr txBox="1"/>
            <p:nvPr/>
          </p:nvSpPr>
          <p:spPr>
            <a:xfrm>
              <a:off x="9758190" y="9253944"/>
              <a:ext cx="2974310" cy="738664"/>
            </a:xfrm>
            <a:prstGeom prst="rect">
              <a:avLst/>
            </a:prstGeom>
            <a:noFill/>
          </p:spPr>
          <p:txBody>
            <a:bodyPr wrap="square" rtlCol="0">
              <a:spAutoFit/>
            </a:bodyPr>
            <a:lstStyle/>
            <a:p>
              <a:pPr defTabSz="457200">
                <a:defRPr/>
              </a:pPr>
              <a:r>
                <a:rPr lang="zh-CN" altLang="en-US" dirty="0">
                  <a:solidFill>
                    <a:prstClr val="black"/>
                  </a:solidFill>
                  <a:latin typeface="Gill Sans MT" panose="020B0502020104020203"/>
                  <a:ea typeface="等线" panose="02010600030101010101" pitchFamily="2" charset="-122"/>
                </a:rPr>
                <a:t>  考核评价</a:t>
              </a:r>
            </a:p>
          </p:txBody>
        </p:sp>
      </p:grpSp>
      <p:sp>
        <p:nvSpPr>
          <p:cNvPr id="2" name="平行四边形 1"/>
          <p:cNvSpPr/>
          <p:nvPr/>
        </p:nvSpPr>
        <p:spPr>
          <a:xfrm>
            <a:off x="-274391" y="0"/>
            <a:ext cx="651510"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 name="矩形 4"/>
          <p:cNvSpPr/>
          <p:nvPr/>
        </p:nvSpPr>
        <p:spPr>
          <a:xfrm>
            <a:off x="248929" y="0"/>
            <a:ext cx="1953227"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4" name="平行四边形 3"/>
          <p:cNvSpPr/>
          <p:nvPr/>
        </p:nvSpPr>
        <p:spPr>
          <a:xfrm>
            <a:off x="91369" y="67678"/>
            <a:ext cx="497204"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5" name="平行四边形 4"/>
          <p:cNvSpPr/>
          <p:nvPr/>
        </p:nvSpPr>
        <p:spPr>
          <a:xfrm>
            <a:off x="1741812" y="167991"/>
            <a:ext cx="349304"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6" name="平行四边形 5"/>
          <p:cNvSpPr/>
          <p:nvPr/>
        </p:nvSpPr>
        <p:spPr>
          <a:xfrm>
            <a:off x="2023480" y="0"/>
            <a:ext cx="349304"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7" name="平行四边形 6"/>
          <p:cNvSpPr/>
          <p:nvPr/>
        </p:nvSpPr>
        <p:spPr>
          <a:xfrm>
            <a:off x="-53671" y="301733"/>
            <a:ext cx="290080"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8" name="平行四边形 7"/>
          <p:cNvSpPr/>
          <p:nvPr/>
        </p:nvSpPr>
        <p:spPr>
          <a:xfrm>
            <a:off x="-32740" y="110930"/>
            <a:ext cx="229143"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9" name="文本框 8"/>
          <p:cNvSpPr txBox="1"/>
          <p:nvPr/>
        </p:nvSpPr>
        <p:spPr>
          <a:xfrm>
            <a:off x="514538" y="113873"/>
            <a:ext cx="1652893"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成效与应用</a:t>
            </a:r>
          </a:p>
        </p:txBody>
      </p:sp>
      <p:grpSp>
        <p:nvGrpSpPr>
          <p:cNvPr id="10" name="组合 9"/>
          <p:cNvGrpSpPr/>
          <p:nvPr/>
        </p:nvGrpSpPr>
        <p:grpSpPr>
          <a:xfrm>
            <a:off x="11127364" y="379584"/>
            <a:ext cx="409027" cy="134134"/>
            <a:chOff x="11369042" y="568879"/>
            <a:chExt cx="568324" cy="148001"/>
          </a:xfrm>
        </p:grpSpPr>
        <p:sp>
          <p:nvSpPr>
            <p:cNvPr id="11" name="平行四边形 10"/>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平行四边形 11"/>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cxnSp>
        <p:nvCxnSpPr>
          <p:cNvPr id="13" name="直接连接符 12"/>
          <p:cNvCxnSpPr/>
          <p:nvPr/>
        </p:nvCxnSpPr>
        <p:spPr>
          <a:xfrm flipV="1">
            <a:off x="328088" y="556189"/>
            <a:ext cx="11402354" cy="58389"/>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1389343" y="115156"/>
            <a:ext cx="682197" cy="206038"/>
            <a:chOff x="11369042" y="568879"/>
            <a:chExt cx="568324" cy="148001"/>
          </a:xfrm>
        </p:grpSpPr>
        <p:sp>
          <p:nvSpPr>
            <p:cNvPr id="15" name="平行四边形 14"/>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6" name="平行四边形 15"/>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17" name="六边形 16"/>
          <p:cNvSpPr/>
          <p:nvPr/>
        </p:nvSpPr>
        <p:spPr>
          <a:xfrm>
            <a:off x="1124334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六边形 29"/>
          <p:cNvSpPr/>
          <p:nvPr/>
        </p:nvSpPr>
        <p:spPr>
          <a:xfrm>
            <a:off x="11209684" y="6393180"/>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9" name="六边形 28"/>
          <p:cNvSpPr/>
          <p:nvPr/>
        </p:nvSpPr>
        <p:spPr>
          <a:xfrm>
            <a:off x="328088" y="6451289"/>
            <a:ext cx="1938278" cy="28049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7" name="矩形 6"/>
          <p:cNvSpPr/>
          <p:nvPr/>
        </p:nvSpPr>
        <p:spPr>
          <a:xfrm>
            <a:off x="3766868" y="786228"/>
            <a:ext cx="4842293" cy="65623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400" b="1" dirty="0">
                <a:solidFill>
                  <a:srgbClr val="C00000"/>
                </a:solidFill>
              </a:rPr>
              <a:t>内控落地执行后单位眼中的“内控”</a:t>
            </a:r>
          </a:p>
        </p:txBody>
      </p:sp>
      <p:sp>
        <p:nvSpPr>
          <p:cNvPr id="8" name="圆角矩形 7"/>
          <p:cNvSpPr/>
          <p:nvPr/>
        </p:nvSpPr>
        <p:spPr>
          <a:xfrm>
            <a:off x="102871" y="1591197"/>
            <a:ext cx="5904656" cy="29750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03" y="2167261"/>
            <a:ext cx="2425924" cy="221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圆角矩形 9"/>
          <p:cNvSpPr/>
          <p:nvPr/>
        </p:nvSpPr>
        <p:spPr>
          <a:xfrm>
            <a:off x="6192397" y="1584326"/>
            <a:ext cx="5904656" cy="29750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9895" y="2275353"/>
            <a:ext cx="2452688" cy="1993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文本框 38"/>
          <p:cNvSpPr txBox="1"/>
          <p:nvPr/>
        </p:nvSpPr>
        <p:spPr>
          <a:xfrm>
            <a:off x="245875" y="1748311"/>
            <a:ext cx="5799621" cy="369332"/>
          </a:xfrm>
          <a:prstGeom prst="rect">
            <a:avLst/>
          </a:prstGeom>
          <a:noFill/>
        </p:spPr>
        <p:txBody>
          <a:bodyPr wrap="square" rtlCol="0">
            <a:spAutoFit/>
          </a:bodyPr>
          <a:lstStyle/>
          <a:p>
            <a:pPr algn="just"/>
            <a:r>
              <a:rPr lang="zh-CN" altLang="en-US" b="1" dirty="0">
                <a:latin typeface="思源宋体 CN Heavy" panose="02020900000000000000" pitchFamily="18" charset="-122"/>
                <a:ea typeface="思源宋体 CN Heavy" panose="02020900000000000000" pitchFamily="18" charset="-122"/>
              </a:rPr>
              <a:t>外部审计、巡视时可以降低审计风险，保护领导和职工</a:t>
            </a:r>
          </a:p>
        </p:txBody>
      </p:sp>
      <p:sp>
        <p:nvSpPr>
          <p:cNvPr id="14" name="文本框 38"/>
          <p:cNvSpPr txBox="1"/>
          <p:nvPr/>
        </p:nvSpPr>
        <p:spPr>
          <a:xfrm>
            <a:off x="6501532" y="1778168"/>
            <a:ext cx="5286385" cy="369332"/>
          </a:xfrm>
          <a:prstGeom prst="rect">
            <a:avLst/>
          </a:prstGeom>
          <a:noFill/>
        </p:spPr>
        <p:txBody>
          <a:bodyPr wrap="square" rtlCol="0">
            <a:spAutoFit/>
          </a:bodyPr>
          <a:lstStyle/>
          <a:p>
            <a:pPr algn="just"/>
            <a:r>
              <a:rPr lang="zh-CN" altLang="en-US" b="1" dirty="0">
                <a:latin typeface="思源宋体 CN Heavy" panose="02020900000000000000" pitchFamily="18" charset="-122"/>
                <a:ea typeface="思源宋体 CN Heavy" panose="02020900000000000000" pitchFamily="18" charset="-122"/>
              </a:rPr>
              <a:t>单位各项法定工作的程序要求，是单位内部的法典</a:t>
            </a:r>
          </a:p>
        </p:txBody>
      </p:sp>
      <p:pic>
        <p:nvPicPr>
          <p:cNvPr id="1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197" y="2455293"/>
            <a:ext cx="2185625" cy="177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矩形 16"/>
          <p:cNvSpPr/>
          <p:nvPr/>
        </p:nvSpPr>
        <p:spPr>
          <a:xfrm>
            <a:off x="260431" y="4687229"/>
            <a:ext cx="11728498" cy="212079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altLang="zh-CN" dirty="0">
                <a:solidFill>
                  <a:schemeClr val="bg2">
                    <a:lumMod val="25000"/>
                  </a:schemeClr>
                </a:solidFill>
              </a:rPr>
              <a:t>      </a:t>
            </a:r>
            <a:r>
              <a:rPr lang="zh-CN" altLang="en-US" dirty="0">
                <a:solidFill>
                  <a:schemeClr val="bg2">
                    <a:lumMod val="25000"/>
                  </a:schemeClr>
                </a:solidFill>
              </a:rPr>
              <a:t>引用建设完内控单位</a:t>
            </a:r>
            <a:r>
              <a:rPr lang="zh-CN" altLang="zh-CN" dirty="0">
                <a:solidFill>
                  <a:schemeClr val="bg2">
                    <a:lumMod val="25000"/>
                  </a:schemeClr>
                </a:solidFill>
              </a:rPr>
              <a:t>领导的</a:t>
            </a:r>
            <a:r>
              <a:rPr lang="zh-CN" altLang="en-US" dirty="0">
                <a:solidFill>
                  <a:schemeClr val="bg2">
                    <a:lumMod val="25000"/>
                  </a:schemeClr>
                </a:solidFill>
              </a:rPr>
              <a:t>话</a:t>
            </a:r>
            <a:r>
              <a:rPr lang="zh-CN" altLang="zh-CN" dirty="0">
                <a:solidFill>
                  <a:schemeClr val="bg2">
                    <a:lumMod val="25000"/>
                  </a:schemeClr>
                </a:solidFill>
              </a:rPr>
              <a:t>：</a:t>
            </a:r>
            <a:endParaRPr lang="en-US" altLang="zh-CN" dirty="0">
              <a:solidFill>
                <a:schemeClr val="bg2">
                  <a:lumMod val="25000"/>
                </a:schemeClr>
              </a:solidFill>
            </a:endParaRPr>
          </a:p>
          <a:p>
            <a:pPr>
              <a:lnSpc>
                <a:spcPct val="150000"/>
              </a:lnSpc>
            </a:pPr>
            <a:r>
              <a:rPr lang="en-US" altLang="zh-CN" dirty="0">
                <a:solidFill>
                  <a:schemeClr val="bg2">
                    <a:lumMod val="25000"/>
                  </a:schemeClr>
                </a:solidFill>
              </a:rPr>
              <a:t>                                                                  </a:t>
            </a:r>
            <a:r>
              <a:rPr lang="zh-CN" altLang="en-US" dirty="0">
                <a:solidFill>
                  <a:schemeClr val="bg2">
                    <a:lumMod val="25000"/>
                  </a:schemeClr>
                </a:solidFill>
              </a:rPr>
              <a:t>“单位内部</a:t>
            </a:r>
            <a:r>
              <a:rPr lang="zh-CN" altLang="zh-CN" dirty="0">
                <a:solidFill>
                  <a:schemeClr val="bg2">
                    <a:lumMod val="25000"/>
                  </a:schemeClr>
                </a:solidFill>
              </a:rPr>
              <a:t>的</a:t>
            </a:r>
            <a:r>
              <a:rPr lang="zh-CN" altLang="en-US" dirty="0">
                <a:solidFill>
                  <a:schemeClr val="bg2">
                    <a:lumMod val="25000"/>
                  </a:schemeClr>
                </a:solidFill>
              </a:rPr>
              <a:t>护身符，让大家放开手脚放心工作。”</a:t>
            </a:r>
            <a:endParaRPr lang="en-US" altLang="zh-CN" dirty="0">
              <a:solidFill>
                <a:schemeClr val="bg2">
                  <a:lumMod val="25000"/>
                </a:schemeClr>
              </a:solidFill>
            </a:endParaRPr>
          </a:p>
          <a:p>
            <a:pPr>
              <a:lnSpc>
                <a:spcPct val="150000"/>
              </a:lnSpc>
            </a:pPr>
            <a:r>
              <a:rPr lang="en-US" altLang="zh-CN" dirty="0">
                <a:solidFill>
                  <a:schemeClr val="bg2">
                    <a:lumMod val="25000"/>
                  </a:schemeClr>
                </a:solidFill>
              </a:rPr>
              <a:t>                                                                   </a:t>
            </a:r>
            <a:r>
              <a:rPr lang="zh-CN" altLang="en-US" dirty="0">
                <a:solidFill>
                  <a:schemeClr val="bg2">
                    <a:lumMod val="25000"/>
                  </a:schemeClr>
                </a:solidFill>
              </a:rPr>
              <a:t>“通过内控制订了单位</a:t>
            </a:r>
            <a:r>
              <a:rPr lang="zh-CN" altLang="zh-CN" dirty="0">
                <a:solidFill>
                  <a:schemeClr val="bg2">
                    <a:lumMod val="25000"/>
                  </a:schemeClr>
                </a:solidFill>
              </a:rPr>
              <a:t>统一的游戏规则</a:t>
            </a:r>
            <a:r>
              <a:rPr lang="zh-CN" altLang="en-US" dirty="0">
                <a:solidFill>
                  <a:schemeClr val="bg2">
                    <a:lumMod val="25000"/>
                  </a:schemeClr>
                </a:solidFill>
              </a:rPr>
              <a:t>，堪称单位</a:t>
            </a:r>
            <a:r>
              <a:rPr lang="zh-CN" altLang="zh-CN" dirty="0">
                <a:solidFill>
                  <a:schemeClr val="bg2">
                    <a:lumMod val="25000"/>
                  </a:schemeClr>
                </a:solidFill>
              </a:rPr>
              <a:t>的</a:t>
            </a:r>
            <a:r>
              <a:rPr lang="zh-CN" altLang="en-US" dirty="0">
                <a:solidFill>
                  <a:schemeClr val="bg2">
                    <a:lumMod val="25000"/>
                  </a:schemeClr>
                </a:solidFill>
                <a:ea typeface="宋体" panose="02010600030101010101" pitchFamily="2" charset="-122"/>
              </a:rPr>
              <a:t>《</a:t>
            </a:r>
            <a:r>
              <a:rPr lang="zh-CN" altLang="zh-CN" dirty="0">
                <a:solidFill>
                  <a:schemeClr val="bg2">
                    <a:lumMod val="25000"/>
                  </a:schemeClr>
                </a:solidFill>
              </a:rPr>
              <a:t>民法典</a:t>
            </a:r>
            <a:r>
              <a:rPr lang="zh-CN" altLang="en-US" dirty="0">
                <a:solidFill>
                  <a:schemeClr val="bg2">
                    <a:lumMod val="25000"/>
                  </a:schemeClr>
                </a:solidFill>
                <a:ea typeface="宋体" panose="02010600030101010101" pitchFamily="2" charset="-122"/>
              </a:rPr>
              <a:t>》</a:t>
            </a:r>
            <a:r>
              <a:rPr lang="zh-CN" altLang="zh-CN" dirty="0">
                <a:solidFill>
                  <a:schemeClr val="bg2">
                    <a:lumMod val="25000"/>
                  </a:schemeClr>
                </a:solidFill>
                <a:sym typeface="+mn-ea"/>
              </a:rPr>
              <a:t>。</a:t>
            </a:r>
            <a:r>
              <a:rPr lang="zh-CN" altLang="en-US" dirty="0">
                <a:solidFill>
                  <a:schemeClr val="bg2">
                    <a:lumMod val="25000"/>
                  </a:schemeClr>
                </a:solidFill>
              </a:rPr>
              <a:t>”</a:t>
            </a:r>
            <a:endParaRPr lang="zh-CN" altLang="zh-CN" dirty="0">
              <a:solidFill>
                <a:schemeClr val="bg2">
                  <a:lumMod val="25000"/>
                </a:schemeClr>
              </a:solidFill>
            </a:endParaRPr>
          </a:p>
          <a:p>
            <a:pPr>
              <a:lnSpc>
                <a:spcPct val="150000"/>
              </a:lnSpc>
            </a:pPr>
            <a:r>
              <a:rPr lang="zh-CN" altLang="en-US" dirty="0">
                <a:solidFill>
                  <a:schemeClr val="bg2">
                    <a:lumMod val="25000"/>
                  </a:schemeClr>
                </a:solidFill>
              </a:rPr>
              <a:t>      引用建设完内控单位各岗位人员</a:t>
            </a:r>
            <a:r>
              <a:rPr lang="zh-CN" altLang="zh-CN" dirty="0">
                <a:solidFill>
                  <a:schemeClr val="bg2">
                    <a:lumMod val="25000"/>
                  </a:schemeClr>
                </a:solidFill>
              </a:rPr>
              <a:t>的</a:t>
            </a:r>
            <a:r>
              <a:rPr lang="zh-CN" altLang="en-US" dirty="0">
                <a:solidFill>
                  <a:schemeClr val="bg2">
                    <a:lumMod val="25000"/>
                  </a:schemeClr>
                </a:solidFill>
              </a:rPr>
              <a:t>话</a:t>
            </a:r>
            <a:r>
              <a:rPr lang="zh-CN" altLang="zh-CN" dirty="0">
                <a:solidFill>
                  <a:schemeClr val="bg2">
                    <a:lumMod val="25000"/>
                  </a:schemeClr>
                </a:solidFill>
              </a:rPr>
              <a:t>：</a:t>
            </a:r>
            <a:endParaRPr lang="en-US" altLang="zh-CN" dirty="0">
              <a:solidFill>
                <a:schemeClr val="bg2">
                  <a:lumMod val="25000"/>
                </a:schemeClr>
              </a:solidFill>
            </a:endParaRPr>
          </a:p>
          <a:p>
            <a:pPr>
              <a:lnSpc>
                <a:spcPct val="150000"/>
              </a:lnSpc>
            </a:pPr>
            <a:r>
              <a:rPr lang="en-US" altLang="zh-CN" dirty="0">
                <a:solidFill>
                  <a:schemeClr val="bg2">
                    <a:lumMod val="25000"/>
                  </a:schemeClr>
                </a:solidFill>
              </a:rPr>
              <a:t>                                                                    </a:t>
            </a:r>
            <a:r>
              <a:rPr lang="zh-CN" altLang="en-US" dirty="0">
                <a:solidFill>
                  <a:schemeClr val="bg2">
                    <a:lumMod val="25000"/>
                  </a:schemeClr>
                </a:solidFill>
              </a:rPr>
              <a:t>“</a:t>
            </a:r>
            <a:r>
              <a:rPr lang="zh-CN" altLang="zh-CN" dirty="0">
                <a:solidFill>
                  <a:schemeClr val="bg2">
                    <a:lumMod val="25000"/>
                  </a:schemeClr>
                </a:solidFill>
              </a:rPr>
              <a:t>工作更有底气了</a:t>
            </a:r>
            <a:r>
              <a:rPr lang="zh-CN" altLang="en-US" dirty="0">
                <a:solidFill>
                  <a:schemeClr val="bg2">
                    <a:lumMod val="25000"/>
                  </a:schemeClr>
                </a:solidFill>
              </a:rPr>
              <a:t>，各</a:t>
            </a:r>
            <a:r>
              <a:rPr lang="zh-CN" altLang="zh-CN" dirty="0">
                <a:solidFill>
                  <a:schemeClr val="bg2">
                    <a:lumMod val="25000"/>
                  </a:schemeClr>
                </a:solidFill>
              </a:rPr>
              <a:t>部门间的</a:t>
            </a:r>
            <a:r>
              <a:rPr lang="zh-CN" altLang="en-US" dirty="0">
                <a:solidFill>
                  <a:schemeClr val="bg2">
                    <a:lumMod val="25000"/>
                  </a:schemeClr>
                </a:solidFill>
              </a:rPr>
              <a:t>工作</a:t>
            </a:r>
            <a:r>
              <a:rPr lang="zh-CN" altLang="zh-CN" dirty="0">
                <a:solidFill>
                  <a:schemeClr val="bg2">
                    <a:lumMod val="25000"/>
                  </a:schemeClr>
                </a:solidFill>
              </a:rPr>
              <a:t>协调更顺畅了</a:t>
            </a:r>
            <a:r>
              <a:rPr lang="zh-CN" altLang="zh-CN" dirty="0">
                <a:solidFill>
                  <a:schemeClr val="bg2">
                    <a:lumMod val="25000"/>
                  </a:schemeClr>
                </a:solidFill>
                <a:sym typeface="+mn-ea"/>
              </a:rPr>
              <a:t>。</a:t>
            </a:r>
            <a:r>
              <a:rPr lang="zh-CN" altLang="en-US" dirty="0">
                <a:solidFill>
                  <a:schemeClr val="bg2">
                    <a:lumMod val="25000"/>
                  </a:schemeClr>
                </a:solidFill>
              </a:rPr>
              <a:t>”</a:t>
            </a:r>
            <a:endParaRPr lang="zh-CN" altLang="en-US" b="1" dirty="0">
              <a:solidFill>
                <a:schemeClr val="bg2">
                  <a:lumMod val="25000"/>
                </a:schemeClr>
              </a:solidFill>
            </a:endParaRPr>
          </a:p>
        </p:txBody>
      </p:sp>
      <p:pic>
        <p:nvPicPr>
          <p:cNvPr id="1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0680" y="2519860"/>
            <a:ext cx="2308581" cy="178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平行四边形 1"/>
          <p:cNvSpPr/>
          <p:nvPr/>
        </p:nvSpPr>
        <p:spPr>
          <a:xfrm>
            <a:off x="-262889" y="1"/>
            <a:ext cx="855792" cy="571499"/>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3" name="矩形 4"/>
          <p:cNvSpPr/>
          <p:nvPr/>
        </p:nvSpPr>
        <p:spPr>
          <a:xfrm>
            <a:off x="260431" y="1"/>
            <a:ext cx="2565665" cy="138896"/>
          </a:xfrm>
          <a:custGeom>
            <a:avLst/>
            <a:gdLst>
              <a:gd name="connsiteX0" fmla="*/ 0 w 2604303"/>
              <a:gd name="connsiteY0" fmla="*/ 0 h 185195"/>
              <a:gd name="connsiteX1" fmla="*/ 2604303 w 2604303"/>
              <a:gd name="connsiteY1" fmla="*/ 0 h 185195"/>
              <a:gd name="connsiteX2" fmla="*/ 2604303 w 2604303"/>
              <a:gd name="connsiteY2" fmla="*/ 185195 h 185195"/>
              <a:gd name="connsiteX3" fmla="*/ 0 w 2604303"/>
              <a:gd name="connsiteY3" fmla="*/ 185195 h 185195"/>
              <a:gd name="connsiteX4" fmla="*/ 0 w 2604303"/>
              <a:gd name="connsiteY4" fmla="*/ 0 h 185195"/>
              <a:gd name="connsiteX0-1" fmla="*/ 0 w 2604303"/>
              <a:gd name="connsiteY0-2" fmla="*/ 0 h 185195"/>
              <a:gd name="connsiteX1-3" fmla="*/ 2604303 w 2604303"/>
              <a:gd name="connsiteY1-4" fmla="*/ 0 h 185195"/>
              <a:gd name="connsiteX2-5" fmla="*/ 2512863 w 2604303"/>
              <a:gd name="connsiteY2-6" fmla="*/ 185195 h 185195"/>
              <a:gd name="connsiteX3-7" fmla="*/ 0 w 2604303"/>
              <a:gd name="connsiteY3-8" fmla="*/ 185195 h 185195"/>
              <a:gd name="connsiteX4-9" fmla="*/ 0 w 2604303"/>
              <a:gd name="connsiteY4-10" fmla="*/ 0 h 1851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04303" h="185195">
                <a:moveTo>
                  <a:pt x="0" y="0"/>
                </a:moveTo>
                <a:lnTo>
                  <a:pt x="2604303" y="0"/>
                </a:lnTo>
                <a:lnTo>
                  <a:pt x="2512863" y="185195"/>
                </a:lnTo>
                <a:lnTo>
                  <a:pt x="0" y="185195"/>
                </a:lnTo>
                <a:lnTo>
                  <a:pt x="0" y="0"/>
                </a:lnTo>
                <a:close/>
              </a:path>
            </a:pathLst>
          </a:cu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5" name="平行四边形 4"/>
          <p:cNvSpPr/>
          <p:nvPr/>
        </p:nvSpPr>
        <p:spPr>
          <a:xfrm>
            <a:off x="102870" y="67679"/>
            <a:ext cx="653103" cy="436143"/>
          </a:xfrm>
          <a:prstGeom prst="parallelogram">
            <a:avLst>
              <a:gd name="adj" fmla="val 43185"/>
            </a:avLst>
          </a:prstGeom>
          <a:gradFill>
            <a:gsLst>
              <a:gs pos="0">
                <a:srgbClr val="034581"/>
              </a:gs>
              <a:gs pos="100000">
                <a:srgbClr val="6CAFEF"/>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9" name="平行四边形 18"/>
          <p:cNvSpPr/>
          <p:nvPr/>
        </p:nvSpPr>
        <p:spPr>
          <a:xfrm>
            <a:off x="2229069" y="191136"/>
            <a:ext cx="458829" cy="306407"/>
          </a:xfrm>
          <a:prstGeom prst="parallelogram">
            <a:avLst>
              <a:gd name="adj" fmla="val 43185"/>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0" name="平行四边形 19"/>
          <p:cNvSpPr/>
          <p:nvPr/>
        </p:nvSpPr>
        <p:spPr>
          <a:xfrm>
            <a:off x="2524828" y="49977"/>
            <a:ext cx="458829" cy="571499"/>
          </a:xfrm>
          <a:prstGeom prst="parallelogram">
            <a:avLst>
              <a:gd name="adj" fmla="val 64760"/>
            </a:avLst>
          </a:prstGeom>
          <a:gradFill>
            <a:gsLst>
              <a:gs pos="0">
                <a:srgbClr val="6CAFEF">
                  <a:alpha val="50000"/>
                </a:srgb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1" name="平行四边形 20"/>
          <p:cNvSpPr/>
          <p:nvPr/>
        </p:nvSpPr>
        <p:spPr>
          <a:xfrm>
            <a:off x="-42170" y="301734"/>
            <a:ext cx="381035" cy="254456"/>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2" name="平行四边形 21"/>
          <p:cNvSpPr/>
          <p:nvPr/>
        </p:nvSpPr>
        <p:spPr>
          <a:xfrm>
            <a:off x="-21238" y="110931"/>
            <a:ext cx="300991" cy="201003"/>
          </a:xfrm>
          <a:prstGeom prst="parallelogram">
            <a:avLst>
              <a:gd name="adj" fmla="val 43185"/>
            </a:avLst>
          </a:prstGeom>
          <a:gradFill>
            <a:gsLst>
              <a:gs pos="0">
                <a:srgbClr val="6CAFEF">
                  <a:alpha val="50000"/>
                </a:srgbClr>
              </a:gs>
              <a:gs pos="100000">
                <a:srgbClr val="FFF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cxnSp>
        <p:nvCxnSpPr>
          <p:cNvPr id="23" name="直接连接符 22"/>
          <p:cNvCxnSpPr/>
          <p:nvPr/>
        </p:nvCxnSpPr>
        <p:spPr>
          <a:xfrm>
            <a:off x="388621" y="571499"/>
            <a:ext cx="11747245" cy="1"/>
          </a:xfrm>
          <a:prstGeom prst="line">
            <a:avLst/>
          </a:prstGeom>
          <a:ln w="12700">
            <a:solidFill>
              <a:srgbClr val="8EB3D3"/>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11161552" y="352681"/>
            <a:ext cx="440905" cy="117244"/>
            <a:chOff x="11369042" y="568879"/>
            <a:chExt cx="568324" cy="148001"/>
          </a:xfrm>
        </p:grpSpPr>
        <p:sp>
          <p:nvSpPr>
            <p:cNvPr id="25" name="平行四边形 24"/>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26" name="平行四边形 25"/>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
        <p:nvSpPr>
          <p:cNvPr id="27" name="文本框 26"/>
          <p:cNvSpPr txBox="1"/>
          <p:nvPr/>
        </p:nvSpPr>
        <p:spPr>
          <a:xfrm>
            <a:off x="623817" y="134157"/>
            <a:ext cx="1792143" cy="400110"/>
          </a:xfrm>
          <a:prstGeom prst="rect">
            <a:avLst/>
          </a:prstGeom>
          <a:noFill/>
        </p:spPr>
        <p:txBody>
          <a:bodyPr wrap="square" rtlCol="0">
            <a:spAutoFit/>
          </a:bodyPr>
          <a:lstStyle/>
          <a:p>
            <a:pPr algn="l"/>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成效与应用</a:t>
            </a:r>
          </a:p>
        </p:txBody>
      </p:sp>
      <p:grpSp>
        <p:nvGrpSpPr>
          <p:cNvPr id="4" name="组合 3"/>
          <p:cNvGrpSpPr/>
          <p:nvPr/>
        </p:nvGrpSpPr>
        <p:grpSpPr>
          <a:xfrm>
            <a:off x="11389343" y="115156"/>
            <a:ext cx="682197" cy="206038"/>
            <a:chOff x="11369042" y="568879"/>
            <a:chExt cx="568324" cy="148001"/>
          </a:xfrm>
        </p:grpSpPr>
        <p:sp>
          <p:nvSpPr>
            <p:cNvPr id="6" name="平行四边形 5"/>
            <p:cNvSpPr/>
            <p:nvPr/>
          </p:nvSpPr>
          <p:spPr>
            <a:xfrm>
              <a:off x="11369042" y="568879"/>
              <a:ext cx="284162" cy="148001"/>
            </a:xfrm>
            <a:prstGeom prst="parallelogram">
              <a:avLst>
                <a:gd name="adj" fmla="val 43185"/>
              </a:avLst>
            </a:prstGeom>
            <a:solidFill>
              <a:srgbClr val="03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sp>
          <p:nvSpPr>
            <p:cNvPr id="12" name="平行四边形 11"/>
            <p:cNvSpPr/>
            <p:nvPr/>
          </p:nvSpPr>
          <p:spPr>
            <a:xfrm>
              <a:off x="11653204" y="568879"/>
              <a:ext cx="284162" cy="148001"/>
            </a:xfrm>
            <a:prstGeom prst="parallelogram">
              <a:avLst>
                <a:gd name="adj" fmla="val 43185"/>
              </a:avLst>
            </a:prstGeom>
            <a:solidFill>
              <a:srgbClr val="8E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5" dirty="0"/>
            </a:p>
          </p:txBody>
        </p:sp>
      </p:gr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图片占位符 10" descr="黄昏下镜像建筑的城市反射图"/>
          <p:cNvPicPr>
            <a:picLocks noGrp="1" noChangeAspect="1"/>
          </p:cNvPicPr>
          <p:nvPr>
            <p:ph type="pic" sz="quarter" idx="10"/>
          </p:nvPr>
        </p:nvPicPr>
        <p:blipFill>
          <a:blip r:embed="rId3">
            <a:alphaModFix amt="80000"/>
          </a:blip>
          <a:srcRect t="6692" b="6692"/>
          <a:stretch>
            <a:fillRect/>
          </a:stretch>
        </p:blipFill>
        <p:spPr>
          <a:xfrm>
            <a:off x="0" y="-37711"/>
            <a:ext cx="12192000" cy="6858000"/>
          </a:xfrm>
        </p:spPr>
      </p:pic>
      <p:sp>
        <p:nvSpPr>
          <p:cNvPr id="2" name="椭圆形 1"/>
          <p:cNvSpPr/>
          <p:nvPr/>
        </p:nvSpPr>
        <p:spPr>
          <a:xfrm>
            <a:off x="8138160" y="5669280"/>
            <a:ext cx="502920" cy="502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椭圆形 2"/>
          <p:cNvSpPr/>
          <p:nvPr/>
        </p:nvSpPr>
        <p:spPr>
          <a:xfrm>
            <a:off x="2898633" y="1283949"/>
            <a:ext cx="692878" cy="6928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 name="椭圆形 3"/>
          <p:cNvSpPr/>
          <p:nvPr/>
        </p:nvSpPr>
        <p:spPr>
          <a:xfrm>
            <a:off x="3398520" y="904895"/>
            <a:ext cx="251460" cy="251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5" name="标题 1"/>
          <p:cNvSpPr>
            <a:spLocks noGrp="1"/>
          </p:cNvSpPr>
          <p:nvPr>
            <p:ph type="title"/>
          </p:nvPr>
        </p:nvSpPr>
        <p:spPr>
          <a:xfrm>
            <a:off x="4658207" y="2364581"/>
            <a:ext cx="3731413" cy="1513790"/>
          </a:xfrm>
        </p:spPr>
        <p:txBody>
          <a:bodyPr rtlCol="0"/>
          <a:lstStyle/>
          <a:p>
            <a:pPr rtl="0"/>
            <a:r>
              <a:rPr lang="zh-CN" altLang="en-US" sz="8800" b="1" dirty="0">
                <a:latin typeface="华文隶书" panose="02010800040101010101" pitchFamily="2" charset="-122"/>
                <a:ea typeface="华文隶书" panose="02010800040101010101" pitchFamily="2" charset="-122"/>
              </a:rPr>
              <a:t>谢谢！</a:t>
            </a:r>
            <a:br>
              <a:rPr lang="en-US" altLang="zh-CN" sz="8800" b="1" dirty="0">
                <a:latin typeface="华文隶书" panose="02010800040101010101" pitchFamily="2" charset="-122"/>
                <a:ea typeface="华文隶书" panose="02010800040101010101" pitchFamily="2" charset="-122"/>
              </a:rPr>
            </a:br>
            <a:endParaRPr lang="zh-CN" altLang="en-US" sz="8800" b="1"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565CE74E-AB26-4998-AD42-012C4C1AD076}" type="slidenum">
              <a:rPr lang="zh-CN" altLang="en-US" smtClean="0"/>
              <a:t>7</a:t>
            </a:fld>
            <a:endParaRPr lang="zh-CN" altLang="en-US"/>
          </a:p>
        </p:txBody>
      </p:sp>
      <p:pic>
        <p:nvPicPr>
          <p:cNvPr id="30" name="图片 29"/>
          <p:cNvPicPr>
            <a:picLocks noChangeAspect="1"/>
          </p:cNvPicPr>
          <p:nvPr>
            <p:custDataLst>
              <p:tags r:id="rId2"/>
            </p:custDataLst>
          </p:nvPr>
        </p:nvPicPr>
        <p:blipFill>
          <a:blip r:embed="rId4"/>
          <a:stretch>
            <a:fillRect/>
          </a:stretch>
        </p:blipFill>
        <p:spPr>
          <a:xfrm>
            <a:off x="2075815" y="843280"/>
            <a:ext cx="6935470" cy="1924050"/>
          </a:xfrm>
          <a:prstGeom prst="rect">
            <a:avLst/>
          </a:prstGeom>
        </p:spPr>
      </p:pic>
      <p:sp>
        <p:nvSpPr>
          <p:cNvPr id="3" name="矩形 2"/>
          <p:cNvSpPr/>
          <p:nvPr/>
        </p:nvSpPr>
        <p:spPr>
          <a:xfrm>
            <a:off x="2075180" y="2862580"/>
            <a:ext cx="6936105" cy="36874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rgbClr val="FFC000"/>
                </a:solidFill>
              </a:rPr>
              <a:t>全面依法治国要求持续深入开展内部控制规范体系建设与实施工作。 </a:t>
            </a:r>
          </a:p>
          <a:p>
            <a:pPr algn="ctr"/>
            <a:endParaRPr lang="zh-CN" altLang="en-US" sz="1600"/>
          </a:p>
          <a:p>
            <a:pPr algn="ctr"/>
            <a:r>
              <a:rPr lang="zh-CN" altLang="en-US" sz="1600"/>
              <a:t>　　党的十九大把坚持全面依法治国作为新时代坚持和发展中国特色社会主义的基本方略之一。党的十八届四中全会对依法治国提出了全方位的论述，明确提出加强对内部权力的制约, 要求“对财政资金分配使用、国有资产监管、政府投资、政府采购、公共资源转让、公共工程建设等权力集中的部门和岗位实行分事行权、分岗设权、分级授权，定期轮岗，强化内部流程控制，防止权力滥用”。党的十九届四中全会进一步提出“健全分事行权、分岗设权、分级授权、定期轮岗制度，明晰权力边界，规范工作流程，强化权力制约”。这就要求我们</a:t>
            </a:r>
            <a:r>
              <a:rPr lang="zh-CN" altLang="en-US" sz="1600">
                <a:solidFill>
                  <a:srgbClr val="FF0000"/>
                </a:solidFill>
              </a:rPr>
              <a:t>持续完善内部控制规范体系</a:t>
            </a:r>
            <a:r>
              <a:rPr lang="zh-CN" altLang="en-US" sz="1600"/>
              <a:t>，进一步推动各单位强化内部控制，形成科学有效的权力制约和协调机制，把权力关进制度的笼子里，用制度管权管事管人，确保各单位按照法定的权限和规定的程序行使权力。</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肘形连接符 12"/>
          <p:cNvCxnSpPr/>
          <p:nvPr>
            <p:custDataLst>
              <p:tags r:id="rId2"/>
            </p:custDataLst>
          </p:nvPr>
        </p:nvCxnSpPr>
        <p:spPr>
          <a:xfrm flipV="1">
            <a:off x="5118735" y="3427095"/>
            <a:ext cx="913765" cy="3175"/>
          </a:xfrm>
          <a:prstGeom prst="bentConnector3">
            <a:avLst>
              <a:gd name="adj1" fmla="val 50035"/>
            </a:avLst>
          </a:prstGeom>
          <a:ln w="28575">
            <a:solidFill>
              <a:srgbClr val="58B6E5"/>
            </a:solidFill>
            <a:prstDash val="dash"/>
          </a:ln>
        </p:spPr>
        <p:style>
          <a:lnRef idx="1">
            <a:srgbClr val="6096E6"/>
          </a:lnRef>
          <a:fillRef idx="0">
            <a:srgbClr val="6096E6"/>
          </a:fillRef>
          <a:effectRef idx="0">
            <a:srgbClr val="6096E6"/>
          </a:effectRef>
          <a:fontRef idx="minor">
            <a:srgbClr val="000000"/>
          </a:fontRef>
        </p:style>
      </p:cxnSp>
      <p:cxnSp>
        <p:nvCxnSpPr>
          <p:cNvPr id="12" name="肘形连接符 11"/>
          <p:cNvCxnSpPr/>
          <p:nvPr>
            <p:custDataLst>
              <p:tags r:id="rId3"/>
            </p:custDataLst>
          </p:nvPr>
        </p:nvCxnSpPr>
        <p:spPr>
          <a:xfrm>
            <a:off x="5118735" y="3429000"/>
            <a:ext cx="913765" cy="1492250"/>
          </a:xfrm>
          <a:prstGeom prst="bentConnector3">
            <a:avLst>
              <a:gd name="adj1" fmla="val 50035"/>
            </a:avLst>
          </a:prstGeom>
          <a:ln w="28575">
            <a:solidFill>
              <a:srgbClr val="56CA95"/>
            </a:solidFill>
            <a:prstDash val="dash"/>
          </a:ln>
        </p:spPr>
        <p:style>
          <a:lnRef idx="1">
            <a:srgbClr val="6096E6"/>
          </a:lnRef>
          <a:fillRef idx="0">
            <a:srgbClr val="6096E6"/>
          </a:fillRef>
          <a:effectRef idx="0">
            <a:srgbClr val="6096E6"/>
          </a:effectRef>
          <a:fontRef idx="minor">
            <a:srgbClr val="000000"/>
          </a:fontRef>
        </p:style>
      </p:cxnSp>
      <p:cxnSp>
        <p:nvCxnSpPr>
          <p:cNvPr id="9" name="肘形连接符 8"/>
          <p:cNvCxnSpPr/>
          <p:nvPr>
            <p:custDataLst>
              <p:tags r:id="rId4"/>
            </p:custDataLst>
          </p:nvPr>
        </p:nvCxnSpPr>
        <p:spPr>
          <a:xfrm rot="10800000" flipV="1">
            <a:off x="5118735" y="1934210"/>
            <a:ext cx="913765" cy="1494790"/>
          </a:xfrm>
          <a:prstGeom prst="bentConnector3">
            <a:avLst>
              <a:gd name="adj1" fmla="val 49965"/>
            </a:avLst>
          </a:prstGeom>
          <a:ln w="28575">
            <a:solidFill>
              <a:srgbClr val="6096E6"/>
            </a:solidFill>
            <a:prstDash val="dash"/>
          </a:ln>
        </p:spPr>
        <p:style>
          <a:lnRef idx="1">
            <a:srgbClr val="6096E6"/>
          </a:lnRef>
          <a:fillRef idx="0">
            <a:srgbClr val="6096E6"/>
          </a:fillRef>
          <a:effectRef idx="0">
            <a:srgbClr val="6096E6"/>
          </a:effectRef>
          <a:fontRef idx="minor">
            <a:srgbClr val="000000"/>
          </a:fontRef>
        </p:style>
      </p:cxnSp>
      <p:sp>
        <p:nvSpPr>
          <p:cNvPr id="3" name="圆角矩形 2"/>
          <p:cNvSpPr/>
          <p:nvPr>
            <p:custDataLst>
              <p:tags r:id="rId5"/>
            </p:custDataLst>
          </p:nvPr>
        </p:nvSpPr>
        <p:spPr>
          <a:xfrm>
            <a:off x="6032500" y="1523365"/>
            <a:ext cx="4630420" cy="821690"/>
          </a:xfrm>
          <a:prstGeom prst="roundRect">
            <a:avLst/>
          </a:prstGeom>
          <a:solidFill>
            <a:srgbClr val="6096E6">
              <a:lumMod val="60000"/>
              <a:lumOff val="40000"/>
            </a:srgbClr>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sp>
        <p:nvSpPr>
          <p:cNvPr id="17" name="椭圆 16"/>
          <p:cNvSpPr/>
          <p:nvPr>
            <p:custDataLst>
              <p:tags r:id="rId6"/>
            </p:custDataLst>
          </p:nvPr>
        </p:nvSpPr>
        <p:spPr>
          <a:xfrm>
            <a:off x="6376670" y="1471295"/>
            <a:ext cx="926465" cy="926465"/>
          </a:xfrm>
          <a:prstGeom prst="ellipse">
            <a:avLst/>
          </a:prstGeom>
          <a:solidFill>
            <a:srgbClr val="6096E6"/>
          </a:solidFill>
          <a:ln w="101600">
            <a:solidFill>
              <a:srgbClr val="FFFFFF"/>
            </a:solid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sp>
        <p:nvSpPr>
          <p:cNvPr id="47" name="文本框 46"/>
          <p:cNvSpPr txBox="1"/>
          <p:nvPr>
            <p:custDataLst>
              <p:tags r:id="rId7"/>
            </p:custDataLst>
          </p:nvPr>
        </p:nvSpPr>
        <p:spPr>
          <a:xfrm>
            <a:off x="7503795" y="1622425"/>
            <a:ext cx="2927985" cy="366395"/>
          </a:xfrm>
          <a:prstGeom prst="rect">
            <a:avLst/>
          </a:prstGeom>
          <a:noFill/>
        </p:spPr>
        <p:txBody>
          <a:bodyPr wrap="square" rtlCol="0">
            <a:noAutofit/>
          </a:bodyPr>
          <a:lstStyle/>
          <a:p>
            <a:pPr algn="l" fontAlgn="auto">
              <a:lnSpc>
                <a:spcPct val="120000"/>
              </a:lnSpc>
              <a:spcAft>
                <a:spcPts val="1000"/>
              </a:spcAft>
            </a:pPr>
            <a:r>
              <a:rPr lang="en-US" altLang="zh-CN" sz="1400" spc="150">
                <a:solidFill>
                  <a:srgbClr val="000000">
                    <a:lumMod val="75000"/>
                    <a:lumOff val="25000"/>
                  </a:srgbClr>
                </a:solidFill>
                <a:uFillTx/>
                <a:latin typeface="仿宋" panose="02010609060101010101" charset="-122"/>
                <a:ea typeface="仿宋" panose="02010609060101010101" charset="-122"/>
                <a:cs typeface="仿宋" panose="02010609060101010101" charset="-122"/>
              </a:rPr>
              <a:t>2019</a:t>
            </a:r>
            <a:r>
              <a:rPr lang="zh-CN" altLang="en-US" sz="1400" spc="150">
                <a:solidFill>
                  <a:srgbClr val="000000">
                    <a:lumMod val="75000"/>
                    <a:lumOff val="25000"/>
                  </a:srgbClr>
                </a:solidFill>
                <a:uFillTx/>
                <a:latin typeface="仿宋" panose="02010609060101010101" charset="-122"/>
                <a:ea typeface="仿宋" panose="02010609060101010101" charset="-122"/>
                <a:cs typeface="仿宋" panose="02010609060101010101" charset="-122"/>
              </a:rPr>
              <a:t>年以前，主要解决</a:t>
            </a:r>
            <a:r>
              <a:rPr lang="en-US" altLang="zh-CN" sz="1400" spc="150">
                <a:solidFill>
                  <a:srgbClr val="000000">
                    <a:lumMod val="75000"/>
                    <a:lumOff val="25000"/>
                  </a:srgbClr>
                </a:solidFill>
                <a:uFillTx/>
                <a:latin typeface="仿宋" panose="02010609060101010101" charset="-122"/>
                <a:ea typeface="仿宋" panose="02010609060101010101" charset="-122"/>
                <a:cs typeface="仿宋" panose="02010609060101010101" charset="-122"/>
              </a:rPr>
              <a:t>“</a:t>
            </a:r>
            <a:r>
              <a:rPr lang="zh-CN" altLang="en-US" sz="1400" spc="150">
                <a:solidFill>
                  <a:srgbClr val="000000">
                    <a:lumMod val="75000"/>
                    <a:lumOff val="25000"/>
                  </a:srgbClr>
                </a:solidFill>
                <a:uFillTx/>
                <a:latin typeface="仿宋" panose="02010609060101010101" charset="-122"/>
                <a:ea typeface="仿宋" panose="02010609060101010101" charset="-122"/>
                <a:cs typeface="仿宋" panose="02010609060101010101" charset="-122"/>
              </a:rPr>
              <a:t>有没有</a:t>
            </a:r>
            <a:r>
              <a:rPr lang="en-US" altLang="zh-CN" sz="1400" spc="150">
                <a:solidFill>
                  <a:srgbClr val="000000">
                    <a:lumMod val="75000"/>
                    <a:lumOff val="25000"/>
                  </a:srgbClr>
                </a:solidFill>
                <a:uFillTx/>
                <a:latin typeface="仿宋" panose="02010609060101010101" charset="-122"/>
                <a:ea typeface="仿宋" panose="02010609060101010101" charset="-122"/>
                <a:cs typeface="仿宋" panose="02010609060101010101" charset="-122"/>
              </a:rPr>
              <a:t>”</a:t>
            </a:r>
            <a:r>
              <a:rPr lang="zh-CN" altLang="en-US" sz="1400" spc="150">
                <a:solidFill>
                  <a:srgbClr val="000000">
                    <a:lumMod val="75000"/>
                    <a:lumOff val="25000"/>
                  </a:srgbClr>
                </a:solidFill>
                <a:uFillTx/>
                <a:latin typeface="仿宋" panose="02010609060101010101" charset="-122"/>
                <a:ea typeface="仿宋" panose="02010609060101010101" charset="-122"/>
                <a:cs typeface="仿宋" panose="02010609060101010101" charset="-122"/>
              </a:rPr>
              <a:t>的问题</a:t>
            </a:r>
          </a:p>
        </p:txBody>
      </p:sp>
      <p:pic>
        <p:nvPicPr>
          <p:cNvPr id="39" name="图片 38" descr="343435383038363b343532323337393bc9cfcad0cdcbb3f6"/>
          <p:cNvPicPr>
            <a:picLocks noChangeAspect="1"/>
          </p:cNvPicPr>
          <p:nvPr>
            <p:custDataLst>
              <p:tags r:id="rId8"/>
            </p:custDataLst>
          </p:nvPr>
        </p:nvPicPr>
        <p:blipFill>
          <a:blip r:embed="rId24">
            <a:extLst>
              <a:ext uri="{96DAC541-7B7A-43D3-8B79-37D633B846F1}">
                <asvg:svgBlip xmlns:asvg="http://schemas.microsoft.com/office/drawing/2016/SVG/main" r:embed="rId25"/>
              </a:ext>
            </a:extLst>
          </a:blip>
          <a:stretch>
            <a:fillRect/>
          </a:stretch>
        </p:blipFill>
        <p:spPr>
          <a:xfrm>
            <a:off x="6602095" y="1702435"/>
            <a:ext cx="457835" cy="457835"/>
          </a:xfrm>
          <a:prstGeom prst="rect">
            <a:avLst/>
          </a:prstGeom>
          <a:effectLst>
            <a:outerShdw blurRad="38100" dist="38100" dir="5400000" algn="ctr" rotWithShape="0">
              <a:srgbClr val="6096E6">
                <a:lumMod val="50000"/>
                <a:alpha val="60000"/>
              </a:srgbClr>
            </a:outerShdw>
          </a:effectLst>
        </p:spPr>
      </p:pic>
      <p:sp>
        <p:nvSpPr>
          <p:cNvPr id="4" name="圆角矩形 3"/>
          <p:cNvSpPr/>
          <p:nvPr>
            <p:custDataLst>
              <p:tags r:id="rId9"/>
            </p:custDataLst>
          </p:nvPr>
        </p:nvSpPr>
        <p:spPr>
          <a:xfrm>
            <a:off x="6032500" y="3016885"/>
            <a:ext cx="4660900" cy="821690"/>
          </a:xfrm>
          <a:prstGeom prst="roundRect">
            <a:avLst/>
          </a:prstGeom>
          <a:solidFill>
            <a:srgbClr val="58B6E5">
              <a:lumMod val="60000"/>
              <a:lumOff val="40000"/>
            </a:srgbClr>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sp>
        <p:nvSpPr>
          <p:cNvPr id="18" name="椭圆 17"/>
          <p:cNvSpPr/>
          <p:nvPr>
            <p:custDataLst>
              <p:tags r:id="rId10"/>
            </p:custDataLst>
          </p:nvPr>
        </p:nvSpPr>
        <p:spPr>
          <a:xfrm>
            <a:off x="6376670" y="2966085"/>
            <a:ext cx="926465" cy="926465"/>
          </a:xfrm>
          <a:prstGeom prst="ellipse">
            <a:avLst/>
          </a:prstGeom>
          <a:solidFill>
            <a:srgbClr val="58B6E5"/>
          </a:solidFill>
          <a:ln w="101600">
            <a:solidFill>
              <a:srgbClr val="FFFFFF"/>
            </a:solid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sp>
        <p:nvSpPr>
          <p:cNvPr id="23" name="文本框 22"/>
          <p:cNvSpPr txBox="1"/>
          <p:nvPr>
            <p:custDataLst>
              <p:tags r:id="rId11"/>
            </p:custDataLst>
          </p:nvPr>
        </p:nvSpPr>
        <p:spPr>
          <a:xfrm>
            <a:off x="7503795" y="3143250"/>
            <a:ext cx="2983230" cy="358140"/>
          </a:xfrm>
          <a:prstGeom prst="rect">
            <a:avLst/>
          </a:prstGeom>
          <a:noFill/>
        </p:spPr>
        <p:txBody>
          <a:bodyPr wrap="square" bIns="0" rtlCol="0"/>
          <a:lstStyle/>
          <a:p>
            <a:pPr algn="l"/>
            <a:r>
              <a:rPr lang="en-US" altLang="zh-CN" sz="1400" spc="300">
                <a:solidFill>
                  <a:srgbClr val="58B6E5">
                    <a:lumMod val="50000"/>
                  </a:srgbClr>
                </a:solidFill>
                <a:uFillTx/>
                <a:latin typeface="MiSans Bold" panose="00000800000000000000" charset="-122"/>
                <a:ea typeface="MiSans Bold" panose="00000800000000000000" charset="-122"/>
              </a:rPr>
              <a:t>2019</a:t>
            </a:r>
            <a:r>
              <a:rPr lang="zh-CN" altLang="en-US" sz="1400" spc="300">
                <a:solidFill>
                  <a:srgbClr val="58B6E5">
                    <a:lumMod val="50000"/>
                  </a:srgbClr>
                </a:solidFill>
                <a:uFillTx/>
                <a:latin typeface="MiSans Bold" panose="00000800000000000000" charset="-122"/>
                <a:ea typeface="MiSans Bold" panose="00000800000000000000" charset="-122"/>
              </a:rPr>
              <a:t>年以后，解决</a:t>
            </a:r>
            <a:r>
              <a:rPr lang="en-US" altLang="zh-CN" sz="1400" spc="300">
                <a:solidFill>
                  <a:srgbClr val="58B6E5">
                    <a:lumMod val="50000"/>
                  </a:srgbClr>
                </a:solidFill>
                <a:uFillTx/>
                <a:latin typeface="MiSans Bold" panose="00000800000000000000" charset="-122"/>
                <a:ea typeface="MiSans Bold" panose="00000800000000000000" charset="-122"/>
              </a:rPr>
              <a:t>“</a:t>
            </a:r>
            <a:r>
              <a:rPr lang="zh-CN" altLang="en-US" sz="1400" spc="300">
                <a:solidFill>
                  <a:srgbClr val="58B6E5">
                    <a:lumMod val="50000"/>
                  </a:srgbClr>
                </a:solidFill>
                <a:uFillTx/>
                <a:latin typeface="MiSans Bold" panose="00000800000000000000" charset="-122"/>
                <a:ea typeface="MiSans Bold" panose="00000800000000000000" charset="-122"/>
              </a:rPr>
              <a:t>好不好</a:t>
            </a:r>
            <a:r>
              <a:rPr lang="en-US" altLang="zh-CN" sz="1400" spc="300">
                <a:solidFill>
                  <a:srgbClr val="58B6E5">
                    <a:lumMod val="50000"/>
                  </a:srgbClr>
                </a:solidFill>
                <a:uFillTx/>
                <a:latin typeface="MiSans Bold" panose="00000800000000000000" charset="-122"/>
                <a:ea typeface="MiSans Bold" panose="00000800000000000000" charset="-122"/>
              </a:rPr>
              <a:t>”</a:t>
            </a:r>
            <a:r>
              <a:rPr lang="zh-CN" altLang="en-US" sz="1400" spc="300">
                <a:solidFill>
                  <a:srgbClr val="58B6E5">
                    <a:lumMod val="50000"/>
                  </a:srgbClr>
                </a:solidFill>
                <a:uFillTx/>
                <a:latin typeface="MiSans Bold" panose="00000800000000000000" charset="-122"/>
                <a:ea typeface="MiSans Bold" panose="00000800000000000000" charset="-122"/>
              </a:rPr>
              <a:t>的问题</a:t>
            </a:r>
          </a:p>
        </p:txBody>
      </p:sp>
      <p:pic>
        <p:nvPicPr>
          <p:cNvPr id="40" name="图片 39" descr="343435383038363b343532323338323bcee5c1a6c4a3d0cd"/>
          <p:cNvPicPr>
            <a:picLocks noChangeAspect="1"/>
          </p:cNvPicPr>
          <p:nvPr>
            <p:custDataLst>
              <p:tags r:id="rId12"/>
            </p:custDataLst>
          </p:nvPr>
        </p:nvPicPr>
        <p:blipFill>
          <a:blip r:embed="rId26">
            <a:extLst>
              <a:ext uri="{96DAC541-7B7A-43D3-8B79-37D633B846F1}">
                <asvg:svgBlip xmlns:asvg="http://schemas.microsoft.com/office/drawing/2016/SVG/main" r:embed="rId27"/>
              </a:ext>
            </a:extLst>
          </a:blip>
          <a:stretch>
            <a:fillRect/>
          </a:stretch>
        </p:blipFill>
        <p:spPr>
          <a:xfrm>
            <a:off x="6611620" y="3201670"/>
            <a:ext cx="457835" cy="457835"/>
          </a:xfrm>
          <a:prstGeom prst="rect">
            <a:avLst/>
          </a:prstGeom>
          <a:effectLst>
            <a:outerShdw blurRad="38100" dist="38100" dir="5400000" algn="ctr" rotWithShape="0">
              <a:srgbClr val="58B6E5">
                <a:lumMod val="50000"/>
                <a:alpha val="60000"/>
              </a:srgbClr>
            </a:outerShdw>
          </a:effectLst>
        </p:spPr>
      </p:pic>
      <p:sp>
        <p:nvSpPr>
          <p:cNvPr id="5" name="圆角矩形 4"/>
          <p:cNvSpPr/>
          <p:nvPr>
            <p:custDataLst>
              <p:tags r:id="rId13"/>
            </p:custDataLst>
          </p:nvPr>
        </p:nvSpPr>
        <p:spPr>
          <a:xfrm>
            <a:off x="6032500" y="4510405"/>
            <a:ext cx="4660900" cy="821690"/>
          </a:xfrm>
          <a:prstGeom prst="roundRect">
            <a:avLst/>
          </a:prstGeom>
          <a:solidFill>
            <a:srgbClr val="56CA95">
              <a:lumMod val="60000"/>
              <a:lumOff val="40000"/>
            </a:srgbClr>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sp>
        <p:nvSpPr>
          <p:cNvPr id="19" name="椭圆 18"/>
          <p:cNvSpPr/>
          <p:nvPr>
            <p:custDataLst>
              <p:tags r:id="rId14"/>
            </p:custDataLst>
          </p:nvPr>
        </p:nvSpPr>
        <p:spPr>
          <a:xfrm>
            <a:off x="6376670" y="4460875"/>
            <a:ext cx="926465" cy="926465"/>
          </a:xfrm>
          <a:prstGeom prst="ellipse">
            <a:avLst/>
          </a:prstGeom>
          <a:solidFill>
            <a:srgbClr val="56CA95"/>
          </a:solidFill>
          <a:ln w="101600">
            <a:solidFill>
              <a:srgbClr val="FFFFFF"/>
            </a:solid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sp>
        <p:nvSpPr>
          <p:cNvPr id="26" name="文本框 25"/>
          <p:cNvSpPr txBox="1"/>
          <p:nvPr>
            <p:custDataLst>
              <p:tags r:id="rId15"/>
            </p:custDataLst>
          </p:nvPr>
        </p:nvSpPr>
        <p:spPr>
          <a:xfrm>
            <a:off x="7503795" y="4510405"/>
            <a:ext cx="3227070" cy="366395"/>
          </a:xfrm>
          <a:prstGeom prst="rect">
            <a:avLst/>
          </a:prstGeom>
          <a:noFill/>
        </p:spPr>
        <p:txBody>
          <a:bodyPr wrap="square" rtlCol="0">
            <a:noAutofit/>
          </a:bodyPr>
          <a:lstStyle/>
          <a:p>
            <a:pPr algn="l" fontAlgn="auto">
              <a:lnSpc>
                <a:spcPct val="120000"/>
              </a:lnSpc>
              <a:spcAft>
                <a:spcPts val="1000"/>
              </a:spcAft>
            </a:pPr>
            <a:r>
              <a:rPr lang="en-US" sz="1400" spc="300">
                <a:solidFill>
                  <a:srgbClr val="56CA95">
                    <a:lumMod val="50000"/>
                  </a:srgbClr>
                </a:solidFill>
                <a:uFillTx/>
                <a:latin typeface="MiSans Bold" panose="00000800000000000000" charset="-122"/>
                <a:ea typeface="MiSans Bold" panose="00000800000000000000" charset="-122"/>
                <a:sym typeface="+mn-ea"/>
              </a:rPr>
              <a:t>2022</a:t>
            </a:r>
            <a:r>
              <a:rPr lang="zh-CN" altLang="en-US" sz="1400" spc="300">
                <a:solidFill>
                  <a:srgbClr val="56CA95">
                    <a:lumMod val="50000"/>
                  </a:srgbClr>
                </a:solidFill>
                <a:uFillTx/>
                <a:latin typeface="MiSans Bold" panose="00000800000000000000" charset="-122"/>
                <a:ea typeface="MiSans Bold" panose="00000800000000000000" charset="-122"/>
                <a:sym typeface="+mn-ea"/>
              </a:rPr>
              <a:t>年，</a:t>
            </a:r>
            <a:r>
              <a:rPr lang="zh-CN" altLang="en-US" sz="1400" spc="150">
                <a:solidFill>
                  <a:srgbClr val="000000">
                    <a:lumMod val="75000"/>
                    <a:lumOff val="25000"/>
                  </a:srgbClr>
                </a:solidFill>
                <a:uFillTx/>
                <a:latin typeface="MiSans" panose="00000500000000000000" charset="-122"/>
                <a:ea typeface="MiSans" panose="00000500000000000000" charset="-122"/>
              </a:rPr>
              <a:t>随着预算管理一体化系统的推进，对岗位管理做了进一步的明确要求</a:t>
            </a:r>
          </a:p>
        </p:txBody>
      </p:sp>
      <p:pic>
        <p:nvPicPr>
          <p:cNvPr id="43" name="图片 42" descr="343435383038363b343532323430323bcdc6b9e3b7bdb0b8"/>
          <p:cNvPicPr>
            <a:picLocks noChangeAspect="1"/>
          </p:cNvPicPr>
          <p:nvPr>
            <p:custDataLst>
              <p:tags r:id="rId16"/>
            </p:custDataLst>
          </p:nvPr>
        </p:nvPicPr>
        <p:blipFill>
          <a:blip r:embed="rId28">
            <a:extLst>
              <a:ext uri="{96DAC541-7B7A-43D3-8B79-37D633B846F1}">
                <asvg:svgBlip xmlns:asvg="http://schemas.microsoft.com/office/drawing/2016/SVG/main" r:embed="rId29"/>
              </a:ext>
            </a:extLst>
          </a:blip>
          <a:stretch>
            <a:fillRect/>
          </a:stretch>
        </p:blipFill>
        <p:spPr>
          <a:xfrm>
            <a:off x="6610985" y="4695190"/>
            <a:ext cx="457835" cy="457835"/>
          </a:xfrm>
          <a:prstGeom prst="rect">
            <a:avLst/>
          </a:prstGeom>
          <a:effectLst>
            <a:outerShdw blurRad="38100" dist="38100" dir="5400000" algn="ctr" rotWithShape="0">
              <a:srgbClr val="56CA95">
                <a:lumMod val="50000"/>
                <a:alpha val="60000"/>
              </a:srgbClr>
            </a:outerShdw>
          </a:effectLst>
        </p:spPr>
      </p:pic>
      <p:sp>
        <p:nvSpPr>
          <p:cNvPr id="6" name="圆角矩形 5"/>
          <p:cNvSpPr/>
          <p:nvPr>
            <p:custDataLst>
              <p:tags r:id="rId17"/>
            </p:custDataLst>
          </p:nvPr>
        </p:nvSpPr>
        <p:spPr>
          <a:xfrm>
            <a:off x="2931160" y="2916555"/>
            <a:ext cx="2187575" cy="1024890"/>
          </a:xfrm>
          <a:prstGeom prst="roundRect">
            <a:avLst/>
          </a:prstGeom>
          <a:solidFill>
            <a:srgbClr val="6096E6">
              <a:lumMod val="60000"/>
              <a:lumOff val="40000"/>
            </a:srgbClr>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sp>
        <p:nvSpPr>
          <p:cNvPr id="16" name="椭圆 15"/>
          <p:cNvSpPr/>
          <p:nvPr>
            <p:custDataLst>
              <p:tags r:id="rId18"/>
            </p:custDataLst>
          </p:nvPr>
        </p:nvSpPr>
        <p:spPr>
          <a:xfrm>
            <a:off x="3446780" y="2851150"/>
            <a:ext cx="1155700" cy="1155700"/>
          </a:xfrm>
          <a:prstGeom prst="ellipse">
            <a:avLst/>
          </a:prstGeom>
          <a:solidFill>
            <a:srgbClr val="6096E6"/>
          </a:solidFill>
          <a:ln w="101600">
            <a:solidFill>
              <a:srgbClr val="FFFFFF"/>
            </a:solid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pic>
        <p:nvPicPr>
          <p:cNvPr id="45" name="图片 44" descr="343435383038363b343532323339363bd5bdc2d4c4bfb1ea"/>
          <p:cNvPicPr>
            <a:picLocks noChangeAspect="1"/>
          </p:cNvPicPr>
          <p:nvPr>
            <p:custDataLst>
              <p:tags r:id="rId19"/>
            </p:custDataLst>
          </p:nvPr>
        </p:nvPicPr>
        <p:blipFill>
          <a:blip r:embed="rId30">
            <a:extLst>
              <a:ext uri="{96DAC541-7B7A-43D3-8B79-37D633B846F1}">
                <asvg:svgBlip xmlns:asvg="http://schemas.microsoft.com/office/drawing/2016/SVG/main" r:embed="rId31"/>
              </a:ext>
            </a:extLst>
          </a:blip>
          <a:stretch>
            <a:fillRect/>
          </a:stretch>
        </p:blipFill>
        <p:spPr>
          <a:xfrm>
            <a:off x="3724910" y="3129915"/>
            <a:ext cx="600075" cy="600075"/>
          </a:xfrm>
          <a:prstGeom prst="rect">
            <a:avLst/>
          </a:prstGeom>
          <a:effectLst>
            <a:outerShdw blurRad="38100" dist="38100" dir="5400000" algn="ctr" rotWithShape="0">
              <a:srgbClr val="6096E6">
                <a:lumMod val="50000"/>
                <a:alpha val="60000"/>
              </a:srgbClr>
            </a:outerShdw>
          </a:effectLst>
        </p:spPr>
      </p:pic>
      <p:sp>
        <p:nvSpPr>
          <p:cNvPr id="10" name="椭圆 9"/>
          <p:cNvSpPr/>
          <p:nvPr>
            <p:custDataLst>
              <p:tags r:id="rId20"/>
            </p:custDataLst>
          </p:nvPr>
        </p:nvSpPr>
        <p:spPr>
          <a:xfrm>
            <a:off x="1541780" y="1358265"/>
            <a:ext cx="440690" cy="440690"/>
          </a:xfrm>
          <a:prstGeom prst="ellipse">
            <a:avLst/>
          </a:prstGeom>
          <a:solidFill>
            <a:srgbClr val="6096E6">
              <a:lumMod val="20000"/>
              <a:lumOff val="80000"/>
            </a:srgbClr>
          </a:soli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sp>
        <p:nvSpPr>
          <p:cNvPr id="11" name="文本框 10"/>
          <p:cNvSpPr txBox="1"/>
          <p:nvPr>
            <p:custDataLst>
              <p:tags r:id="rId21"/>
            </p:custDataLst>
          </p:nvPr>
        </p:nvSpPr>
        <p:spPr>
          <a:xfrm>
            <a:off x="1632585" y="1425575"/>
            <a:ext cx="639445" cy="4277360"/>
          </a:xfrm>
          <a:prstGeom prst="rect">
            <a:avLst/>
          </a:prstGeom>
          <a:noFill/>
        </p:spPr>
        <p:txBody>
          <a:bodyPr wrap="square" bIns="0" rtlCol="0">
            <a:normAutofit fontScale="70000"/>
          </a:bodyPr>
          <a:lstStyle/>
          <a:p>
            <a:pPr algn="l">
              <a:lnSpc>
                <a:spcPct val="120000"/>
              </a:lnSpc>
            </a:pPr>
            <a:r>
              <a:rPr lang="zh-CN" altLang="en-US" sz="3200" spc="300">
                <a:solidFill>
                  <a:srgbClr val="000000">
                    <a:lumMod val="75000"/>
                    <a:lumOff val="25000"/>
                  </a:srgbClr>
                </a:solidFill>
                <a:uFillTx/>
                <a:latin typeface="MiSans Bold" panose="00000800000000000000" charset="-122"/>
                <a:ea typeface="MiSans Bold" panose="00000800000000000000" charset="-122"/>
              </a:rPr>
              <a:t>内控建设质量要求变化</a:t>
            </a:r>
          </a:p>
        </p:txBody>
      </p:sp>
      <p:sp>
        <p:nvSpPr>
          <p:cNvPr id="7" name="灯片编号占位符 6"/>
          <p:cNvSpPr>
            <a:spLocks noGrp="1"/>
          </p:cNvSpPr>
          <p:nvPr>
            <p:ph type="sldNum" sz="quarter" idx="12"/>
          </p:nvPr>
        </p:nvSpPr>
        <p:spPr/>
        <p:txBody>
          <a:bodyPr/>
          <a:lstStyle/>
          <a:p>
            <a:fld id="{565CE74E-AB26-4998-AD42-012C4C1AD076}" type="slidenum">
              <a:rPr lang="zh-CN" altLang="en-US" smtClean="0"/>
              <a:t>8</a:t>
            </a:fld>
            <a:endParaRPr lang="zh-CN" alt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565CE74E-AB26-4998-AD42-012C4C1AD076}" type="slidenum">
              <a:rPr lang="zh-CN" altLang="en-US" smtClean="0"/>
              <a:t>9</a:t>
            </a:fld>
            <a:endParaRPr lang="zh-CN" altLang="en-US"/>
          </a:p>
        </p:txBody>
      </p:sp>
      <p:sp>
        <p:nvSpPr>
          <p:cNvPr id="29" name="矩形 28"/>
          <p:cNvSpPr/>
          <p:nvPr/>
        </p:nvSpPr>
        <p:spPr>
          <a:xfrm>
            <a:off x="761365" y="1149985"/>
            <a:ext cx="5434965" cy="15278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用款计划审核岗：重点审核人员类、运转类用款计划是否按月均衡申报，特定目标类用款计划是否按项目实施 进度申报，资金性质、金额、支付方式等是否符合相关管理要求。</a:t>
            </a:r>
          </a:p>
        </p:txBody>
      </p:sp>
      <p:sp>
        <p:nvSpPr>
          <p:cNvPr id="30" name="矩形 29"/>
          <p:cNvSpPr/>
          <p:nvPr/>
        </p:nvSpPr>
        <p:spPr>
          <a:xfrm>
            <a:off x="761365" y="3081655"/>
            <a:ext cx="7317740" cy="1380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动态监控所属预算单位所有资金支付活动，包括 是否超过年度预算限定的支出用途、范围和标准，是否符合国库 集中支付制度规定的方式、程序和政府采购管理要求，是否违反 公务卡、提取使用现金和厉行节约反对浪费等有关规定。</a:t>
            </a:r>
          </a:p>
        </p:txBody>
      </p:sp>
      <p:sp>
        <p:nvSpPr>
          <p:cNvPr id="31" name="矩形 30"/>
          <p:cNvSpPr/>
          <p:nvPr/>
        </p:nvSpPr>
        <p:spPr>
          <a:xfrm>
            <a:off x="761365" y="4789170"/>
            <a:ext cx="8439150" cy="1340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各部门(单位)分设会计制单、复 核、记账岗位，制单、复核岗不得由同一人担任。会计制单岗审 核原始凭证和相关资料、制作记账凭证，会计复核岗复核记账凭 证，确认无误后，会计记账岗登记会计账簿。</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1" grpId="0" animBg="1"/>
      <p:bldP spid="3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e4343a7a-4752-406f-b806-66519096c17d"/>
  <p:tag name="COMMONDATA" val="eyJoZGlkIjoiM2VmMDE1MTliYWVlOTU2YjBiYTA1ZmE0NmRjN2ZiODQifQ=="/>
</p:tagLst>
</file>

<file path=ppt/tags/tag10.xml><?xml version="1.0" encoding="utf-8"?>
<p:tagLst xmlns:a="http://schemas.openxmlformats.org/drawingml/2006/main" xmlns:r="http://schemas.openxmlformats.org/officeDocument/2006/relationships" xmlns:p="http://schemas.openxmlformats.org/presentationml/2006/main">
  <p:tag name="COPY_WM" val="67.64441_136.3011_Freeform 916"/>
  <p:tag name="KSO_WM_UNIT_HIGHLIGHT" val="0"/>
  <p:tag name="KSO_WM_UNIT_COMPATIBLE" val="0"/>
  <p:tag name="KSO_WM_UNIT_DIAGRAM_ISNUMVISUAL" val="0"/>
  <p:tag name="KSO_WM_UNIT_DIAGRAM_ISREFERUNIT" val="0"/>
  <p:tag name="KSO_WM_UNIT_ID" val="diagram20228681_4*l_h_i*1_1_3"/>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1_3"/>
  <p:tag name="KSO_WM_UNIT_FILL_FORE_SCHEMECOLOR_INDEX" val="5"/>
  <p:tag name="KSO_WM_UNIT_FILL_TYPE" val="1"/>
  <p:tag name="KSO_WM_UNIT_SHADOW_SCHEMECOLOR_INDEX" val="5"/>
  <p:tag name="KSO_WM_UNIT_TEXT_FILL_FORE_SCHEMECOLOR_INDEX" val="14"/>
  <p:tag name="KSO_WM_UNIT_TEXT_FILL_TYPE" val="1"/>
  <p:tag name="KSO_WM_UNIT_USESOURCEFORMAT_APPLY" val="1"/>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6514,&quot;width&quot;:14738}"/>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f*1_4_1"/>
  <p:tag name="KSO_WM_TEMPLATE_CATEGORY" val="diagram"/>
  <p:tag name="KSO_WM_TEMPLATE_INDEX" val="20228681"/>
  <p:tag name="KSO_WM_UNIT_LAYERLEVEL" val="1_1_1"/>
  <p:tag name="KSO_WM_TAG_VERSION" val="1.0"/>
  <p:tag name="KSO_WM_BEAUTIFY_FLAG" val=""/>
  <p:tag name="KSO_WM_UNIT_SUBTYPE" val="a"/>
  <p:tag name="KSO_WM_UNIT_PRESET_TEXT" val="单击此处输入你的正文，文字是您思想的提炼。"/>
  <p:tag name="KSO_WM_UNIT_NOCLEAR" val="0"/>
  <p:tag name="KSO_WM_DIAGRAM_GROUP_CODE" val="l1-1"/>
  <p:tag name="KSO_WM_UNIT_TYPE" val="l_h_f"/>
  <p:tag name="KSO_WM_UNIT_INDEX" val="1_4_1"/>
  <p:tag name="KSO_WM_UNIT_TEXT_FILL_FORE_SCHEMECOLOR_INDEX" val="13"/>
  <p:tag name="KSO_WM_UNIT_TEXT_FILL_TYPE" val="1"/>
  <p:tag name="KSO_WM_UNIT_USESOURCEFORMAT_APPLY" val="1"/>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x*1_1_1"/>
  <p:tag name="KSO_WM_TEMPLATE_CATEGORY" val="diagram"/>
  <p:tag name="KSO_WM_TEMPLATE_INDEX" val="20228681"/>
  <p:tag name="KSO_WM_UNIT_LAYERLEVEL" val="1_1_1"/>
  <p:tag name="KSO_WM_TAG_VERSION" val="1.0"/>
  <p:tag name="KSO_WM_BEAUTIFY_FLAG" val="#wm#"/>
  <p:tag name="KSO_WM_UNIT_VALUE" val="144*144"/>
  <p:tag name="KSO_WM_DIAGRAM_GROUP_CODE" val="l1-1"/>
  <p:tag name="KSO_WM_UNIT_TYPE" val="l_h_x"/>
  <p:tag name="KSO_WM_UNIT_INDEX" val="1_1_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a*1_2_1"/>
  <p:tag name="KSO_WM_TEMPLATE_CATEGORY" val="diagram"/>
  <p:tag name="KSO_WM_TEMPLATE_INDEX" val="20228681"/>
  <p:tag name="KSO_WM_UNIT_LAYERLEVEL" val="1_1_1"/>
  <p:tag name="KSO_WM_TAG_VERSION" val="1.0"/>
  <p:tag name="KSO_WM_BEAUTIFY_FLAG" val="#wm#"/>
  <p:tag name="KSO_WM_UNIT_ISCONTENTSTITLE" val="0"/>
  <p:tag name="KSO_WM_UNIT_ISNUMDGMTITLE" val="0"/>
  <p:tag name="KSO_WM_UNIT_PRESET_TEXT" val="添加小标题"/>
  <p:tag name="KSO_WM_UNIT_NOCLEAR" val="0"/>
  <p:tag name="KSO_WM_DIAGRAM_GROUP_CODE" val="l1-1"/>
  <p:tag name="KSO_WM_UNIT_TYPE" val="l_h_a"/>
  <p:tag name="KSO_WM_UNIT_INDEX" val="1_2_1"/>
  <p:tag name="KSO_WM_UNIT_TEXT_FILL_FORE_SCHEMECOLOR_INDEX" val="13"/>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f*1_2_1"/>
  <p:tag name="KSO_WM_TEMPLATE_CATEGORY" val="diagram"/>
  <p:tag name="KSO_WM_TEMPLATE_INDEX" val="20228681"/>
  <p:tag name="KSO_WM_UNIT_LAYERLEVEL" val="1_1_1"/>
  <p:tag name="KSO_WM_TAG_VERSION" val="1.0"/>
  <p:tag name="KSO_WM_BEAUTIFY_FLAG" val="#wm#"/>
  <p:tag name="KSO_WM_UNIT_SUBTYPE" val="a"/>
  <p:tag name="KSO_WM_UNIT_PRESET_TEXT" val="单击此处输入你的正文，文字是您思想的提炼。"/>
  <p:tag name="KSO_WM_UNIT_NOCLEAR" val="0"/>
  <p:tag name="KSO_WM_DIAGRAM_GROUP_CODE" val="l1-1"/>
  <p:tag name="KSO_WM_UNIT_TYPE" val="l_h_f"/>
  <p:tag name="KSO_WM_UNIT_INDEX" val="1_2_1"/>
  <p:tag name="KSO_WM_UNIT_TEXT_FILL_FORE_SCHEMECOLOR_INDEX" val="13"/>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i*1_2_1"/>
  <p:tag name="KSO_WM_TEMPLATE_CATEGORY" val="diagram"/>
  <p:tag name="KSO_WM_TEMPLATE_INDEX" val="20228681"/>
  <p:tag name="KSO_WM_UNIT_LAYERLEVEL" val="1_1_1"/>
  <p:tag name="KSO_WM_TAG_VERSION" val="1.0"/>
  <p:tag name="KSO_WM_BEAUTIFY_FLAG" val="#wm#"/>
  <p:tag name="KSO_WM_DIAGRAM_GROUP_CODE" val="l1-1"/>
  <p:tag name="KSO_WM_UNIT_SUBTYPE" val="d"/>
  <p:tag name="KSO_WM_UNIT_TYPE" val="l_h_i"/>
  <p:tag name="KSO_WM_UNIT_INDEX" val="1_2_1"/>
  <p:tag name="KSO_WM_UNIT_TEXT_FILL_FORE_SCHEMECOLOR_INDEX" val="6"/>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GD_WM" val="Freeform 916"/>
  <p:tag name="KSO_WM_UNIT_HIGHLIGHT" val="0"/>
  <p:tag name="KSO_WM_UNIT_COMPATIBLE" val="0"/>
  <p:tag name="KSO_WM_UNIT_DIAGRAM_ISNUMVISUAL" val="0"/>
  <p:tag name="KSO_WM_UNIT_DIAGRAM_ISREFERUNIT" val="0"/>
  <p:tag name="KSO_WM_UNIT_ID" val="diagram20228681_4*l_h_i*1_2_1"/>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2_1"/>
  <p:tag name="KSO_WM_UNIT_FILL_FORE_SCHEMECOLOR_INDEX" val="6"/>
  <p:tag name="KSO_WM_UNIT_FILL_TYPE" val="1"/>
  <p:tag name="KSO_WM_UNIT_SHADOW_SCHEMECOLOR_INDEX" val="6"/>
  <p:tag name="KSO_WM_UNIT_TEXT_FILL_FORE_SCHEMECOLOR_INDEX" val="14"/>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GD_WM" val="Oval 1213"/>
  <p:tag name="KSO_WM_UNIT_HIGHLIGHT" val="0"/>
  <p:tag name="KSO_WM_UNIT_COMPATIBLE" val="0"/>
  <p:tag name="KSO_WM_UNIT_DIAGRAM_ISNUMVISUAL" val="0"/>
  <p:tag name="KSO_WM_UNIT_DIAGRAM_ISREFERUNIT" val="0"/>
  <p:tag name="KSO_WM_UNIT_ID" val="diagram20228681_4*l_h_i*1_2_2"/>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2_2"/>
  <p:tag name="KSO_WM_UNIT_LINE_FORE_SCHEMECOLOR_INDEX" val="14"/>
  <p:tag name="KSO_WM_UNIT_LINE_FILL_TYPE" val="2"/>
  <p:tag name="KSO_WM_UNIT_SHADOW_SCHEMECOLOR_INDEX" val="13"/>
  <p:tag name="KSO_WM_UNIT_TEXT_FILL_FORE_SCHEMECOLOR_INDEX" val="2"/>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COPY_WM" val="67.64441_136.3011_Freeform 916"/>
  <p:tag name="KSO_WM_UNIT_HIGHLIGHT" val="0"/>
  <p:tag name="KSO_WM_UNIT_COMPATIBLE" val="0"/>
  <p:tag name="KSO_WM_UNIT_DIAGRAM_ISNUMVISUAL" val="0"/>
  <p:tag name="KSO_WM_UNIT_DIAGRAM_ISREFERUNIT" val="0"/>
  <p:tag name="KSO_WM_UNIT_ID" val="diagram20228681_4*l_h_i*1_2_3"/>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2_3"/>
  <p:tag name="KSO_WM_UNIT_FILL_FORE_SCHEMECOLOR_INDEX" val="6"/>
  <p:tag name="KSO_WM_UNIT_FILL_TYPE" val="1"/>
  <p:tag name="KSO_WM_UNIT_SHADOW_SCHEMECOLOR_INDEX" val="6"/>
  <p:tag name="KSO_WM_UNIT_TEXT_FILL_FORE_SCHEMECOLOR_INDEX" val="14"/>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x*1_2_1"/>
  <p:tag name="KSO_WM_TEMPLATE_CATEGORY" val="diagram"/>
  <p:tag name="KSO_WM_TEMPLATE_INDEX" val="20228681"/>
  <p:tag name="KSO_WM_UNIT_LAYERLEVEL" val="1_1_1"/>
  <p:tag name="KSO_WM_TAG_VERSION" val="1.0"/>
  <p:tag name="KSO_WM_BEAUTIFY_FLAG" val="#wm#"/>
  <p:tag name="KSO_WM_UNIT_VALUE" val="144*144"/>
  <p:tag name="KSO_WM_DIAGRAM_GROUP_CODE" val="l1-1"/>
  <p:tag name="KSO_WM_UNIT_TYPE" val="l_h_x"/>
  <p:tag name="KSO_WM_UNIT_INDEX" val="1_2_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a*1_4_1"/>
  <p:tag name="KSO_WM_TEMPLATE_CATEGORY" val="diagram"/>
  <p:tag name="KSO_WM_TEMPLATE_INDEX" val="20228681"/>
  <p:tag name="KSO_WM_UNIT_LAYERLEVEL" val="1_1_1"/>
  <p:tag name="KSO_WM_TAG_VERSION" val="1.0"/>
  <p:tag name="KSO_WM_BEAUTIFY_FLAG" val="#wm#"/>
  <p:tag name="KSO_WM_UNIT_ISCONTENTSTITLE" val="0"/>
  <p:tag name="KSO_WM_UNIT_ISNUMDGMTITLE" val="0"/>
  <p:tag name="KSO_WM_UNIT_PRESET_TEXT" val="添加小标题"/>
  <p:tag name="KSO_WM_UNIT_NOCLEAR" val="0"/>
  <p:tag name="KSO_WM_DIAGRAM_GROUP_CODE" val="l1-1"/>
  <p:tag name="KSO_WM_UNIT_TYPE" val="l_h_a"/>
  <p:tag name="KSO_WM_UNIT_INDEX" val="1_4_1"/>
  <p:tag name="KSO_WM_UNIT_TEXT_FILL_FORE_SCHEMECOLOR_INDEX" val="13"/>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78.9811023622048,&quot;width&quot;:4151.40787401574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f*1_4_1"/>
  <p:tag name="KSO_WM_TEMPLATE_CATEGORY" val="diagram"/>
  <p:tag name="KSO_WM_TEMPLATE_INDEX" val="20228681"/>
  <p:tag name="KSO_WM_UNIT_LAYERLEVEL" val="1_1_1"/>
  <p:tag name="KSO_WM_TAG_VERSION" val="1.0"/>
  <p:tag name="KSO_WM_BEAUTIFY_FLAG" val="#wm#"/>
  <p:tag name="KSO_WM_UNIT_SUBTYPE" val="a"/>
  <p:tag name="KSO_WM_UNIT_PRESET_TEXT" val="单击此处输入你的正文，文字是您思想的提炼。"/>
  <p:tag name="KSO_WM_UNIT_NOCLEAR" val="0"/>
  <p:tag name="KSO_WM_DIAGRAM_GROUP_CODE" val="l1-1"/>
  <p:tag name="KSO_WM_UNIT_TYPE" val="l_h_f"/>
  <p:tag name="KSO_WM_UNIT_INDEX" val="1_4_1"/>
  <p:tag name="KSO_WM_UNIT_TEXT_FILL_FORE_SCHEMECOLOR_INDEX" val="13"/>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i*1_4_1"/>
  <p:tag name="KSO_WM_TEMPLATE_CATEGORY" val="diagram"/>
  <p:tag name="KSO_WM_TEMPLATE_INDEX" val="20228681"/>
  <p:tag name="KSO_WM_UNIT_LAYERLEVEL" val="1_1_1"/>
  <p:tag name="KSO_WM_TAG_VERSION" val="1.0"/>
  <p:tag name="KSO_WM_BEAUTIFY_FLAG" val="#wm#"/>
  <p:tag name="KSO_WM_DIAGRAM_GROUP_CODE" val="l1-1"/>
  <p:tag name="KSO_WM_UNIT_SUBTYPE" val="d"/>
  <p:tag name="KSO_WM_UNIT_TYPE" val="l_h_i"/>
  <p:tag name="KSO_WM_UNIT_INDEX" val="1_4_1"/>
  <p:tag name="KSO_WM_UNIT_TEXT_FILL_FORE_SCHEMECOLOR_INDEX" val="5"/>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GD_WM" val="Freeform 916"/>
  <p:tag name="KSO_WM_UNIT_HIGHLIGHT" val="0"/>
  <p:tag name="KSO_WM_UNIT_COMPATIBLE" val="0"/>
  <p:tag name="KSO_WM_UNIT_DIAGRAM_ISNUMVISUAL" val="0"/>
  <p:tag name="KSO_WM_UNIT_DIAGRAM_ISREFERUNIT" val="0"/>
  <p:tag name="KSO_WM_UNIT_ID" val="diagram20228681_4*l_h_i*1_4_1"/>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4_1"/>
  <p:tag name="KSO_WM_UNIT_FILL_FORE_SCHEMECOLOR_INDEX" val="5"/>
  <p:tag name="KSO_WM_UNIT_FILL_TYPE" val="1"/>
  <p:tag name="KSO_WM_UNIT_SHADOW_SCHEMECOLOR_INDEX" val="5"/>
  <p:tag name="KSO_WM_UNIT_TEXT_FILL_FORE_SCHEMECOLOR_INDEX" val="14"/>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GD_WM" val="Oval 1213"/>
  <p:tag name="KSO_WM_UNIT_HIGHLIGHT" val="0"/>
  <p:tag name="KSO_WM_UNIT_COMPATIBLE" val="0"/>
  <p:tag name="KSO_WM_UNIT_DIAGRAM_ISNUMVISUAL" val="0"/>
  <p:tag name="KSO_WM_UNIT_DIAGRAM_ISREFERUNIT" val="0"/>
  <p:tag name="KSO_WM_UNIT_ID" val="diagram20228681_4*l_h_i*1_4_2"/>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4_2"/>
  <p:tag name="KSO_WM_UNIT_LINE_FORE_SCHEMECOLOR_INDEX" val="14"/>
  <p:tag name="KSO_WM_UNIT_LINE_FILL_TYPE" val="2"/>
  <p:tag name="KSO_WM_UNIT_SHADOW_SCHEMECOLOR_INDEX" val="13"/>
  <p:tag name="KSO_WM_UNIT_TEXT_FILL_FORE_SCHEMECOLOR_INDEX" val="2"/>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COPY_WM" val="67.64441_136.3011_Freeform 916"/>
  <p:tag name="KSO_WM_UNIT_HIGHLIGHT" val="0"/>
  <p:tag name="KSO_WM_UNIT_COMPATIBLE" val="0"/>
  <p:tag name="KSO_WM_UNIT_DIAGRAM_ISNUMVISUAL" val="0"/>
  <p:tag name="KSO_WM_UNIT_DIAGRAM_ISREFERUNIT" val="0"/>
  <p:tag name="KSO_WM_UNIT_ID" val="diagram20228681_4*l_h_i*1_4_3"/>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4_3"/>
  <p:tag name="KSO_WM_UNIT_FILL_FORE_SCHEMECOLOR_INDEX" val="5"/>
  <p:tag name="KSO_WM_UNIT_FILL_TYPE" val="1"/>
  <p:tag name="KSO_WM_UNIT_SHADOW_SCHEMECOLOR_INDEX" val="5"/>
  <p:tag name="KSO_WM_UNIT_TEXT_FILL_FORE_SCHEMECOLOR_INDEX" val="14"/>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x*1_4_1"/>
  <p:tag name="KSO_WM_TEMPLATE_CATEGORY" val="diagram"/>
  <p:tag name="KSO_WM_TEMPLATE_INDEX" val="20228681"/>
  <p:tag name="KSO_WM_UNIT_LAYERLEVEL" val="1_1_1"/>
  <p:tag name="KSO_WM_TAG_VERSION" val="1.0"/>
  <p:tag name="KSO_WM_BEAUTIFY_FLAG" val="#wm#"/>
  <p:tag name="KSO_WM_UNIT_VALUE" val="144*144"/>
  <p:tag name="KSO_WM_DIAGRAM_GROUP_CODE" val="l1-1"/>
  <p:tag name="KSO_WM_UNIT_TYPE" val="l_h_x"/>
  <p:tag name="KSO_WM_UNIT_INDEX" val="1_4_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a*1_3_1"/>
  <p:tag name="KSO_WM_TEMPLATE_CATEGORY" val="diagram"/>
  <p:tag name="KSO_WM_TEMPLATE_INDEX" val="20228681"/>
  <p:tag name="KSO_WM_UNIT_LAYERLEVEL" val="1_1_1"/>
  <p:tag name="KSO_WM_TAG_VERSION" val="1.0"/>
  <p:tag name="KSO_WM_BEAUTIFY_FLAG" val="#wm#"/>
  <p:tag name="KSO_WM_UNIT_ISCONTENTSTITLE" val="0"/>
  <p:tag name="KSO_WM_UNIT_ISNUMDGMTITLE" val="0"/>
  <p:tag name="KSO_WM_UNIT_PRESET_TEXT" val="添加小标题"/>
  <p:tag name="KSO_WM_UNIT_NOCLEAR" val="0"/>
  <p:tag name="KSO_WM_DIAGRAM_GROUP_CODE" val="l1-1"/>
  <p:tag name="KSO_WM_UNIT_TYPE" val="l_h_a"/>
  <p:tag name="KSO_WM_UNIT_INDEX" val="1_3_1"/>
  <p:tag name="KSO_WM_UNIT_TEXT_FILL_FORE_SCHEMECOLOR_INDEX" val="13"/>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f*1_3_1"/>
  <p:tag name="KSO_WM_TEMPLATE_CATEGORY" val="diagram"/>
  <p:tag name="KSO_WM_TEMPLATE_INDEX" val="20228681"/>
  <p:tag name="KSO_WM_UNIT_LAYERLEVEL" val="1_1_1"/>
  <p:tag name="KSO_WM_TAG_VERSION" val="1.0"/>
  <p:tag name="KSO_WM_BEAUTIFY_FLAG" val="#wm#"/>
  <p:tag name="KSO_WM_UNIT_SUBTYPE" val="a"/>
  <p:tag name="KSO_WM_UNIT_PRESET_TEXT" val="单击此处输入你的正文，文字是您思想的提炼。"/>
  <p:tag name="KSO_WM_UNIT_NOCLEAR" val="0"/>
  <p:tag name="KSO_WM_DIAGRAM_GROUP_CODE" val="l1-1"/>
  <p:tag name="KSO_WM_UNIT_TYPE" val="l_h_f"/>
  <p:tag name="KSO_WM_UNIT_INDEX" val="1_3_1"/>
  <p:tag name="KSO_WM_UNIT_TEXT_FILL_FORE_SCHEMECOLOR_INDEX" val="13"/>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i*1_3_1"/>
  <p:tag name="KSO_WM_TEMPLATE_CATEGORY" val="diagram"/>
  <p:tag name="KSO_WM_TEMPLATE_INDEX" val="20228681"/>
  <p:tag name="KSO_WM_UNIT_LAYERLEVEL" val="1_1_1"/>
  <p:tag name="KSO_WM_TAG_VERSION" val="1.0"/>
  <p:tag name="KSO_WM_BEAUTIFY_FLAG" val="#wm#"/>
  <p:tag name="KSO_WM_DIAGRAM_GROUP_CODE" val="l1-1"/>
  <p:tag name="KSO_WM_UNIT_SUBTYPE" val="d"/>
  <p:tag name="KSO_WM_UNIT_TYPE" val="l_h_i"/>
  <p:tag name="KSO_WM_UNIT_INDEX" val="1_3_1"/>
  <p:tag name="KSO_WM_UNIT_TEXT_FILL_FORE_SCHEMECOLOR_INDEX" val="7"/>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GD_WM" val="Freeform 916"/>
  <p:tag name="KSO_WM_UNIT_HIGHLIGHT" val="0"/>
  <p:tag name="KSO_WM_UNIT_COMPATIBLE" val="0"/>
  <p:tag name="KSO_WM_UNIT_DIAGRAM_ISNUMVISUAL" val="0"/>
  <p:tag name="KSO_WM_UNIT_DIAGRAM_ISREFERUNIT" val="0"/>
  <p:tag name="KSO_WM_UNIT_ID" val="diagram20228681_4*l_h_i*1_3_1"/>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3_1"/>
  <p:tag name="KSO_WM_UNIT_FILL_FORE_SCHEMECOLOR_INDEX" val="7"/>
  <p:tag name="KSO_WM_UNIT_FILL_TYPE" val="1"/>
  <p:tag name="KSO_WM_UNIT_SHADOW_SCHEMECOLOR_INDEX" val="7"/>
  <p:tag name="KSO_WM_UNIT_TEXT_FILL_FORE_SCHEMECOLOR_INDEX" val="14"/>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78.9811023622048,&quot;width&quot;:4151.407874015748}"/>
</p:tagLst>
</file>

<file path=ppt/tags/tag30.xml><?xml version="1.0" encoding="utf-8"?>
<p:tagLst xmlns:a="http://schemas.openxmlformats.org/drawingml/2006/main" xmlns:r="http://schemas.openxmlformats.org/officeDocument/2006/relationships" xmlns:p="http://schemas.openxmlformats.org/presentationml/2006/main">
  <p:tag name="GD_WM" val="Oval 1213"/>
  <p:tag name="KSO_WM_UNIT_HIGHLIGHT" val="0"/>
  <p:tag name="KSO_WM_UNIT_COMPATIBLE" val="0"/>
  <p:tag name="KSO_WM_UNIT_DIAGRAM_ISNUMVISUAL" val="0"/>
  <p:tag name="KSO_WM_UNIT_DIAGRAM_ISREFERUNIT" val="0"/>
  <p:tag name="KSO_WM_UNIT_ID" val="diagram20228681_4*l_h_i*1_3_2"/>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3_2"/>
  <p:tag name="KSO_WM_UNIT_LINE_FORE_SCHEMECOLOR_INDEX" val="14"/>
  <p:tag name="KSO_WM_UNIT_LINE_FILL_TYPE" val="2"/>
  <p:tag name="KSO_WM_UNIT_SHADOW_SCHEMECOLOR_INDEX" val="13"/>
  <p:tag name="KSO_WM_UNIT_TEXT_FILL_FORE_SCHEMECOLOR_INDEX" val="2"/>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COPY_WM" val="67.64441_136.3011_Freeform 916"/>
  <p:tag name="KSO_WM_UNIT_HIGHLIGHT" val="0"/>
  <p:tag name="KSO_WM_UNIT_COMPATIBLE" val="0"/>
  <p:tag name="KSO_WM_UNIT_DIAGRAM_ISNUMVISUAL" val="0"/>
  <p:tag name="KSO_WM_UNIT_DIAGRAM_ISREFERUNIT" val="0"/>
  <p:tag name="KSO_WM_UNIT_ID" val="diagram20228681_4*l_h_i*1_3_3"/>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3_3"/>
  <p:tag name="KSO_WM_UNIT_FILL_FORE_SCHEMECOLOR_INDEX" val="7"/>
  <p:tag name="KSO_WM_UNIT_FILL_TYPE" val="1"/>
  <p:tag name="KSO_WM_UNIT_SHADOW_SCHEMECOLOR_INDEX" val="7"/>
  <p:tag name="KSO_WM_UNIT_TEXT_FILL_FORE_SCHEMECOLOR_INDEX" val="14"/>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x*1_3_1"/>
  <p:tag name="KSO_WM_TEMPLATE_CATEGORY" val="diagram"/>
  <p:tag name="KSO_WM_TEMPLATE_INDEX" val="20228681"/>
  <p:tag name="KSO_WM_UNIT_LAYERLEVEL" val="1_1_1"/>
  <p:tag name="KSO_WM_TAG_VERSION" val="1.0"/>
  <p:tag name="KSO_WM_BEAUTIFY_FLAG" val="#wm#"/>
  <p:tag name="KSO_WM_UNIT_VALUE" val="144*144"/>
  <p:tag name="KSO_WM_DIAGRAM_GROUP_CODE" val="l1-1"/>
  <p:tag name="KSO_WM_UNIT_TYPE" val="l_h_x"/>
  <p:tag name="KSO_WM_UNIT_INDEX" val="1_3_1"/>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SLIDE_ID" val="diagram20200536_1"/>
  <p:tag name="KSO_WM_TEMPLATE_SUBCATEGORY" val="10"/>
  <p:tag name="KSO_WM_SLIDE_TYPE" val="text"/>
  <p:tag name="KSO_WM_SLIDE_SUBTYPE" val="picTxt"/>
  <p:tag name="KSO_WM_SLIDE_ITEM_CNT" val="7"/>
  <p:tag name="KSO_WM_SLIDE_INDEX" val="1"/>
  <p:tag name="KSO_WM_SLIDE_SIZE" val="912.45*383.3"/>
  <p:tag name="KSO_WM_SLIDE_POSITION" val="23.35*210.95"/>
  <p:tag name="KSO_WM_DIAGRAM_GROUP_CODE" val="ζ1-1"/>
  <p:tag name="KSO_WM_SLIDE_DIAGTYPE" val="ζ"/>
  <p:tag name="KSO_WM_TAG_VERSION" val="1.0"/>
  <p:tag name="KSO_WM_BEAUTIFY_FLAG" val="#wm#"/>
  <p:tag name="KSO_WM_TEMPLATE_CATEGORY" val="diagram"/>
  <p:tag name="KSO_WM_TEMPLATE_INDEX" val="20200536"/>
  <p:tag name="KSO_WM_SLIDE_LAYOUT" val="a_ζ"/>
  <p:tag name="KSO_WM_SLIDE_LAYOUT_CNT" val="1_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536_1*i*1"/>
  <p:tag name="KSO_WM_TEMPLATE_CATEGORY" val="diagram"/>
  <p:tag name="KSO_WM_TEMPLATE_INDEX" val="20200536"/>
  <p:tag name="KSO_WM_UNIT_LAYERLEVEL" val="1"/>
  <p:tag name="KSO_WM_TAG_VERSION" val="1.0"/>
  <p:tag name="KSO_WM_BEAUTIFY_FLAG" val="#wm#"/>
  <p:tag name="KSO_WM_UNIT_COLOR_SCHEME_SHAPE_ID" val="30"/>
  <p:tag name="KSO_WM_UNIT_COLOR_SCHEME_PARENT_PAGE" val="0_1"/>
  <p:tag name="KSO_WM_UNIT_DECOLORIZATION" val="1"/>
  <p:tag name="KSO_WM_UNIT_ADJUSTLAYOUT_ID" val="30"/>
  <p:tag name="KSO_WM_DIAGRAM_GROUP_CODE" val="ζ1-1"/>
  <p:tag name="KSO_WM_UNIT_FILL_FORE_SCHEMECOLOR_INDEX" val="5"/>
  <p:tag name="KSO_WM_UNI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536_1*i*2"/>
  <p:tag name="KSO_WM_TEMPLATE_CATEGORY" val="diagram"/>
  <p:tag name="KSO_WM_TEMPLATE_INDEX" val="20200536"/>
  <p:tag name="KSO_WM_UNIT_LAYERLEVEL" val="1"/>
  <p:tag name="KSO_WM_TAG_VERSION" val="1.0"/>
  <p:tag name="KSO_WM_BEAUTIFY_FLAG" val="#wm#"/>
  <p:tag name="KSO_WM_UNIT_COLOR_SCHEME_SHAPE_ID" val="30"/>
  <p:tag name="KSO_WM_UNIT_COLOR_SCHEME_PARENT_PAGE" val="0_1"/>
  <p:tag name="KSO_WM_UNIT_DECOLORIZATION" val="1"/>
  <p:tag name="KSO_WM_UNIT_ADJUSTLAYOUT_ID" val="30"/>
  <p:tag name="KSO_WM_DIAGRAM_GROUP_CODE" val="ζ1-1"/>
  <p:tag name="KSO_WM_UNIT_FILL_FORE_SCHEMECOLOR_INDEX" val="5"/>
  <p:tag name="KSO_WM_UNI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标题内容"/>
  <p:tag name="KSO_WM_UNIT_NOCLEAR" val="0"/>
  <p:tag name="KSO_WM_UNIT_VALUE" val="12"/>
  <p:tag name="KSO_WM_UNIT_HIGHLIGHT" val="0"/>
  <p:tag name="KSO_WM_UNIT_COMPATIBLE" val="0"/>
  <p:tag name="KSO_WM_UNIT_DIAGRAM_ISNUMVISUAL" val="0"/>
  <p:tag name="KSO_WM_UNIT_DIAGRAM_ISREFERUNIT" val="0"/>
  <p:tag name="KSO_WM_DIAGRAM_GROUP_CODE" val="ζ1-1"/>
  <p:tag name="KSO_WM_UNIT_TYPE" val="a"/>
  <p:tag name="KSO_WM_UNIT_INDEX" val="1"/>
  <p:tag name="KSO_WM_UNIT_ID" val="diagram20200536_1*a*1"/>
  <p:tag name="KSO_WM_TEMPLATE_CATEGORY" val="diagram"/>
  <p:tag name="KSO_WM_TEMPLATE_INDEX" val="20200536"/>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030,&quot;width&quot;:9660}"/>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0536_1*i*4"/>
  <p:tag name="KSO_WM_TEMPLATE_CATEGORY" val="diagram"/>
  <p:tag name="KSO_WM_TEMPLATE_INDEX" val="20200536"/>
  <p:tag name="KSO_WM_UNIT_LAYERLEVEL" val="1"/>
  <p:tag name="KSO_WM_TAG_VERSION" val="1.0"/>
  <p:tag name="KSO_WM_BEAUTIFY_FLAG" val="#wm#"/>
  <p:tag name="KSO_WM_UNIT_COLOR_SCHEME_SHAPE_ID" val="34"/>
  <p:tag name="KSO_WM_UNIT_COLOR_SCHEME_PARENT_PAGE" val="0_1"/>
  <p:tag name="KSO_WM_UNIT_DECOLORIZATION" val="1"/>
  <p:tag name="KSO_WM_UNIT_ADJUSTLAYOUT_ID" val="34"/>
  <p:tag name="KSO_WM_DIAGRAM_GROUP_CODE" val="ζ1-1"/>
  <p:tag name="KSO_WM_UNIT_FILL_FORE_SCHEMECOLOR_INDEX" val="5"/>
  <p:tag name="KSO_WM_UNI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8681_4"/>
  <p:tag name="KSO_WM_TEMPLATE_SUBCATEGORY" val="0"/>
  <p:tag name="KSO_WM_TEMPLATE_MASTER_TYPE" val="1"/>
  <p:tag name="KSO_WM_TEMPLATE_COLOR_TYPE" val="0"/>
  <p:tag name="KSO_WM_SLIDE_ITEM_CNT" val="4"/>
  <p:tag name="KSO_WM_SLIDE_INDEX" val="4"/>
  <p:tag name="KSO_WM_TAG_VERSION" val="1.0"/>
  <p:tag name="KSO_WM_BEAUTIFY_FLAG" val="#wm#"/>
  <p:tag name="KSO_WM_TEMPLATE_CATEGORY" val="diagram"/>
  <p:tag name="KSO_WM_TEMPLATE_INDEX" val="20228681"/>
  <p:tag name="KSO_WM_SLIDE_TYPE" val="text"/>
  <p:tag name="KSO_WM_SLIDE_SUBTYPE" val="diag"/>
  <p:tag name="KSO_WM_SLIDE_SIZE" val="814*411"/>
  <p:tag name="KSO_WM_SLIDE_POSITION" val="73*64.55"/>
  <p:tag name="KSO_WM_DIAGRAM_GROUP_CODE" val="l1-1"/>
  <p:tag name="KSO_WM_SLIDE_DIAGTYPE" val="l"/>
  <p:tag name="KSO_WM_SLIDE_LAYOUT" val="l"/>
  <p:tag name="KSO_WM_SLIDE_LAYOUT_CNT" val="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0536_1*i*6"/>
  <p:tag name="KSO_WM_TEMPLATE_CATEGORY" val="diagram"/>
  <p:tag name="KSO_WM_TEMPLATE_INDEX" val="20200536"/>
  <p:tag name="KSO_WM_UNIT_LAYERLEVEL" val="1"/>
  <p:tag name="KSO_WM_TAG_VERSION" val="1.0"/>
  <p:tag name="KSO_WM_BEAUTIFY_FLAG" val="#wm#"/>
  <p:tag name="KSO_WM_UNIT_COLOR_SCHEME_SHAPE_ID" val="35"/>
  <p:tag name="KSO_WM_UNIT_COLOR_SCHEME_PARENT_PAGE" val="0_1"/>
  <p:tag name="KSO_WM_UNIT_DECOLORIZATION" val="1"/>
  <p:tag name="KSO_WM_UNIT_ADJUSTLAYOUT_ID" val="35"/>
  <p:tag name="KSO_WM_DIAGRAM_GROUP_CODE" val="ζ1-1"/>
  <p:tag name="KSO_WM_UNIT_FILL_FORE_SCHEMECOLOR_INDEX" val="5"/>
  <p:tag name="KSO_WM_UNIT_FILL_TYPE" val="1"/>
  <p:tag name="KSO_WM_UNIT_USESOURCEFORMAT_APPLY"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0536_1*i*3"/>
  <p:tag name="KSO_WM_TEMPLATE_CATEGORY" val="diagram"/>
  <p:tag name="KSO_WM_TEMPLATE_INDEX" val="20200536"/>
  <p:tag name="KSO_WM_UNIT_LAYERLEVEL" val="1"/>
  <p:tag name="KSO_WM_TAG_VERSION" val="1.0"/>
  <p:tag name="KSO_WM_BEAUTIFY_FLAG" val="#wm#"/>
  <p:tag name="KSO_WM_UNIT_COLOR_SCHEME_SHAPE_ID" val="34"/>
  <p:tag name="KSO_WM_UNIT_COLOR_SCHEME_PARENT_PAGE" val="0_1"/>
  <p:tag name="KSO_WM_UNIT_DECOLORIZATION" val="1"/>
  <p:tag name="KSO_WM_UNIT_ADJUSTLAYOUT_ID" val="34"/>
  <p:tag name="KSO_WM_DIAGRAM_GROUP_CODE" val="ζ1-1"/>
  <p:tag name="KSO_WM_UNIT_FILL_FORE_SCHEMECOLOR_INDEX" val="5"/>
  <p:tag name="KSO_WM_UNIT_FILL_TYPE" val="1"/>
  <p:tag name="KSO_WM_UNIT_USESOURCEFORMAT_APPLY"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0536_1*i*5"/>
  <p:tag name="KSO_WM_TEMPLATE_CATEGORY" val="diagram"/>
  <p:tag name="KSO_WM_TEMPLATE_INDEX" val="20200536"/>
  <p:tag name="KSO_WM_UNIT_LAYERLEVEL" val="1"/>
  <p:tag name="KSO_WM_TAG_VERSION" val="1.0"/>
  <p:tag name="KSO_WM_BEAUTIFY_FLAG" val="#wm#"/>
  <p:tag name="KSO_WM_UNIT_COLOR_SCHEME_SHAPE_ID" val="35"/>
  <p:tag name="KSO_WM_UNIT_COLOR_SCHEME_PARENT_PAGE" val="0_1"/>
  <p:tag name="KSO_WM_UNIT_DECOLORIZATION" val="1"/>
  <p:tag name="KSO_WM_UNIT_ADJUSTLAYOUT_ID" val="35"/>
  <p:tag name="KSO_WM_DIAGRAM_GROUP_CODE" val="ζ1-1"/>
  <p:tag name="KSO_WM_UNIT_FILL_FORE_SCHEMECOLOR_INDEX" val="5"/>
  <p:tag name="KSO_WM_UNIT_FILL_TYPE" val="1"/>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SLIDE_ID" val="diagram20200536_1"/>
  <p:tag name="KSO_WM_TEMPLATE_SUBCATEGORY" val="10"/>
  <p:tag name="KSO_WM_SLIDE_TYPE" val="text"/>
  <p:tag name="KSO_WM_SLIDE_SUBTYPE" val="picTxt"/>
  <p:tag name="KSO_WM_SLIDE_ITEM_CNT" val="7"/>
  <p:tag name="KSO_WM_SLIDE_INDEX" val="1"/>
  <p:tag name="KSO_WM_SLIDE_SIZE" val="912.45*383.3"/>
  <p:tag name="KSO_WM_SLIDE_POSITION" val="23.35*210.95"/>
  <p:tag name="KSO_WM_DIAGRAM_GROUP_CODE" val="ζ1-1"/>
  <p:tag name="KSO_WM_SLIDE_DIAGTYPE" val="ζ"/>
  <p:tag name="KSO_WM_TAG_VERSION" val="1.0"/>
  <p:tag name="KSO_WM_BEAUTIFY_FLAG" val="#wm#"/>
  <p:tag name="KSO_WM_TEMPLATE_CATEGORY" val="diagram"/>
  <p:tag name="KSO_WM_TEMPLATE_INDEX" val="20200536"/>
  <p:tag name="KSO_WM_SLIDE_LAYOUT" val="a_ζ"/>
  <p:tag name="KSO_WM_SLIDE_LAYOUT_CNT" val="1_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536_1*i*1"/>
  <p:tag name="KSO_WM_TEMPLATE_CATEGORY" val="diagram"/>
  <p:tag name="KSO_WM_TEMPLATE_INDEX" val="20200536"/>
  <p:tag name="KSO_WM_UNIT_LAYERLEVEL" val="1"/>
  <p:tag name="KSO_WM_TAG_VERSION" val="1.0"/>
  <p:tag name="KSO_WM_BEAUTIFY_FLAG" val="#wm#"/>
  <p:tag name="KSO_WM_UNIT_COLOR_SCHEME_SHAPE_ID" val="30"/>
  <p:tag name="KSO_WM_UNIT_COLOR_SCHEME_PARENT_PAGE" val="0_1"/>
  <p:tag name="KSO_WM_UNIT_DECOLORIZATION" val="1"/>
  <p:tag name="KSO_WM_UNIT_ADJUSTLAYOUT_ID" val="30"/>
  <p:tag name="KSO_WM_DIAGRAM_GROUP_CODE" val="ζ1-1"/>
  <p:tag name="KSO_WM_UNIT_FILL_FORE_SCHEMECOLOR_INDEX" val="5"/>
  <p:tag name="KSO_WM_UNIT_FILL_TYPE" val="1"/>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536_1*i*2"/>
  <p:tag name="KSO_WM_TEMPLATE_CATEGORY" val="diagram"/>
  <p:tag name="KSO_WM_TEMPLATE_INDEX" val="20200536"/>
  <p:tag name="KSO_WM_UNIT_LAYERLEVEL" val="1"/>
  <p:tag name="KSO_WM_TAG_VERSION" val="1.0"/>
  <p:tag name="KSO_WM_BEAUTIFY_FLAG" val="#wm#"/>
  <p:tag name="KSO_WM_UNIT_COLOR_SCHEME_SHAPE_ID" val="30"/>
  <p:tag name="KSO_WM_UNIT_COLOR_SCHEME_PARENT_PAGE" val="0_1"/>
  <p:tag name="KSO_WM_UNIT_DECOLORIZATION" val="1"/>
  <p:tag name="KSO_WM_UNIT_ADJUSTLAYOUT_ID" val="30"/>
  <p:tag name="KSO_WM_DIAGRAM_GROUP_CODE" val="ζ1-1"/>
  <p:tag name="KSO_WM_UNIT_FILL_FORE_SCHEMECOLOR_INDEX" val="5"/>
  <p:tag name="KSO_WM_UNIT_FILL_TYPE" val="1"/>
  <p:tag name="KSO_WM_UNIT_USESOURCEFORMAT_APPLY" val="1"/>
</p:tagLst>
</file>

<file path=ppt/tags/tag4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标题内容"/>
  <p:tag name="KSO_WM_UNIT_NOCLEAR" val="0"/>
  <p:tag name="KSO_WM_UNIT_VALUE" val="12"/>
  <p:tag name="KSO_WM_UNIT_HIGHLIGHT" val="0"/>
  <p:tag name="KSO_WM_UNIT_COMPATIBLE" val="0"/>
  <p:tag name="KSO_WM_UNIT_DIAGRAM_ISNUMVISUAL" val="0"/>
  <p:tag name="KSO_WM_UNIT_DIAGRAM_ISREFERUNIT" val="0"/>
  <p:tag name="KSO_WM_DIAGRAM_GROUP_CODE" val="ζ1-1"/>
  <p:tag name="KSO_WM_UNIT_TYPE" val="a"/>
  <p:tag name="KSO_WM_UNIT_INDEX" val="1"/>
  <p:tag name="KSO_WM_UNIT_ID" val="diagram20200536_1*a*1"/>
  <p:tag name="KSO_WM_TEMPLATE_CATEGORY" val="diagram"/>
  <p:tag name="KSO_WM_TEMPLATE_INDEX" val="20200536"/>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030,&quot;width&quot;:9660}"/>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a*1_1_1"/>
  <p:tag name="KSO_WM_TEMPLATE_CATEGORY" val="diagram"/>
  <p:tag name="KSO_WM_TEMPLATE_INDEX" val="20228681"/>
  <p:tag name="KSO_WM_UNIT_LAYERLEVEL" val="1_1_1"/>
  <p:tag name="KSO_WM_TAG_VERSION" val="1.0"/>
  <p:tag name="KSO_WM_BEAUTIFY_FLAG" val="#wm#"/>
  <p:tag name="KSO_WM_UNIT_ISCONTENTSTITLE" val="0"/>
  <p:tag name="KSO_WM_UNIT_ISNUMDGMTITLE" val="0"/>
  <p:tag name="KSO_WM_UNIT_PRESET_TEXT" val="添加小标题"/>
  <p:tag name="KSO_WM_UNIT_NOCLEAR" val="0"/>
  <p:tag name="KSO_WM_DIAGRAM_GROUP_CODE" val="l1-1"/>
  <p:tag name="KSO_WM_UNIT_TYPE" val="l_h_a"/>
  <p:tag name="KSO_WM_UNIT_INDEX" val="1_1_1"/>
  <p:tag name="KSO_WM_UNIT_TEXT_FILL_FORE_SCHEMECOLOR_INDEX" val="13"/>
  <p:tag name="KSO_WM_UNIT_TEXT_FILL_TYPE" val="1"/>
  <p:tag name="KSO_WM_UNIT_USESOURCEFORMAT_APPLY"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0536_1*i*4"/>
  <p:tag name="KSO_WM_TEMPLATE_CATEGORY" val="diagram"/>
  <p:tag name="KSO_WM_TEMPLATE_INDEX" val="20200536"/>
  <p:tag name="KSO_WM_UNIT_LAYERLEVEL" val="1"/>
  <p:tag name="KSO_WM_TAG_VERSION" val="1.0"/>
  <p:tag name="KSO_WM_BEAUTIFY_FLAG" val="#wm#"/>
  <p:tag name="KSO_WM_UNIT_COLOR_SCHEME_SHAPE_ID" val="34"/>
  <p:tag name="KSO_WM_UNIT_COLOR_SCHEME_PARENT_PAGE" val="0_1"/>
  <p:tag name="KSO_WM_UNIT_DECOLORIZATION" val="1"/>
  <p:tag name="KSO_WM_UNIT_ADJUSTLAYOUT_ID" val="34"/>
  <p:tag name="KSO_WM_DIAGRAM_GROUP_CODE" val="ζ1-1"/>
  <p:tag name="KSO_WM_UNIT_FILL_FORE_SCHEMECOLOR_INDEX" val="5"/>
  <p:tag name="KSO_WM_UNIT_FILL_TYPE" val="1"/>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0536_1*i*6"/>
  <p:tag name="KSO_WM_TEMPLATE_CATEGORY" val="diagram"/>
  <p:tag name="KSO_WM_TEMPLATE_INDEX" val="20200536"/>
  <p:tag name="KSO_WM_UNIT_LAYERLEVEL" val="1"/>
  <p:tag name="KSO_WM_TAG_VERSION" val="1.0"/>
  <p:tag name="KSO_WM_BEAUTIFY_FLAG" val="#wm#"/>
  <p:tag name="KSO_WM_UNIT_COLOR_SCHEME_SHAPE_ID" val="35"/>
  <p:tag name="KSO_WM_UNIT_COLOR_SCHEME_PARENT_PAGE" val="0_1"/>
  <p:tag name="KSO_WM_UNIT_DECOLORIZATION" val="1"/>
  <p:tag name="KSO_WM_UNIT_ADJUSTLAYOUT_ID" val="35"/>
  <p:tag name="KSO_WM_DIAGRAM_GROUP_CODE" val="ζ1-1"/>
  <p:tag name="KSO_WM_UNIT_FILL_FORE_SCHEMECOLOR_INDEX" val="5"/>
  <p:tag name="KSO_WM_UNIT_FILL_TYPE" val="1"/>
  <p:tag name="KSO_WM_UNIT_USESOURCEFORMAT_APPLY" val="1"/>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0536_1*i*3"/>
  <p:tag name="KSO_WM_TEMPLATE_CATEGORY" val="diagram"/>
  <p:tag name="KSO_WM_TEMPLATE_INDEX" val="20200536"/>
  <p:tag name="KSO_WM_UNIT_LAYERLEVEL" val="1"/>
  <p:tag name="KSO_WM_TAG_VERSION" val="1.0"/>
  <p:tag name="KSO_WM_BEAUTIFY_FLAG" val="#wm#"/>
  <p:tag name="KSO_WM_UNIT_COLOR_SCHEME_SHAPE_ID" val="34"/>
  <p:tag name="KSO_WM_UNIT_COLOR_SCHEME_PARENT_PAGE" val="0_1"/>
  <p:tag name="KSO_WM_UNIT_DECOLORIZATION" val="1"/>
  <p:tag name="KSO_WM_UNIT_ADJUSTLAYOUT_ID" val="34"/>
  <p:tag name="KSO_WM_DIAGRAM_GROUP_CODE" val="ζ1-1"/>
  <p:tag name="KSO_WM_UNIT_FILL_FORE_SCHEMECOLOR_INDEX" val="5"/>
  <p:tag name="KSO_WM_UNIT_FILL_TYPE" val="1"/>
  <p:tag name="KSO_WM_UNIT_USESOURCEFORMAT_APPLY" val="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0536_1*i*5"/>
  <p:tag name="KSO_WM_TEMPLATE_CATEGORY" val="diagram"/>
  <p:tag name="KSO_WM_TEMPLATE_INDEX" val="20200536"/>
  <p:tag name="KSO_WM_UNIT_LAYERLEVEL" val="1"/>
  <p:tag name="KSO_WM_TAG_VERSION" val="1.0"/>
  <p:tag name="KSO_WM_BEAUTIFY_FLAG" val="#wm#"/>
  <p:tag name="KSO_WM_UNIT_COLOR_SCHEME_SHAPE_ID" val="35"/>
  <p:tag name="KSO_WM_UNIT_COLOR_SCHEME_PARENT_PAGE" val="0_1"/>
  <p:tag name="KSO_WM_UNIT_DECOLORIZATION" val="1"/>
  <p:tag name="KSO_WM_UNIT_ADJUSTLAYOUT_ID" val="35"/>
  <p:tag name="KSO_WM_DIAGRAM_GROUP_CODE" val="ζ1-1"/>
  <p:tag name="KSO_WM_UNIT_FILL_FORE_SCHEMECOLOR_INDEX" val="5"/>
  <p:tag name="KSO_WM_UNIT_FILL_TYPE" val="1"/>
  <p:tag name="KSO_WM_UNIT_USESOURCEFORMAT_APPLY"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536"/>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030,&quot;width&quot;:9660}"/>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f*1_1_1"/>
  <p:tag name="KSO_WM_TEMPLATE_CATEGORY" val="diagram"/>
  <p:tag name="KSO_WM_TEMPLATE_INDEX" val="20228681"/>
  <p:tag name="KSO_WM_UNIT_LAYERLEVEL" val="1_1_1"/>
  <p:tag name="KSO_WM_TAG_VERSION" val="1.0"/>
  <p:tag name="KSO_WM_BEAUTIFY_FLAG" val="#wm#"/>
  <p:tag name="KSO_WM_UNIT_SUBTYPE" val="a"/>
  <p:tag name="KSO_WM_UNIT_PRESET_TEXT" val="单击此处输入你的正文，文字是您思想的提炼。"/>
  <p:tag name="KSO_WM_UNIT_NOCLEAR" val="0"/>
  <p:tag name="KSO_WM_DIAGRAM_GROUP_CODE" val="l1-1"/>
  <p:tag name="KSO_WM_UNIT_TYPE" val="l_h_f"/>
  <p:tag name="KSO_WM_UNIT_INDEX" val="1_1_1"/>
  <p:tag name="KSO_WM_UNIT_TEXT_FILL_FORE_SCHEMECOLOR_INDEX" val="13"/>
  <p:tag name="KSO_WM_UNIT_TEXT_FILL_TYPE" val="1"/>
  <p:tag name="KSO_WM_UNIT_USESOURCEFORMAT_APPLY"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536"/>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030,&quot;width&quot;:9660}"/>
</p:tagLst>
</file>

<file path=ppt/tags/tag64.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8120_3"/>
  <p:tag name="KSO_WM_TEMPLATE_SUBCATEGORY" val="0"/>
  <p:tag name="KSO_WM_TEMPLATE_MASTER_TYPE" val="1"/>
  <p:tag name="KSO_WM_TEMPLATE_COLOR_TYPE" val="0"/>
  <p:tag name="KSO_WM_SLIDE_ITEM_CNT" val="3"/>
  <p:tag name="KSO_WM_SLIDE_INDEX" val="3"/>
  <p:tag name="KSO_WM_TAG_VERSION" val="1.0"/>
  <p:tag name="KSO_WM_BEAUTIFY_FLAG" val="#wm#"/>
  <p:tag name="KSO_WM_TEMPLATE_CATEGORY" val="diagram"/>
  <p:tag name="KSO_WM_TEMPLATE_INDEX" val="20228120"/>
  <p:tag name="KSO_WM_SLIDE_TYPE" val="text"/>
  <p:tag name="KSO_WM_SLIDE_SUBTYPE" val="diag"/>
  <p:tag name="KSO_WM_SLIDE_SIZE" val="720.6*317.25"/>
  <p:tag name="KSO_WM_SLIDE_POSITION" val="121.4*106.95"/>
  <p:tag name="KSO_WM_DIAGRAM_GROUP_CODE" val="n1-1"/>
  <p:tag name="KSO_WM_SLIDE_DIAGTYPE" val="n"/>
  <p:tag name="KSO_WM_SLIDE_LAYOUT" val="n"/>
  <p:tag name="KSO_WM_SLIDE_LAYOUT_CNT"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28120_3*n_h_h_i*1_2_2_1"/>
  <p:tag name="KSO_WM_TEMPLATE_CATEGORY" val="diagram"/>
  <p:tag name="KSO_WM_TEMPLATE_INDEX" val="20228120"/>
  <p:tag name="KSO_WM_UNIT_LAYERLEVEL" val="1_1_1_1"/>
  <p:tag name="KSO_WM_TAG_VERSION" val="1.0"/>
  <p:tag name="KSO_WM_BEAUTIFY_FLAG" val="#wm#"/>
  <p:tag name="KSO_WM_UNIT_LINE_FORE_SCHEMECOLOR_INDEX" val="6"/>
  <p:tag name="KSO_WM_UNIT_LINE_FILL_TYPE" val="2"/>
  <p:tag name="KSO_WM_UNIT_USESOURCEFORMAT_APPLY" val="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228120_3*n_h_h_i*1_2_3_3"/>
  <p:tag name="KSO_WM_TEMPLATE_CATEGORY" val="diagram"/>
  <p:tag name="KSO_WM_TEMPLATE_INDEX" val="20228120"/>
  <p:tag name="KSO_WM_UNIT_LAYERLEVEL" val="1_1_1_1"/>
  <p:tag name="KSO_WM_TAG_VERSION" val="1.0"/>
  <p:tag name="KSO_WM_BEAUTIFY_FLAG" val="#wm#"/>
  <p:tag name="KSO_WM_UNIT_LINE_FORE_SCHEMECOLOR_INDEX" val="7"/>
  <p:tag name="KSO_WM_UNIT_LINE_FILL_TYPE" val="2"/>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28120_3*n_h_h_i*1_2_1_3"/>
  <p:tag name="KSO_WM_TEMPLATE_CATEGORY" val="diagram"/>
  <p:tag name="KSO_WM_TEMPLATE_INDEX" val="20228120"/>
  <p:tag name="KSO_WM_UNIT_LAYERLEVEL" val="1_1_1_1"/>
  <p:tag name="KSO_WM_TAG_VERSION" val="1.0"/>
  <p:tag name="KSO_WM_BEAUTIFY_FLAG" val="#wm#"/>
  <p:tag name="KSO_WM_UNIT_LINE_FORE_SCHEMECOLOR_INDEX" val="5"/>
  <p:tag name="KSO_WM_UNIT_LINE_FILL_TYPE" val="2"/>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28120_3*n_h_h_i*1_2_1_1"/>
  <p:tag name="KSO_WM_TEMPLATE_CATEGORY" val="diagram"/>
  <p:tag name="KSO_WM_TEMPLATE_INDEX" val="20228120"/>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28120_3*n_h_h_i*1_2_1_2"/>
  <p:tag name="KSO_WM_TEMPLATE_CATEGORY" val="diagram"/>
  <p:tag name="KSO_WM_TEMPLATE_INDEX" val="20228120"/>
  <p:tag name="KSO_WM_UNIT_LAYERLEVEL" val="1_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28681_4*l_h_i*1_1_1"/>
  <p:tag name="KSO_WM_TEMPLATE_CATEGORY" val="diagram"/>
  <p:tag name="KSO_WM_TEMPLATE_INDEX" val="20228681"/>
  <p:tag name="KSO_WM_UNIT_LAYERLEVEL" val="1_1_1"/>
  <p:tag name="KSO_WM_TAG_VERSION" val="1.0"/>
  <p:tag name="KSO_WM_BEAUTIFY_FLAG" val="#wm#"/>
  <p:tag name="KSO_WM_DIAGRAM_GROUP_CODE" val="l1-1"/>
  <p:tag name="KSO_WM_UNIT_SUBTYPE" val="d"/>
  <p:tag name="KSO_WM_UNIT_TYPE" val="l_h_i"/>
  <p:tag name="KSO_WM_UNIT_INDEX" val="1_1_1"/>
  <p:tag name="KSO_WM_UNIT_TEXT_FILL_FORE_SCHEMECOLOR_INDEX" val="5"/>
  <p:tag name="KSO_WM_UNIT_TEXT_FILL_TYPE" val="1"/>
  <p:tag name="KSO_WM_UNIT_USESOURCEFORMAT_APPLY" val="1"/>
</p:tagLst>
</file>

<file path=ppt/tags/tag70.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28120_3*n_h_h_f*1_2_1_1"/>
  <p:tag name="KSO_WM_TEMPLATE_CATEGORY" val="diagram"/>
  <p:tag name="KSO_WM_TEMPLATE_INDEX" val="20228120"/>
  <p:tag name="KSO_WM_UNIT_LAYERLEVEL" val="1_1_1_1"/>
  <p:tag name="KSO_WM_TAG_VERSION" val="1.0"/>
  <p:tag name="KSO_WM_BEAUTIFY_FLAG" val="#wm#"/>
  <p:tag name="KSO_WM_UNIT_TEXT_FILL_FORE_SCHEMECOLOR_INDEX" val="13"/>
  <p:tag name="KSO_WM_UNIT_TEXT_FILL_TYPE" val="1"/>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VALUE" val="127*127"/>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28120_3*n_h_h_x*1_2_1_1"/>
  <p:tag name="KSO_WM_TEMPLATE_CATEGORY" val="diagram"/>
  <p:tag name="KSO_WM_TEMPLATE_INDEX" val="20228120"/>
  <p:tag name="KSO_WM_UNIT_LAYERLEVEL" val="1_1_1_1"/>
  <p:tag name="KSO_WM_TAG_VERSION" val="1.0"/>
  <p:tag name="KSO_WM_BEAUTIFY_FLAG" val="#wm#"/>
  <p:tag name="KSO_WM_UNIT_SHADOW_SCHEMECOLOR_INDEX" val="5"/>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28120_3*n_h_h_i*1_2_2_2"/>
  <p:tag name="KSO_WM_TEMPLATE_CATEGORY" val="diagram"/>
  <p:tag name="KSO_WM_TEMPLATE_INDEX" val="20228120"/>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228120_3*n_h_h_i*1_2_2_3"/>
  <p:tag name="KSO_WM_TEMPLATE_CATEGORY" val="diagram"/>
  <p:tag name="KSO_WM_TEMPLATE_INDEX" val="20228120"/>
  <p:tag name="KSO_WM_UNIT_LAYERLEVEL" val="1_1_1_1"/>
  <p:tag name="KSO_WM_TAG_VERSION" val="1.0"/>
  <p:tag name="KSO_WM_BEAUTIFY_FLAG" val="#wm#"/>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28120_3*n_h_h_a*1_2_2_1"/>
  <p:tag name="KSO_WM_TEMPLATE_CATEGORY" val="diagram"/>
  <p:tag name="KSO_WM_TEMPLATE_INDEX" val="20228120"/>
  <p:tag name="KSO_WM_UNIT_LAYERLEVEL" val="1_1_1_1"/>
  <p:tag name="KSO_WM_TAG_VERSION" val="1.0"/>
  <p:tag name="KSO_WM_BEAUTIFY_FLAG" val="#wm#"/>
  <p:tag name="KSO_WM_UNIT_TEXT_FILL_FORE_SCHEMECOLOR_INDEX" val="6"/>
  <p:tag name="KSO_WM_UNIT_TEXT_FILL_TYPE" val="1"/>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VALUE" val="127*127"/>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28120_3*n_h_h_x*1_2_2_1"/>
  <p:tag name="KSO_WM_TEMPLATE_CATEGORY" val="diagram"/>
  <p:tag name="KSO_WM_TEMPLATE_INDEX" val="20228120"/>
  <p:tag name="KSO_WM_UNIT_LAYERLEVEL" val="1_1_1_1"/>
  <p:tag name="KSO_WM_TAG_VERSION" val="1.0"/>
  <p:tag name="KSO_WM_BEAUTIFY_FLAG" val="#wm#"/>
  <p:tag name="KSO_WM_UNIT_SHADOW_SCHEMECOLOR_INDEX" val="6"/>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28120_3*n_h_h_i*1_2_3_1"/>
  <p:tag name="KSO_WM_TEMPLATE_CATEGORY" val="diagram"/>
  <p:tag name="KSO_WM_TEMPLATE_INDEX" val="20228120"/>
  <p:tag name="KSO_WM_UNIT_LAYERLEVEL" val="1_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28120_3*n_h_h_i*1_2_3_2"/>
  <p:tag name="KSO_WM_TEMPLATE_CATEGORY" val="diagram"/>
  <p:tag name="KSO_WM_TEMPLATE_INDEX" val="20228120"/>
  <p:tag name="KSO_WM_UNIT_LAYERLEVEL" val="1_1_1_1"/>
  <p:tag name="KSO_WM_TAG_VERSION" val="1.0"/>
  <p:tag name="KSO_WM_BEAUTIFY_FLAG" val="#wm#"/>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28120_3*n_h_h_f*1_2_3_1"/>
  <p:tag name="KSO_WM_TEMPLATE_CATEGORY" val="diagram"/>
  <p:tag name="KSO_WM_TEMPLATE_INDEX" val="20228120"/>
  <p:tag name="KSO_WM_UNIT_LAYERLEVEL" val="1_1_1_1"/>
  <p:tag name="KSO_WM_TAG_VERSION" val="1.0"/>
  <p:tag name="KSO_WM_BEAUTIFY_FLAG" val="#wm#"/>
  <p:tag name="KSO_WM_UNIT_TEXT_FILL_FORE_SCHEMECOLOR_INDEX" val="13"/>
  <p:tag name="KSO_WM_UNIT_TEXT_FILL_TYPE" val="1"/>
  <p:tag name="KSO_WM_UNIT_USESOURCEFORMAT_APPLY" val="1"/>
</p:tagLst>
</file>

<file path=ppt/tags/tag79.xml><?xml version="1.0" encoding="utf-8"?>
<p:tagLst xmlns:a="http://schemas.openxmlformats.org/drawingml/2006/main" xmlns:r="http://schemas.openxmlformats.org/officeDocument/2006/relationships" xmlns:p="http://schemas.openxmlformats.org/presentationml/2006/main">
  <p:tag name="KSO_WM_UNIT_VALUE" val="127*127"/>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28120_3*n_h_h_x*1_2_3_1"/>
  <p:tag name="KSO_WM_TEMPLATE_CATEGORY" val="diagram"/>
  <p:tag name="KSO_WM_TEMPLATE_INDEX" val="20228120"/>
  <p:tag name="KSO_WM_UNIT_LAYERLEVEL" val="1_1_1_1"/>
  <p:tag name="KSO_WM_TAG_VERSION" val="1.0"/>
  <p:tag name="KSO_WM_BEAUTIFY_FLAG" val="#wm#"/>
  <p:tag name="KSO_WM_UNIT_SHADOW_SCHEMECOLOR_INDEX" val="7"/>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GD_WM" val="Freeform 916"/>
  <p:tag name="KSO_WM_UNIT_HIGHLIGHT" val="0"/>
  <p:tag name="KSO_WM_UNIT_COMPATIBLE" val="0"/>
  <p:tag name="KSO_WM_UNIT_DIAGRAM_ISNUMVISUAL" val="0"/>
  <p:tag name="KSO_WM_UNIT_DIAGRAM_ISREFERUNIT" val="0"/>
  <p:tag name="KSO_WM_UNIT_ID" val="diagram20228681_4*l_h_i*1_1_1"/>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1_1"/>
  <p:tag name="KSO_WM_UNIT_FILL_FORE_SCHEMECOLOR_INDEX" val="5"/>
  <p:tag name="KSO_WM_UNIT_FILL_TYPE" val="1"/>
  <p:tag name="KSO_WM_UNIT_SHADOW_SCHEMECOLOR_INDEX" val="5"/>
  <p:tag name="KSO_WM_UNIT_TEXT_FILL_FORE_SCHEMECOLOR_INDEX" val="14"/>
  <p:tag name="KSO_WM_UNIT_TEXT_FILL_TYPE" val="1"/>
  <p:tag name="KSO_WM_UNIT_USESOURCEFORMAT_APPLY"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28120_3*n_h_i*1_1_2"/>
  <p:tag name="KSO_WM_TEMPLATE_CATEGORY" val="diagram"/>
  <p:tag name="KSO_WM_TEMPLATE_INDEX" val="2022812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28120_3*n_h_i*1_1_1"/>
  <p:tag name="KSO_WM_TEMPLATE_CATEGORY" val="diagram"/>
  <p:tag name="KSO_WM_TEMPLATE_INDEX" val="20228120"/>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VALUE" val="167*167"/>
  <p:tag name="KSO_WM_UNIT_HIGHLIGHT" val="0"/>
  <p:tag name="KSO_WM_UNIT_COMPATIBLE" val="0"/>
  <p:tag name="KSO_WM_UNIT_DIAGRAM_ISNUMVISUAL" val="0"/>
  <p:tag name="KSO_WM_UNIT_DIAGRAM_ISREFERUNIT" val="0"/>
  <p:tag name="KSO_WM_DIAGRAM_GROUP_CODE" val="n1-1"/>
  <p:tag name="KSO_WM_UNIT_TYPE" val="n_h_x"/>
  <p:tag name="KSO_WM_UNIT_INDEX" val="1_1_1"/>
  <p:tag name="KSO_WM_UNIT_ID" val="diagram20228120_3*n_h_x*1_1_1"/>
  <p:tag name="KSO_WM_TEMPLATE_CATEGORY" val="diagram"/>
  <p:tag name="KSO_WM_TEMPLATE_INDEX" val="20228120"/>
  <p:tag name="KSO_WM_UNIT_LAYERLEVEL" val="1_1_1"/>
  <p:tag name="KSO_WM_TAG_VERSION" val="1.0"/>
  <p:tag name="KSO_WM_BEAUTIFY_FLAG" val="#wm#"/>
  <p:tag name="KSO_WM_UNIT_SHADOW_SCHEMECOLOR_INDEX" val="5"/>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28120_3*n_h_i*1_1_3"/>
  <p:tag name="KSO_WM_TEMPLATE_CATEGORY" val="diagram"/>
  <p:tag name="KSO_WM_TEMPLATE_INDEX" val="2022812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添加大标题"/>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28120_3*n_h_a*1_1_1"/>
  <p:tag name="KSO_WM_TEMPLATE_CATEGORY" val="diagram"/>
  <p:tag name="KSO_WM_TEMPLATE_INDEX" val="20228120"/>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28120"/>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94,&quot;width&quot;:4177}"/>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80,&quot;width&quot;:3260}"/>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GD_WM" val="Oval 1213"/>
  <p:tag name="KSO_WM_UNIT_HIGHLIGHT" val="0"/>
  <p:tag name="KSO_WM_UNIT_COMPATIBLE" val="0"/>
  <p:tag name="KSO_WM_UNIT_DIAGRAM_ISNUMVISUAL" val="0"/>
  <p:tag name="KSO_WM_UNIT_DIAGRAM_ISREFERUNIT" val="0"/>
  <p:tag name="KSO_WM_UNIT_ID" val="diagram20228681_4*l_h_i*1_1_2"/>
  <p:tag name="KSO_WM_TEMPLATE_CATEGORY" val="diagram"/>
  <p:tag name="KSO_WM_TEMPLATE_INDEX" val="20228681"/>
  <p:tag name="KSO_WM_UNIT_LAYERLEVEL" val="1_1_1"/>
  <p:tag name="KSO_WM_TAG_VERSION" val="1.0"/>
  <p:tag name="KSO_WM_BEAUTIFY_FLAG" val="#wm#"/>
  <p:tag name="KSO_WM_DIAGRAM_GROUP_CODE" val="l1-1"/>
  <p:tag name="KSO_WM_UNIT_TYPE" val="l_h_i"/>
  <p:tag name="KSO_WM_UNIT_INDEX" val="1_1_2"/>
  <p:tag name="KSO_WM_UNIT_LINE_FORE_SCHEMECOLOR_INDEX" val="14"/>
  <p:tag name="KSO_WM_UNIT_LINE_FILL_TYPE" val="2"/>
  <p:tag name="KSO_WM_UNIT_SHADOW_SCHEMECOLOR_INDEX" val="13"/>
  <p:tag name="KSO_WM_UNIT_TEXT_FILL_FORE_SCHEMECOLOR_INDEX" val="2"/>
  <p:tag name="KSO_WM_UNIT_TEXT_FILL_TYPE" val="1"/>
  <p:tag name="KSO_WM_UNIT_USESOURCEFORMAT_APPLY" val="1"/>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Geometric Presentation">
      <a:dk1>
        <a:sysClr val="windowText" lastClr="000000"/>
      </a:dk1>
      <a:lt1>
        <a:sysClr val="window" lastClr="FFFFFF"/>
      </a:lt1>
      <a:dk2>
        <a:srgbClr val="44546A"/>
      </a:dk2>
      <a:lt2>
        <a:srgbClr val="ACCBF9"/>
      </a:lt2>
      <a:accent1>
        <a:srgbClr val="5C83C4"/>
      </a:accent1>
      <a:accent2>
        <a:srgbClr val="2C599D"/>
      </a:accent2>
      <a:accent3>
        <a:srgbClr val="1A3B70"/>
      </a:accent3>
      <a:accent4>
        <a:srgbClr val="FA6F1A"/>
      </a:accent4>
      <a:accent5>
        <a:srgbClr val="11224E"/>
      </a:accent5>
      <a:accent6>
        <a:srgbClr val="9D90A0"/>
      </a:accent6>
      <a:hlink>
        <a:srgbClr val="9454C3"/>
      </a:hlink>
      <a:folHlink>
        <a:srgbClr val="3EBBF0"/>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几何演示文稿</Template>
  <TotalTime>9</TotalTime>
  <Words>11450</Words>
  <Application>Microsoft Macintosh PowerPoint</Application>
  <PresentationFormat>宽屏</PresentationFormat>
  <Paragraphs>687</Paragraphs>
  <Slides>62</Slides>
  <Notes>54</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62</vt:i4>
      </vt:variant>
    </vt:vector>
  </HeadingPairs>
  <TitlesOfParts>
    <vt:vector size="89" baseType="lpstr">
      <vt:lpstr>仿宋</vt:lpstr>
      <vt:lpstr>黑体</vt:lpstr>
      <vt:lpstr>华文仿宋</vt:lpstr>
      <vt:lpstr>华文琥珀</vt:lpstr>
      <vt:lpstr>华文隶书</vt:lpstr>
      <vt:lpstr>华文细黑</vt:lpstr>
      <vt:lpstr>华文行楷</vt:lpstr>
      <vt:lpstr>华文中宋</vt:lpstr>
      <vt:lpstr>思源黑体 CN Bold</vt:lpstr>
      <vt:lpstr>思源宋体 CN Heavy</vt:lpstr>
      <vt:lpstr>宋体</vt:lpstr>
      <vt:lpstr>微软雅黑</vt:lpstr>
      <vt:lpstr>FZQingKeBenYueSongS-R-GB</vt:lpstr>
      <vt:lpstr>Microsoft YaHei UI</vt:lpstr>
      <vt:lpstr>Microsoft YaHei UI Light</vt:lpstr>
      <vt:lpstr>MiSans</vt:lpstr>
      <vt:lpstr>MiSans Bold</vt:lpstr>
      <vt:lpstr>OPPOSans B</vt:lpstr>
      <vt:lpstr>Arial</vt:lpstr>
      <vt:lpstr>Calibri Light</vt:lpstr>
      <vt:lpstr>Corbel</vt:lpstr>
      <vt:lpstr>Gill Sans MT</vt:lpstr>
      <vt:lpstr>Times New Roman</vt:lpstr>
      <vt:lpstr>Verdana</vt:lpstr>
      <vt:lpstr>Wide Latin</vt:lpstr>
      <vt:lpstr>Wingdings</vt:lpstr>
      <vt:lpstr>Office 主题</vt:lpstr>
      <vt:lpstr>新形势下的内控管理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行政事业单位内部控制会议</dc:title>
  <dc:creator>He, May</dc:creator>
  <cp:lastModifiedBy>媛霞</cp:lastModifiedBy>
  <cp:revision>339</cp:revision>
  <dcterms:created xsi:type="dcterms:W3CDTF">2022-10-29T02:57:00Z</dcterms:created>
  <dcterms:modified xsi:type="dcterms:W3CDTF">2023-12-28T06:15:40Z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6915BAE200494DD1B69CE5F0FB25C31D</vt:lpwstr>
  </property>
  <property fmtid="{D5CDD505-2E9C-101B-9397-08002B2CF9AE}" pid="4" name="KSOProductBuildVer">
    <vt:lpwstr>2052-12.1.0.16120</vt:lpwstr>
  </property>
</Properties>
</file>